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9.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0.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11.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691" r:id="rId1"/>
    <p:sldMasterId id="2147483712" r:id="rId2"/>
  </p:sldMasterIdLst>
  <p:notesMasterIdLst>
    <p:notesMasterId r:id="rId24"/>
  </p:notesMasterIdLst>
  <p:handoutMasterIdLst>
    <p:handoutMasterId r:id="rId25"/>
  </p:handoutMasterIdLst>
  <p:sldIdLst>
    <p:sldId id="312" r:id="rId3"/>
    <p:sldId id="276" r:id="rId4"/>
    <p:sldId id="379" r:id="rId5"/>
    <p:sldId id="382" r:id="rId6"/>
    <p:sldId id="383" r:id="rId7"/>
    <p:sldId id="384" r:id="rId8"/>
    <p:sldId id="386" r:id="rId9"/>
    <p:sldId id="385" r:id="rId10"/>
    <p:sldId id="392" r:id="rId11"/>
    <p:sldId id="394" r:id="rId12"/>
    <p:sldId id="387" r:id="rId13"/>
    <p:sldId id="388" r:id="rId14"/>
    <p:sldId id="395" r:id="rId15"/>
    <p:sldId id="405" r:id="rId16"/>
    <p:sldId id="396" r:id="rId17"/>
    <p:sldId id="397" r:id="rId18"/>
    <p:sldId id="400" r:id="rId19"/>
    <p:sldId id="401" r:id="rId20"/>
    <p:sldId id="402" r:id="rId21"/>
    <p:sldId id="398" r:id="rId22"/>
    <p:sldId id="399" r:id="rId23"/>
  </p:sldIdLst>
  <p:sldSz cx="9144000" cy="6858000" type="screen4x3"/>
  <p:notesSz cx="6797675" cy="9926638"/>
  <p:defaultTex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p:defaultTextStyle>
  <p:extLst>
    <p:ext uri="{521415D9-36F7-43E2-AB2F-B90AF26B5E84}">
      <p14:sectionLst xmlns:p14="http://schemas.microsoft.com/office/powerpoint/2010/main">
        <p14:section name="Section sans titre" id="{AD2085FE-7C0D-473E-B424-95660A2BDE0C}">
          <p14:sldIdLst>
            <p14:sldId id="312"/>
            <p14:sldId id="276"/>
            <p14:sldId id="379"/>
            <p14:sldId id="382"/>
            <p14:sldId id="383"/>
            <p14:sldId id="384"/>
            <p14:sldId id="386"/>
            <p14:sldId id="385"/>
            <p14:sldId id="392"/>
            <p14:sldId id="394"/>
            <p14:sldId id="387"/>
            <p14:sldId id="388"/>
            <p14:sldId id="395"/>
            <p14:sldId id="405"/>
            <p14:sldId id="396"/>
            <p14:sldId id="397"/>
            <p14:sldId id="400"/>
            <p14:sldId id="401"/>
            <p14:sldId id="402"/>
            <p14:sldId id="398"/>
            <p14:sldId id="39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6"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6452"/>
    <a:srgbClr val="F5E7E7"/>
    <a:srgbClr val="EBCCCC"/>
    <a:srgbClr val="C80F0F"/>
    <a:srgbClr val="CC6600"/>
    <a:srgbClr val="006699"/>
    <a:srgbClr val="FF9933"/>
    <a:srgbClr val="E5DBA1"/>
    <a:srgbClr val="BABA93"/>
    <a:srgbClr val="BABB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Mittlere Formatvorlag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78" autoAdjust="0"/>
    <p:restoredTop sz="56014" autoAdjust="0"/>
  </p:normalViewPr>
  <p:slideViewPr>
    <p:cSldViewPr snapToGrid="0">
      <p:cViewPr>
        <p:scale>
          <a:sx n="50" d="100"/>
          <a:sy n="50" d="100"/>
        </p:scale>
        <p:origin x="1014" y="-222"/>
      </p:cViewPr>
      <p:guideLst>
        <p:guide orient="horz" pos="2160"/>
        <p:guide pos="2880"/>
      </p:guideLst>
    </p:cSldViewPr>
  </p:slideViewPr>
  <p:outlineViewPr>
    <p:cViewPr>
      <p:scale>
        <a:sx n="33" d="100"/>
        <a:sy n="33" d="100"/>
      </p:scale>
      <p:origin x="0" y="0"/>
    </p:cViewPr>
  </p:outlineViewPr>
  <p:notesTextViewPr>
    <p:cViewPr>
      <p:scale>
        <a:sx n="100" d="100"/>
        <a:sy n="100" d="100"/>
      </p:scale>
      <p:origin x="0" y="-192"/>
    </p:cViewPr>
  </p:notesTextViewPr>
  <p:sorterViewPr>
    <p:cViewPr>
      <p:scale>
        <a:sx n="100" d="100"/>
        <a:sy n="100" d="100"/>
      </p:scale>
      <p:origin x="0" y="0"/>
    </p:cViewPr>
  </p:sorterViewPr>
  <p:notesViewPr>
    <p:cSldViewPr snapToGrid="0">
      <p:cViewPr varScale="1">
        <p:scale>
          <a:sx n="52" d="100"/>
          <a:sy n="52" d="100"/>
        </p:scale>
        <p:origin x="1932" y="96"/>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Arbeitsblatt1.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Arbeitsblatt10.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Arbeitsblatt11.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Arbeitsblatt12.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Arbeitsblatt13.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Arbeitsblatt14.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Arbeitsblatt15.xlsx"/><Relationship Id="rId2" Type="http://schemas.microsoft.com/office/2011/relationships/chartColorStyle" Target="colors15.xml"/><Relationship Id="rId1" Type="http://schemas.microsoft.com/office/2011/relationships/chartStyle" Target="style15.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Arbeitsblat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Arbeitsblatt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Arbeitsblatt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Arbeitsblatt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Arbeitsblatt6.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Arbeitsblatt7.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Arbeitsblatt8.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Arbeitsblatt9.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strRef>
              <c:f>'Cash flows'!$AK$2:$AM$2</c:f>
              <c:strCache>
                <c:ptCount val="1"/>
                <c:pt idx="0">
                  <c:v>Net cash flows</c:v>
                </c:pt>
              </c:strCache>
            </c:strRef>
          </c:tx>
          <c:spPr>
            <a:solidFill>
              <a:schemeClr val="accent2"/>
            </a:solidFill>
            <a:ln>
              <a:noFill/>
            </a:ln>
            <a:effectLst/>
          </c:spPr>
          <c:invertIfNegative val="0"/>
          <c:val>
            <c:numRef>
              <c:f>'Cash flows'!$AK$4:$AK$24</c:f>
              <c:numCache>
                <c:formatCode>_(* #,##0.00_);_(* \(#,##0.00\);_(* "-"??_);_(@_)</c:formatCode>
                <c:ptCount val="21"/>
                <c:pt idx="0">
                  <c:v>-100500</c:v>
                </c:pt>
                <c:pt idx="1">
                  <c:v>-42200.605868561019</c:v>
                </c:pt>
                <c:pt idx="2">
                  <c:v>-40601.651493708072</c:v>
                </c:pt>
                <c:pt idx="3">
                  <c:v>-38842.974597276174</c:v>
                </c:pt>
                <c:pt idx="4">
                  <c:v>-36909.091875818674</c:v>
                </c:pt>
                <c:pt idx="5">
                  <c:v>-34783.041162970956</c:v>
                </c:pt>
                <c:pt idx="6">
                  <c:v>24746.126593727116</c:v>
                </c:pt>
                <c:pt idx="7">
                  <c:v>25819.239729418234</c:v>
                </c:pt>
                <c:pt idx="8">
                  <c:v>26938.679390256228</c:v>
                </c:pt>
                <c:pt idx="9">
                  <c:v>28106.434835106593</c:v>
                </c:pt>
                <c:pt idx="10">
                  <c:v>29324.580194363924</c:v>
                </c:pt>
                <c:pt idx="11">
                  <c:v>30595.278062770361</c:v>
                </c:pt>
                <c:pt idx="12">
                  <c:v>31920.783242861784</c:v>
                </c:pt>
                <c:pt idx="13">
                  <c:v>33303.446645280994</c:v>
                </c:pt>
                <c:pt idx="14">
                  <c:v>34745.719352449931</c:v>
                </c:pt>
                <c:pt idx="15">
                  <c:v>36250.156852358668</c:v>
                </c:pt>
                <c:pt idx="16">
                  <c:v>37819.423449503025</c:v>
                </c:pt>
                <c:pt idx="17">
                  <c:v>39456.296860289476</c:v>
                </c:pt>
                <c:pt idx="18">
                  <c:v>41163.673000522409</c:v>
                </c:pt>
                <c:pt idx="19">
                  <c:v>42944.570972899121</c:v>
                </c:pt>
                <c:pt idx="20">
                  <c:v>44802.138262757959</c:v>
                </c:pt>
              </c:numCache>
            </c:numRef>
          </c:val>
        </c:ser>
        <c:ser>
          <c:idx val="2"/>
          <c:order val="2"/>
          <c:tx>
            <c:strRef>
              <c:f>'Cash flows'!$AQ$2:$AS$2</c:f>
              <c:strCache>
                <c:ptCount val="1"/>
                <c:pt idx="0">
                  <c:v>Present Value</c:v>
                </c:pt>
              </c:strCache>
            </c:strRef>
          </c:tx>
          <c:spPr>
            <a:solidFill>
              <a:schemeClr val="accent3"/>
            </a:solidFill>
            <a:ln>
              <a:noFill/>
            </a:ln>
            <a:effectLst/>
          </c:spPr>
          <c:invertIfNegative val="0"/>
          <c:val>
            <c:numRef>
              <c:f>'Cash flows'!$AQ$4:$AQ$24</c:f>
              <c:numCache>
                <c:formatCode>_(* #,##0.00_);_(* \(#,##0.00\);_(* "-"??_);_(@_)</c:formatCode>
                <c:ptCount val="21"/>
                <c:pt idx="0">
                  <c:v>-100500</c:v>
                </c:pt>
                <c:pt idx="1">
                  <c:v>-37777.603993054225</c:v>
                </c:pt>
                <c:pt idx="2">
                  <c:v>-32536.823122143425</c:v>
                </c:pt>
                <c:pt idx="3">
                  <c:v>-27865.038776681722</c:v>
                </c:pt>
                <c:pt idx="4">
                  <c:v>-23702.614565089203</c:v>
                </c:pt>
                <c:pt idx="5">
                  <c:v>-19996.140009967967</c:v>
                </c:pt>
                <c:pt idx="6">
                  <c:v>12735.076912838853</c:v>
                </c:pt>
                <c:pt idx="7">
                  <c:v>11894.700614513877</c:v>
                </c:pt>
                <c:pt idx="8">
                  <c:v>11109.693837602956</c:v>
                </c:pt>
                <c:pt idx="9">
                  <c:v>10376.41358929257</c:v>
                </c:pt>
                <c:pt idx="10">
                  <c:v>9691.4562603001941</c:v>
                </c:pt>
                <c:pt idx="11">
                  <c:v>9051.6419129385358</c:v>
                </c:pt>
                <c:pt idx="12">
                  <c:v>8453.9995993519606</c:v>
                </c:pt>
                <c:pt idx="13">
                  <c:v>7895.7536424453556</c:v>
                </c:pt>
                <c:pt idx="14">
                  <c:v>7374.3108164415207</c:v>
                </c:pt>
                <c:pt idx="15">
                  <c:v>6887.2483681311087</c:v>
                </c:pt>
                <c:pt idx="16">
                  <c:v>6432.3028237364415</c:v>
                </c:pt>
                <c:pt idx="17">
                  <c:v>6007.3595299160579</c:v>
                </c:pt>
                <c:pt idx="18">
                  <c:v>5610.4428808061448</c:v>
                </c:pt>
                <c:pt idx="19">
                  <c:v>5239.707186144331</c:v>
                </c:pt>
                <c:pt idx="20">
                  <c:v>4893.4281384642027</c:v>
                </c:pt>
              </c:numCache>
            </c:numRef>
          </c:val>
        </c:ser>
        <c:dLbls>
          <c:showLegendKey val="0"/>
          <c:showVal val="0"/>
          <c:showCatName val="0"/>
          <c:showSerName val="0"/>
          <c:showPercent val="0"/>
          <c:showBubbleSize val="0"/>
        </c:dLbls>
        <c:gapWidth val="150"/>
        <c:axId val="202660016"/>
        <c:axId val="202660408"/>
      </c:barChart>
      <c:lineChart>
        <c:grouping val="standard"/>
        <c:varyColors val="0"/>
        <c:ser>
          <c:idx val="0"/>
          <c:order val="0"/>
          <c:tx>
            <c:strRef>
              <c:f>'Cash flows'!$AN$2:$AP$2</c:f>
              <c:strCache>
                <c:ptCount val="1"/>
                <c:pt idx="0">
                  <c:v>Cumulated NCF</c:v>
                </c:pt>
              </c:strCache>
            </c:strRef>
          </c:tx>
          <c:spPr>
            <a:ln w="28575" cap="rnd">
              <a:solidFill>
                <a:schemeClr val="accent1"/>
              </a:solidFill>
              <a:round/>
            </a:ln>
            <a:effectLst/>
          </c:spPr>
          <c:marker>
            <c:symbol val="none"/>
          </c:marker>
          <c:cat>
            <c:numRef>
              <c:f>'Cash flows'!$A$4:$A$24</c:f>
              <c:numCache>
                <c:formatCode>0</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cat>
          <c:val>
            <c:numRef>
              <c:f>'Cash flows'!$AN$4:$AN$24</c:f>
              <c:numCache>
                <c:formatCode>_(* #,##0.00_);_(* \(#,##0.00\);_(* "-"??_);_(@_)</c:formatCode>
                <c:ptCount val="21"/>
                <c:pt idx="0">
                  <c:v>-100500</c:v>
                </c:pt>
                <c:pt idx="1">
                  <c:v>-142700.60586856102</c:v>
                </c:pt>
                <c:pt idx="2">
                  <c:v>-183302.2573622691</c:v>
                </c:pt>
                <c:pt idx="3">
                  <c:v>-222145.23195954529</c:v>
                </c:pt>
                <c:pt idx="4">
                  <c:v>-259054.32383536396</c:v>
                </c:pt>
                <c:pt idx="5">
                  <c:v>-293837.3649983349</c:v>
                </c:pt>
                <c:pt idx="6">
                  <c:v>-269091.23840460781</c:v>
                </c:pt>
                <c:pt idx="7">
                  <c:v>-243271.99867518956</c:v>
                </c:pt>
                <c:pt idx="8">
                  <c:v>-216333.31928493333</c:v>
                </c:pt>
                <c:pt idx="9">
                  <c:v>-188226.88444982673</c:v>
                </c:pt>
                <c:pt idx="10">
                  <c:v>-158902.3042554628</c:v>
                </c:pt>
                <c:pt idx="11">
                  <c:v>-128307.02619269244</c:v>
                </c:pt>
                <c:pt idx="12">
                  <c:v>-96386.242949830659</c:v>
                </c:pt>
                <c:pt idx="13">
                  <c:v>-63082.796304549665</c:v>
                </c:pt>
                <c:pt idx="14">
                  <c:v>-28337.076952099735</c:v>
                </c:pt>
                <c:pt idx="15">
                  <c:v>7913.0799002589338</c:v>
                </c:pt>
                <c:pt idx="16">
                  <c:v>45732.503349761959</c:v>
                </c:pt>
                <c:pt idx="17">
                  <c:v>85188.800210051442</c:v>
                </c:pt>
                <c:pt idx="18">
                  <c:v>126352.47321057385</c:v>
                </c:pt>
                <c:pt idx="19">
                  <c:v>169297.04418347299</c:v>
                </c:pt>
                <c:pt idx="20">
                  <c:v>214099.18244623096</c:v>
                </c:pt>
              </c:numCache>
            </c:numRef>
          </c:val>
          <c:smooth val="0"/>
        </c:ser>
        <c:dLbls>
          <c:showLegendKey val="0"/>
          <c:showVal val="0"/>
          <c:showCatName val="0"/>
          <c:showSerName val="0"/>
          <c:showPercent val="0"/>
          <c:showBubbleSize val="0"/>
        </c:dLbls>
        <c:marker val="1"/>
        <c:smooth val="0"/>
        <c:axId val="202660016"/>
        <c:axId val="202660408"/>
      </c:lineChart>
      <c:catAx>
        <c:axId val="202660016"/>
        <c:scaling>
          <c:orientation val="minMax"/>
        </c:scaling>
        <c:delete val="0"/>
        <c:axPos val="b"/>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2660408"/>
        <c:crosses val="autoZero"/>
        <c:auto val="1"/>
        <c:lblAlgn val="ctr"/>
        <c:lblOffset val="100"/>
        <c:tickLblSkip val="2"/>
        <c:tickMarkSkip val="1"/>
        <c:noMultiLvlLbl val="0"/>
      </c:catAx>
      <c:valAx>
        <c:axId val="202660408"/>
        <c:scaling>
          <c:orientation val="minMax"/>
          <c:max val="200000"/>
          <c:min val="-600000"/>
        </c:scaling>
        <c:delete val="0"/>
        <c:axPos val="l"/>
        <c:title>
          <c:tx>
            <c:rich>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de-DE"/>
                  <a:t>Cash flows in EUR</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title>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2660016"/>
        <c:crosses val="autoZero"/>
        <c:crossBetween val="between"/>
        <c:majorUnit val="200000"/>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legend>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Arial" panose="020B0604020202020204" pitchFamily="34" charset="0"/>
          <a:cs typeface="Arial" panose="020B0604020202020204" pitchFamily="34" charset="0"/>
        </a:defRPr>
      </a:pPr>
      <a:endParaRPr lang="de-DE"/>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strRef>
              <c:f>'Cash flows'!$AK$2:$AM$2</c:f>
              <c:strCache>
                <c:ptCount val="1"/>
                <c:pt idx="0">
                  <c:v>Net cash flows</c:v>
                </c:pt>
              </c:strCache>
            </c:strRef>
          </c:tx>
          <c:spPr>
            <a:solidFill>
              <a:schemeClr val="accent2"/>
            </a:solidFill>
            <a:ln>
              <a:noFill/>
            </a:ln>
            <a:effectLst/>
          </c:spPr>
          <c:invertIfNegative val="0"/>
          <c:val>
            <c:numRef>
              <c:f>'Cash flows'!$AM$4:$AM$24</c:f>
              <c:numCache>
                <c:formatCode>_(* #,##0.00_);_(* \(#,##0.00\);_(* "-"??_);_(@_)</c:formatCode>
                <c:ptCount val="21"/>
                <c:pt idx="0">
                  <c:v>-145530</c:v>
                </c:pt>
                <c:pt idx="1">
                  <c:v>-71808.347817339716</c:v>
                </c:pt>
                <c:pt idx="2">
                  <c:v>-70386.8614420456</c:v>
                </c:pt>
                <c:pt idx="3">
                  <c:v>-68812.740860665377</c:v>
                </c:pt>
                <c:pt idx="4">
                  <c:v>-67070.706520687905</c:v>
                </c:pt>
                <c:pt idx="5">
                  <c:v>-65143.997367293996</c:v>
                </c:pt>
                <c:pt idx="6">
                  <c:v>19803.733667080487</c:v>
                </c:pt>
                <c:pt idx="7">
                  <c:v>20627.284921027909</c:v>
                </c:pt>
                <c:pt idx="8">
                  <c:v>21484.594986906057</c:v>
                </c:pt>
                <c:pt idx="9">
                  <c:v>22377.0216956656</c:v>
                </c:pt>
                <c:pt idx="10">
                  <c:v>23305.976089904587</c:v>
                </c:pt>
                <c:pt idx="11">
                  <c:v>24272.924432078598</c:v>
                </c:pt>
                <c:pt idx="12">
                  <c:v>25279.390284151577</c:v>
                </c:pt>
                <c:pt idx="13">
                  <c:v>26326.956660974567</c:v>
                </c:pt>
                <c:pt idx="14">
                  <c:v>27417.268259735876</c:v>
                </c:pt>
                <c:pt idx="15">
                  <c:v>28552.033767884845</c:v>
                </c:pt>
                <c:pt idx="16">
                  <c:v>29733.028251988686</c:v>
                </c:pt>
                <c:pt idx="17">
                  <c:v>30962.09563004029</c:v>
                </c:pt>
                <c:pt idx="18">
                  <c:v>32241.151229792911</c:v>
                </c:pt>
                <c:pt idx="19">
                  <c:v>33572.184435755669</c:v>
                </c:pt>
                <c:pt idx="20">
                  <c:v>34957.261427541569</c:v>
                </c:pt>
              </c:numCache>
            </c:numRef>
          </c:val>
        </c:ser>
        <c:ser>
          <c:idx val="2"/>
          <c:order val="2"/>
          <c:tx>
            <c:strRef>
              <c:f>'Cash flows'!$AQ$2:$AS$2</c:f>
              <c:strCache>
                <c:ptCount val="1"/>
                <c:pt idx="0">
                  <c:v>Present value</c:v>
                </c:pt>
              </c:strCache>
            </c:strRef>
          </c:tx>
          <c:spPr>
            <a:solidFill>
              <a:schemeClr val="accent3"/>
            </a:solidFill>
            <a:ln>
              <a:noFill/>
            </a:ln>
            <a:effectLst/>
          </c:spPr>
          <c:invertIfNegative val="0"/>
          <c:val>
            <c:numRef>
              <c:f>'Cash flows'!$AS$4:$AS$24</c:f>
              <c:numCache>
                <c:formatCode>_(* #,##0.00_);_(* \(#,##0.00\);_(* "-"??_);_(@_)</c:formatCode>
                <c:ptCount val="21"/>
                <c:pt idx="0">
                  <c:v>-145530</c:v>
                </c:pt>
                <c:pt idx="1">
                  <c:v>-64282.18911567633</c:v>
                </c:pt>
                <c:pt idx="2">
                  <c:v>-56405.707073702542</c:v>
                </c:pt>
                <c:pt idx="3">
                  <c:v>-49364.646047129776</c:v>
                </c:pt>
                <c:pt idx="4">
                  <c:v>-43072.073152512872</c:v>
                </c:pt>
                <c:pt idx="5">
                  <c:v>-37450.103516311763</c:v>
                </c:pt>
                <c:pt idx="6">
                  <c:v>10191.577678083033</c:v>
                </c:pt>
                <c:pt idx="7">
                  <c:v>9502.8119029526479</c:v>
                </c:pt>
                <c:pt idx="8">
                  <c:v>8860.3924888671136</c:v>
                </c:pt>
                <c:pt idx="9">
                  <c:v>8261.2125434271074</c:v>
                </c:pt>
                <c:pt idx="10">
                  <c:v>7702.372766527229</c:v>
                </c:pt>
                <c:pt idx="11">
                  <c:v>7181.1676196643139</c:v>
                </c:pt>
                <c:pt idx="12">
                  <c:v>6695.0724143609523</c:v>
                </c:pt>
                <c:pt idx="13">
                  <c:v>6241.7312587628439</c:v>
                </c:pt>
                <c:pt idx="14">
                  <c:v>5818.9458055008736</c:v>
                </c:pt>
                <c:pt idx="15">
                  <c:v>5424.6647476752696</c:v>
                </c:pt>
                <c:pt idx="16">
                  <c:v>5056.9740133364039</c:v>
                </c:pt>
                <c:pt idx="17">
                  <c:v>4714.0876121219007</c:v>
                </c:pt>
                <c:pt idx="18">
                  <c:v>4394.3390907776929</c:v>
                </c:pt>
                <c:pt idx="19">
                  <c:v>4096.1735571558447</c:v>
                </c:pt>
                <c:pt idx="20">
                  <c:v>3818.1402349578602</c:v>
                </c:pt>
              </c:numCache>
            </c:numRef>
          </c:val>
        </c:ser>
        <c:dLbls>
          <c:showLegendKey val="0"/>
          <c:showVal val="0"/>
          <c:showCatName val="0"/>
          <c:showSerName val="0"/>
          <c:showPercent val="0"/>
          <c:showBubbleSize val="0"/>
        </c:dLbls>
        <c:gapWidth val="150"/>
        <c:axId val="204987064"/>
        <c:axId val="204987456"/>
      </c:barChart>
      <c:lineChart>
        <c:grouping val="standard"/>
        <c:varyColors val="0"/>
        <c:ser>
          <c:idx val="0"/>
          <c:order val="0"/>
          <c:tx>
            <c:strRef>
              <c:f>'Cash flows'!$AN$2:$AP$2</c:f>
              <c:strCache>
                <c:ptCount val="1"/>
                <c:pt idx="0">
                  <c:v>Cumulated NCF</c:v>
                </c:pt>
              </c:strCache>
            </c:strRef>
          </c:tx>
          <c:spPr>
            <a:ln w="28575" cap="rnd">
              <a:solidFill>
                <a:schemeClr val="accent1"/>
              </a:solidFill>
              <a:round/>
            </a:ln>
            <a:effectLst/>
          </c:spPr>
          <c:marker>
            <c:symbol val="none"/>
          </c:marker>
          <c:cat>
            <c:numRef>
              <c:f>'Cash flows'!$A$4:$A$24</c:f>
              <c:numCache>
                <c:formatCode>0</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cat>
          <c:val>
            <c:numRef>
              <c:f>'Cash flows'!$AP$4:$AP$24</c:f>
              <c:numCache>
                <c:formatCode>_(* #,##0.00_);_(* \(#,##0.00\);_(* "-"??_);_(@_)</c:formatCode>
                <c:ptCount val="21"/>
                <c:pt idx="0">
                  <c:v>-145530</c:v>
                </c:pt>
                <c:pt idx="1">
                  <c:v>-217338.3478173397</c:v>
                </c:pt>
                <c:pt idx="2">
                  <c:v>-287725.2092593853</c:v>
                </c:pt>
                <c:pt idx="3">
                  <c:v>-356537.95012005069</c:v>
                </c:pt>
                <c:pt idx="4">
                  <c:v>-423608.6566407386</c:v>
                </c:pt>
                <c:pt idx="5">
                  <c:v>-488752.65400803258</c:v>
                </c:pt>
                <c:pt idx="6">
                  <c:v>-468948.92034095211</c:v>
                </c:pt>
                <c:pt idx="7">
                  <c:v>-448321.63541992422</c:v>
                </c:pt>
                <c:pt idx="8">
                  <c:v>-426837.04043301818</c:v>
                </c:pt>
                <c:pt idx="9">
                  <c:v>-404460.01873735257</c:v>
                </c:pt>
                <c:pt idx="10">
                  <c:v>-381154.04264744796</c:v>
                </c:pt>
                <c:pt idx="11">
                  <c:v>-356881.11821536935</c:v>
                </c:pt>
                <c:pt idx="12">
                  <c:v>-331601.72793121776</c:v>
                </c:pt>
                <c:pt idx="13">
                  <c:v>-305274.77127024322</c:v>
                </c:pt>
                <c:pt idx="14">
                  <c:v>-277857.50301050732</c:v>
                </c:pt>
                <c:pt idx="15">
                  <c:v>-249305.46924262249</c:v>
                </c:pt>
                <c:pt idx="16">
                  <c:v>-219572.4409906338</c:v>
                </c:pt>
                <c:pt idx="17">
                  <c:v>-188610.34536059352</c:v>
                </c:pt>
                <c:pt idx="18">
                  <c:v>-156369.19413080061</c:v>
                </c:pt>
                <c:pt idx="19">
                  <c:v>-122797.00969504494</c:v>
                </c:pt>
                <c:pt idx="20">
                  <c:v>-87839.748267503368</c:v>
                </c:pt>
              </c:numCache>
            </c:numRef>
          </c:val>
          <c:smooth val="0"/>
        </c:ser>
        <c:dLbls>
          <c:showLegendKey val="0"/>
          <c:showVal val="0"/>
          <c:showCatName val="0"/>
          <c:showSerName val="0"/>
          <c:showPercent val="0"/>
          <c:showBubbleSize val="0"/>
        </c:dLbls>
        <c:marker val="1"/>
        <c:smooth val="0"/>
        <c:axId val="204987064"/>
        <c:axId val="204987456"/>
      </c:lineChart>
      <c:catAx>
        <c:axId val="204987064"/>
        <c:scaling>
          <c:orientation val="minMax"/>
        </c:scaling>
        <c:delete val="0"/>
        <c:axPos val="b"/>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4987456"/>
        <c:crosses val="autoZero"/>
        <c:auto val="1"/>
        <c:lblAlgn val="ctr"/>
        <c:lblOffset val="100"/>
        <c:tickLblSkip val="2"/>
        <c:tickMarkSkip val="1"/>
        <c:noMultiLvlLbl val="0"/>
      </c:catAx>
      <c:valAx>
        <c:axId val="204987456"/>
        <c:scaling>
          <c:orientation val="minMax"/>
          <c:max val="200000"/>
          <c:min val="-600000"/>
        </c:scaling>
        <c:delete val="0"/>
        <c:axPos val="l"/>
        <c:title>
          <c:tx>
            <c:rich>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de-DE"/>
                  <a:t>Cash flows in EUR</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title>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4987064"/>
        <c:crosses val="autoZero"/>
        <c:crossBetween val="between"/>
        <c:majorUnit val="200000"/>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legend>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Arial" panose="020B0604020202020204" pitchFamily="34" charset="0"/>
          <a:cs typeface="Arial" panose="020B0604020202020204" pitchFamily="34" charset="0"/>
        </a:defRPr>
      </a:pPr>
      <a:endParaRPr lang="de-DE"/>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strRef>
              <c:f>'Cash flows'!$AK$2:$AM$2</c:f>
              <c:strCache>
                <c:ptCount val="1"/>
                <c:pt idx="0">
                  <c:v>Net cash flows</c:v>
                </c:pt>
              </c:strCache>
            </c:strRef>
          </c:tx>
          <c:spPr>
            <a:solidFill>
              <a:schemeClr val="accent2"/>
            </a:solidFill>
            <a:ln>
              <a:noFill/>
            </a:ln>
            <a:effectLst/>
          </c:spPr>
          <c:invertIfNegative val="0"/>
          <c:val>
            <c:numRef>
              <c:f>'Cash flows'!$AM$4:$AM$24</c:f>
              <c:numCache>
                <c:formatCode>_(* #,##0.00_);_(* \(#,##0.00\);_(* "-"??_);_(@_)</c:formatCode>
                <c:ptCount val="21"/>
                <c:pt idx="0">
                  <c:v>-145530</c:v>
                </c:pt>
                <c:pt idx="1">
                  <c:v>-77864.818405575017</c:v>
                </c:pt>
                <c:pt idx="2">
                  <c:v>-77015.668500869142</c:v>
                </c:pt>
                <c:pt idx="3">
                  <c:v>-76067.97018654774</c:v>
                </c:pt>
                <c:pt idx="4">
                  <c:v>-75011.555017866151</c:v>
                </c:pt>
                <c:pt idx="5">
                  <c:v>-73835.256047455579</c:v>
                </c:pt>
                <c:pt idx="6">
                  <c:v>10291.151041643623</c:v>
                </c:pt>
                <c:pt idx="7">
                  <c:v>10689.014223102749</c:v>
                </c:pt>
                <c:pt idx="8">
                  <c:v>11101.586675248751</c:v>
                </c:pt>
                <c:pt idx="9">
                  <c:v>11529.373762061628</c:v>
                </c:pt>
                <c:pt idx="10">
                  <c:v>11972.89591127184</c:v>
                </c:pt>
                <c:pt idx="11">
                  <c:v>12432.688915452025</c:v>
                </c:pt>
                <c:pt idx="12">
                  <c:v>12909.304228155976</c:v>
                </c:pt>
                <c:pt idx="13">
                  <c:v>13403.309253973159</c:v>
                </c:pt>
                <c:pt idx="14">
                  <c:v>13915.287631271149</c:v>
                </c:pt>
                <c:pt idx="15">
                  <c:v>14445.839506296317</c:v>
                </c:pt>
                <c:pt idx="16">
                  <c:v>14995.581797194074</c:v>
                </c:pt>
                <c:pt idx="17">
                  <c:v>15565.148446393636</c:v>
                </c:pt>
                <c:pt idx="18">
                  <c:v>16155.190659678065</c:v>
                </c:pt>
                <c:pt idx="19">
                  <c:v>16766.37713012817</c:v>
                </c:pt>
                <c:pt idx="20">
                  <c:v>17399.394244987248</c:v>
                </c:pt>
              </c:numCache>
            </c:numRef>
          </c:val>
        </c:ser>
        <c:ser>
          <c:idx val="2"/>
          <c:order val="2"/>
          <c:tx>
            <c:strRef>
              <c:f>'Cash flows'!$AQ$2:$AS$2</c:f>
              <c:strCache>
                <c:ptCount val="1"/>
                <c:pt idx="0">
                  <c:v>Present value</c:v>
                </c:pt>
              </c:strCache>
            </c:strRef>
          </c:tx>
          <c:spPr>
            <a:solidFill>
              <a:schemeClr val="accent3"/>
            </a:solidFill>
            <a:ln>
              <a:noFill/>
            </a:ln>
            <a:effectLst/>
          </c:spPr>
          <c:invertIfNegative val="0"/>
          <c:val>
            <c:numRef>
              <c:f>'Cash flows'!$AS$4:$AS$24</c:f>
              <c:numCache>
                <c:formatCode>_(* #,##0.00_);_(* \(#,##0.00\);_(* "-"??_);_(@_)</c:formatCode>
                <c:ptCount val="21"/>
                <c:pt idx="0">
                  <c:v>-145530</c:v>
                </c:pt>
                <c:pt idx="1">
                  <c:v>-69703.887282535725</c:v>
                </c:pt>
                <c:pt idx="2">
                  <c:v>-61717.814213412872</c:v>
                </c:pt>
                <c:pt idx="3">
                  <c:v>-54569.37736844334</c:v>
                </c:pt>
                <c:pt idx="4">
                  <c:v>-48171.599087251387</c:v>
                </c:pt>
                <c:pt idx="5">
                  <c:v>-42446.55062446095</c:v>
                </c:pt>
                <c:pt idx="6">
                  <c:v>5296.1258215738371</c:v>
                </c:pt>
                <c:pt idx="7">
                  <c:v>4924.3364785533386</c:v>
                </c:pt>
                <c:pt idx="8">
                  <c:v>4578.3695364902233</c:v>
                </c:pt>
                <c:pt idx="9">
                  <c:v>4256.4470123140673</c:v>
                </c:pt>
                <c:pt idx="10">
                  <c:v>3956.9124694756765</c:v>
                </c:pt>
                <c:pt idx="11">
                  <c:v>3678.2227586475442</c:v>
                </c:pt>
                <c:pt idx="12">
                  <c:v>3418.9403167965284</c:v>
                </c:pt>
                <c:pt idx="13">
                  <c:v>3177.7259870451221</c:v>
                </c:pt>
                <c:pt idx="14">
                  <c:v>2953.3323242577299</c:v>
                </c:pt>
                <c:pt idx="15">
                  <c:v>2744.5973536401293</c:v>
                </c:pt>
                <c:pt idx="16">
                  <c:v>2550.4387518347989</c:v>
                </c:pt>
                <c:pt idx="17">
                  <c:v>2369.848422042588</c:v>
                </c:pt>
                <c:pt idx="18">
                  <c:v>2201.8874366120449</c:v>
                </c:pt>
                <c:pt idx="19">
                  <c:v>2045.6813223207723</c:v>
                </c:pt>
                <c:pt idx="20">
                  <c:v>1900.4156652368549</c:v>
                </c:pt>
              </c:numCache>
            </c:numRef>
          </c:val>
        </c:ser>
        <c:dLbls>
          <c:showLegendKey val="0"/>
          <c:showVal val="0"/>
          <c:showCatName val="0"/>
          <c:showSerName val="0"/>
          <c:showPercent val="0"/>
          <c:showBubbleSize val="0"/>
        </c:dLbls>
        <c:gapWidth val="150"/>
        <c:axId val="205947552"/>
        <c:axId val="205947944"/>
      </c:barChart>
      <c:lineChart>
        <c:grouping val="standard"/>
        <c:varyColors val="0"/>
        <c:ser>
          <c:idx val="0"/>
          <c:order val="0"/>
          <c:tx>
            <c:strRef>
              <c:f>'Cash flows'!$AN$2:$AP$2</c:f>
              <c:strCache>
                <c:ptCount val="1"/>
                <c:pt idx="0">
                  <c:v>Cumulated NCF</c:v>
                </c:pt>
              </c:strCache>
            </c:strRef>
          </c:tx>
          <c:spPr>
            <a:ln w="28575" cap="rnd">
              <a:solidFill>
                <a:schemeClr val="accent1"/>
              </a:solidFill>
              <a:round/>
            </a:ln>
            <a:effectLst/>
          </c:spPr>
          <c:marker>
            <c:symbol val="none"/>
          </c:marker>
          <c:cat>
            <c:numRef>
              <c:f>'Cash flows'!$A$4:$A$24</c:f>
              <c:numCache>
                <c:formatCode>0</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cat>
          <c:val>
            <c:numRef>
              <c:f>'Cash flows'!$AP$4:$AP$24</c:f>
              <c:numCache>
                <c:formatCode>_(* #,##0.00_);_(* \(#,##0.00\);_(* "-"??_);_(@_)</c:formatCode>
                <c:ptCount val="21"/>
                <c:pt idx="0">
                  <c:v>-145530</c:v>
                </c:pt>
                <c:pt idx="1">
                  <c:v>-223394.818405575</c:v>
                </c:pt>
                <c:pt idx="2">
                  <c:v>-300410.48690644413</c:v>
                </c:pt>
                <c:pt idx="3">
                  <c:v>-376478.45709299186</c:v>
                </c:pt>
                <c:pt idx="4">
                  <c:v>-451490.01211085799</c:v>
                </c:pt>
                <c:pt idx="5">
                  <c:v>-525325.26815831359</c:v>
                </c:pt>
                <c:pt idx="6">
                  <c:v>-515034.11711666995</c:v>
                </c:pt>
                <c:pt idx="7">
                  <c:v>-504345.10289356718</c:v>
                </c:pt>
                <c:pt idx="8">
                  <c:v>-493243.51621831843</c:v>
                </c:pt>
                <c:pt idx="9">
                  <c:v>-481714.14245625678</c:v>
                </c:pt>
                <c:pt idx="10">
                  <c:v>-469741.24654498493</c:v>
                </c:pt>
                <c:pt idx="11">
                  <c:v>-457308.55762953288</c:v>
                </c:pt>
                <c:pt idx="12">
                  <c:v>-444399.25340137689</c:v>
                </c:pt>
                <c:pt idx="13">
                  <c:v>-430995.9441474037</c:v>
                </c:pt>
                <c:pt idx="14">
                  <c:v>-417080.65651613253</c:v>
                </c:pt>
                <c:pt idx="15">
                  <c:v>-402634.8170098362</c:v>
                </c:pt>
                <c:pt idx="16">
                  <c:v>-387639.23521264212</c:v>
                </c:pt>
                <c:pt idx="17">
                  <c:v>-372074.08676624845</c:v>
                </c:pt>
                <c:pt idx="18">
                  <c:v>-355918.89610657038</c:v>
                </c:pt>
                <c:pt idx="19">
                  <c:v>-339152.51897644222</c:v>
                </c:pt>
                <c:pt idx="20">
                  <c:v>-321753.124731455</c:v>
                </c:pt>
              </c:numCache>
            </c:numRef>
          </c:val>
          <c:smooth val="0"/>
        </c:ser>
        <c:dLbls>
          <c:showLegendKey val="0"/>
          <c:showVal val="0"/>
          <c:showCatName val="0"/>
          <c:showSerName val="0"/>
          <c:showPercent val="0"/>
          <c:showBubbleSize val="0"/>
        </c:dLbls>
        <c:marker val="1"/>
        <c:smooth val="0"/>
        <c:axId val="205947552"/>
        <c:axId val="205947944"/>
      </c:lineChart>
      <c:catAx>
        <c:axId val="205947552"/>
        <c:scaling>
          <c:orientation val="minMax"/>
        </c:scaling>
        <c:delete val="0"/>
        <c:axPos val="b"/>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5947944"/>
        <c:crosses val="autoZero"/>
        <c:auto val="1"/>
        <c:lblAlgn val="ctr"/>
        <c:lblOffset val="100"/>
        <c:tickLblSkip val="2"/>
        <c:tickMarkSkip val="1"/>
        <c:noMultiLvlLbl val="0"/>
      </c:catAx>
      <c:valAx>
        <c:axId val="205947944"/>
        <c:scaling>
          <c:orientation val="minMax"/>
          <c:max val="200000"/>
          <c:min val="-600000"/>
        </c:scaling>
        <c:delete val="0"/>
        <c:axPos val="l"/>
        <c:title>
          <c:tx>
            <c:rich>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de-DE"/>
                  <a:t>Cash flows in EUR</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title>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5947552"/>
        <c:crosses val="autoZero"/>
        <c:crossBetween val="between"/>
        <c:majorUnit val="200000"/>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legend>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Arial" panose="020B0604020202020204" pitchFamily="34" charset="0"/>
          <a:cs typeface="Arial" panose="020B0604020202020204" pitchFamily="34" charset="0"/>
        </a:defRPr>
      </a:pPr>
      <a:endParaRPr lang="de-DE"/>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strRef>
              <c:f>'Cash flows'!$AK$2:$AM$2</c:f>
              <c:strCache>
                <c:ptCount val="1"/>
                <c:pt idx="0">
                  <c:v>Net cash flows</c:v>
                </c:pt>
              </c:strCache>
            </c:strRef>
          </c:tx>
          <c:spPr>
            <a:solidFill>
              <a:schemeClr val="accent2"/>
            </a:solidFill>
            <a:ln>
              <a:noFill/>
            </a:ln>
            <a:effectLst/>
          </c:spPr>
          <c:invertIfNegative val="0"/>
          <c:val>
            <c:numRef>
              <c:f>'Cash flows'!$AM$4:$AM$24</c:f>
              <c:numCache>
                <c:formatCode>_(* #,##0.00_);_(* \(#,##0.00\);_(* "-"??_);_(@_)</c:formatCode>
                <c:ptCount val="21"/>
                <c:pt idx="0">
                  <c:v>-165000</c:v>
                </c:pt>
                <c:pt idx="1">
                  <c:v>-88944.772654046639</c:v>
                </c:pt>
                <c:pt idx="2">
                  <c:v>-88095.622749340764</c:v>
                </c:pt>
                <c:pt idx="3">
                  <c:v>-87147.924435019362</c:v>
                </c:pt>
                <c:pt idx="4">
                  <c:v>-86091.509266337773</c:v>
                </c:pt>
                <c:pt idx="5">
                  <c:v>-84915.210295927202</c:v>
                </c:pt>
                <c:pt idx="6">
                  <c:v>10291.151041643623</c:v>
                </c:pt>
                <c:pt idx="7">
                  <c:v>10689.014223102749</c:v>
                </c:pt>
                <c:pt idx="8">
                  <c:v>11101.586675248751</c:v>
                </c:pt>
                <c:pt idx="9">
                  <c:v>11529.373762061628</c:v>
                </c:pt>
                <c:pt idx="10">
                  <c:v>11972.89591127184</c:v>
                </c:pt>
                <c:pt idx="11">
                  <c:v>12432.688915452025</c:v>
                </c:pt>
                <c:pt idx="12">
                  <c:v>12909.304228155976</c:v>
                </c:pt>
                <c:pt idx="13">
                  <c:v>13403.309253973159</c:v>
                </c:pt>
                <c:pt idx="14">
                  <c:v>13915.287631271149</c:v>
                </c:pt>
                <c:pt idx="15">
                  <c:v>14445.839506296317</c:v>
                </c:pt>
                <c:pt idx="16">
                  <c:v>14995.581797194074</c:v>
                </c:pt>
                <c:pt idx="17">
                  <c:v>15565.148446393636</c:v>
                </c:pt>
                <c:pt idx="18">
                  <c:v>16155.190659678065</c:v>
                </c:pt>
                <c:pt idx="19">
                  <c:v>16766.37713012817</c:v>
                </c:pt>
                <c:pt idx="20">
                  <c:v>17399.394244987248</c:v>
                </c:pt>
              </c:numCache>
            </c:numRef>
          </c:val>
        </c:ser>
        <c:ser>
          <c:idx val="2"/>
          <c:order val="2"/>
          <c:tx>
            <c:strRef>
              <c:f>'Cash flows'!$AQ$2:$AS$2</c:f>
              <c:strCache>
                <c:ptCount val="1"/>
                <c:pt idx="0">
                  <c:v>Present value</c:v>
                </c:pt>
              </c:strCache>
            </c:strRef>
          </c:tx>
          <c:spPr>
            <a:solidFill>
              <a:schemeClr val="accent3"/>
            </a:solidFill>
            <a:ln>
              <a:noFill/>
            </a:ln>
            <a:effectLst/>
          </c:spPr>
          <c:invertIfNegative val="0"/>
          <c:val>
            <c:numRef>
              <c:f>'Cash flows'!$AS$4:$AS$24</c:f>
              <c:numCache>
                <c:formatCode>_(* #,##0.00_);_(* \(#,##0.00\);_(* "-"??_);_(@_)</c:formatCode>
                <c:ptCount val="21"/>
                <c:pt idx="0">
                  <c:v>-165000</c:v>
                </c:pt>
                <c:pt idx="1">
                  <c:v>-79622.562980311734</c:v>
                </c:pt>
                <c:pt idx="2">
                  <c:v>-70596.923764900683</c:v>
                </c:pt>
                <c:pt idx="3">
                  <c:v>-62517.876626766658</c:v>
                </c:pt>
                <c:pt idx="4">
                  <c:v>-55287.024355202935</c:v>
                </c:pt>
                <c:pt idx="5">
                  <c:v>-48816.215525767526</c:v>
                </c:pt>
                <c:pt idx="6">
                  <c:v>5296.1258215738371</c:v>
                </c:pt>
                <c:pt idx="7">
                  <c:v>4924.3364785533386</c:v>
                </c:pt>
                <c:pt idx="8">
                  <c:v>4578.3695364902233</c:v>
                </c:pt>
                <c:pt idx="9">
                  <c:v>4256.4470123140673</c:v>
                </c:pt>
                <c:pt idx="10">
                  <c:v>3956.9124694756765</c:v>
                </c:pt>
                <c:pt idx="11">
                  <c:v>3678.2227586475442</c:v>
                </c:pt>
                <c:pt idx="12">
                  <c:v>3418.9403167965284</c:v>
                </c:pt>
                <c:pt idx="13">
                  <c:v>3177.7259870451221</c:v>
                </c:pt>
                <c:pt idx="14">
                  <c:v>2953.3323242577299</c:v>
                </c:pt>
                <c:pt idx="15">
                  <c:v>2744.5973536401293</c:v>
                </c:pt>
                <c:pt idx="16">
                  <c:v>2550.4387518347989</c:v>
                </c:pt>
                <c:pt idx="17">
                  <c:v>2369.848422042588</c:v>
                </c:pt>
                <c:pt idx="18">
                  <c:v>2201.8874366120449</c:v>
                </c:pt>
                <c:pt idx="19">
                  <c:v>2045.6813223207723</c:v>
                </c:pt>
                <c:pt idx="20">
                  <c:v>1900.4156652368549</c:v>
                </c:pt>
              </c:numCache>
            </c:numRef>
          </c:val>
        </c:ser>
        <c:dLbls>
          <c:showLegendKey val="0"/>
          <c:showVal val="0"/>
          <c:showCatName val="0"/>
          <c:showSerName val="0"/>
          <c:showPercent val="0"/>
          <c:showBubbleSize val="0"/>
        </c:dLbls>
        <c:gapWidth val="150"/>
        <c:axId val="205948728"/>
        <c:axId val="205949120"/>
      </c:barChart>
      <c:lineChart>
        <c:grouping val="standard"/>
        <c:varyColors val="0"/>
        <c:ser>
          <c:idx val="0"/>
          <c:order val="0"/>
          <c:tx>
            <c:strRef>
              <c:f>'Cash flows'!$AN$2:$AP$2</c:f>
              <c:strCache>
                <c:ptCount val="1"/>
                <c:pt idx="0">
                  <c:v>Cumulated NCF</c:v>
                </c:pt>
              </c:strCache>
            </c:strRef>
          </c:tx>
          <c:spPr>
            <a:ln w="28575" cap="rnd">
              <a:solidFill>
                <a:schemeClr val="accent1"/>
              </a:solidFill>
              <a:round/>
            </a:ln>
            <a:effectLst/>
          </c:spPr>
          <c:marker>
            <c:symbol val="none"/>
          </c:marker>
          <c:cat>
            <c:numRef>
              <c:f>'Cash flows'!$A$4:$A$24</c:f>
              <c:numCache>
                <c:formatCode>0</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cat>
          <c:val>
            <c:numRef>
              <c:f>'Cash flows'!$AP$4:$AP$24</c:f>
              <c:numCache>
                <c:formatCode>_(* #,##0.00_);_(* \(#,##0.00\);_(* "-"??_);_(@_)</c:formatCode>
                <c:ptCount val="21"/>
                <c:pt idx="0">
                  <c:v>-165000</c:v>
                </c:pt>
                <c:pt idx="1">
                  <c:v>-253944.77265404665</c:v>
                </c:pt>
                <c:pt idx="2">
                  <c:v>-342040.39540338743</c:v>
                </c:pt>
                <c:pt idx="3">
                  <c:v>-429188.31983840681</c:v>
                </c:pt>
                <c:pt idx="4">
                  <c:v>-515279.8291047446</c:v>
                </c:pt>
                <c:pt idx="5">
                  <c:v>-600195.03940067184</c:v>
                </c:pt>
                <c:pt idx="6">
                  <c:v>-589903.88835902826</c:v>
                </c:pt>
                <c:pt idx="7">
                  <c:v>-579214.87413592555</c:v>
                </c:pt>
                <c:pt idx="8">
                  <c:v>-568113.28746067674</c:v>
                </c:pt>
                <c:pt idx="9">
                  <c:v>-556583.91369861516</c:v>
                </c:pt>
                <c:pt idx="10">
                  <c:v>-544611.01778734336</c:v>
                </c:pt>
                <c:pt idx="11">
                  <c:v>-532178.32887189137</c:v>
                </c:pt>
                <c:pt idx="12">
                  <c:v>-519269.02464373538</c:v>
                </c:pt>
                <c:pt idx="13">
                  <c:v>-505865.71538976219</c:v>
                </c:pt>
                <c:pt idx="14">
                  <c:v>-491950.42775849102</c:v>
                </c:pt>
                <c:pt idx="15">
                  <c:v>-477504.58825219469</c:v>
                </c:pt>
                <c:pt idx="16">
                  <c:v>-462509.00645500061</c:v>
                </c:pt>
                <c:pt idx="17">
                  <c:v>-446943.85800860694</c:v>
                </c:pt>
                <c:pt idx="18">
                  <c:v>-430788.66734892887</c:v>
                </c:pt>
                <c:pt idx="19">
                  <c:v>-414022.29021880071</c:v>
                </c:pt>
                <c:pt idx="20">
                  <c:v>-396622.89597381349</c:v>
                </c:pt>
              </c:numCache>
            </c:numRef>
          </c:val>
          <c:smooth val="0"/>
        </c:ser>
        <c:dLbls>
          <c:showLegendKey val="0"/>
          <c:showVal val="0"/>
          <c:showCatName val="0"/>
          <c:showSerName val="0"/>
          <c:showPercent val="0"/>
          <c:showBubbleSize val="0"/>
        </c:dLbls>
        <c:marker val="1"/>
        <c:smooth val="0"/>
        <c:axId val="205948728"/>
        <c:axId val="205949120"/>
      </c:lineChart>
      <c:catAx>
        <c:axId val="205948728"/>
        <c:scaling>
          <c:orientation val="minMax"/>
        </c:scaling>
        <c:delete val="0"/>
        <c:axPos val="b"/>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5949120"/>
        <c:crosses val="autoZero"/>
        <c:auto val="1"/>
        <c:lblAlgn val="ctr"/>
        <c:lblOffset val="100"/>
        <c:tickLblSkip val="2"/>
        <c:tickMarkSkip val="1"/>
        <c:noMultiLvlLbl val="0"/>
      </c:catAx>
      <c:valAx>
        <c:axId val="205949120"/>
        <c:scaling>
          <c:orientation val="minMax"/>
          <c:max val="200000"/>
          <c:min val="-600000"/>
        </c:scaling>
        <c:delete val="0"/>
        <c:axPos val="l"/>
        <c:title>
          <c:tx>
            <c:rich>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de-DE"/>
                  <a:t>Cash flows in EUR</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title>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5948728"/>
        <c:crosses val="autoZero"/>
        <c:crossBetween val="between"/>
        <c:majorUnit val="200000"/>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legend>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Arial" panose="020B0604020202020204" pitchFamily="34" charset="0"/>
          <a:cs typeface="Arial" panose="020B0604020202020204" pitchFamily="34" charset="0"/>
        </a:defRPr>
      </a:pPr>
      <a:endParaRPr lang="de-DE"/>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8066223616198388E-2"/>
          <c:y val="3.6529382663020762E-2"/>
          <c:w val="0.68140372425591644"/>
          <c:h val="0.84883493620681849"/>
        </c:manualLayout>
      </c:layout>
      <c:scatterChart>
        <c:scatterStyle val="smoothMarker"/>
        <c:varyColors val="0"/>
        <c:ser>
          <c:idx val="0"/>
          <c:order val="0"/>
          <c:tx>
            <c:strRef>
              <c:f>SPP!$A$2</c:f>
              <c:strCache>
                <c:ptCount val="1"/>
                <c:pt idx="0">
                  <c:v>Annual inflation rate</c:v>
                </c:pt>
              </c:strCache>
            </c:strRef>
          </c:tx>
          <c:spPr>
            <a:ln w="19050" cap="rnd">
              <a:solidFill>
                <a:schemeClr val="accent1"/>
              </a:solidFill>
              <a:round/>
            </a:ln>
            <a:effectLst/>
          </c:spPr>
          <c:marker>
            <c:symbol val="none"/>
          </c:marker>
          <c:xVal>
            <c:numRef>
              <c:f>SPP!$B$1:$AX$1</c:f>
              <c:numCache>
                <c:formatCode>0%</c:formatCode>
                <c:ptCount val="49"/>
                <c:pt idx="0">
                  <c:v>-0.9</c:v>
                </c:pt>
                <c:pt idx="1">
                  <c:v>-0.85</c:v>
                </c:pt>
                <c:pt idx="2">
                  <c:v>-0.8</c:v>
                </c:pt>
                <c:pt idx="3">
                  <c:v>-0.75</c:v>
                </c:pt>
                <c:pt idx="4">
                  <c:v>-0.7</c:v>
                </c:pt>
                <c:pt idx="5">
                  <c:v>-0.65</c:v>
                </c:pt>
                <c:pt idx="6">
                  <c:v>-0.6</c:v>
                </c:pt>
                <c:pt idx="7">
                  <c:v>-0.55000000000000004</c:v>
                </c:pt>
                <c:pt idx="8">
                  <c:v>-0.5</c:v>
                </c:pt>
                <c:pt idx="9">
                  <c:v>-0.45</c:v>
                </c:pt>
                <c:pt idx="10">
                  <c:v>-0.4</c:v>
                </c:pt>
                <c:pt idx="11">
                  <c:v>-0.35</c:v>
                </c:pt>
                <c:pt idx="12">
                  <c:v>-0.29999999999999899</c:v>
                </c:pt>
                <c:pt idx="13">
                  <c:v>-0.249999999999999</c:v>
                </c:pt>
                <c:pt idx="14">
                  <c:v>-0.19999999999999901</c:v>
                </c:pt>
                <c:pt idx="15">
                  <c:v>-0.149999999999999</c:v>
                </c:pt>
                <c:pt idx="16">
                  <c:v>-9.9999999999999006E-2</c:v>
                </c:pt>
                <c:pt idx="17">
                  <c:v>-4.9999999999998997E-2</c:v>
                </c:pt>
                <c:pt idx="18">
                  <c:v>9.9920072216264108E-16</c:v>
                </c:pt>
                <c:pt idx="19">
                  <c:v>5.0000000000000898E-2</c:v>
                </c:pt>
                <c:pt idx="20">
                  <c:v>0.1</c:v>
                </c:pt>
                <c:pt idx="21">
                  <c:v>0.15</c:v>
                </c:pt>
                <c:pt idx="22">
                  <c:v>0.2</c:v>
                </c:pt>
                <c:pt idx="23">
                  <c:v>0.25</c:v>
                </c:pt>
                <c:pt idx="24">
                  <c:v>0.3</c:v>
                </c:pt>
                <c:pt idx="25">
                  <c:v>0.35</c:v>
                </c:pt>
                <c:pt idx="26">
                  <c:v>0.4</c:v>
                </c:pt>
                <c:pt idx="27">
                  <c:v>0.45</c:v>
                </c:pt>
                <c:pt idx="28">
                  <c:v>0.5</c:v>
                </c:pt>
                <c:pt idx="29">
                  <c:v>0.55000000000000004</c:v>
                </c:pt>
                <c:pt idx="30">
                  <c:v>0.6</c:v>
                </c:pt>
                <c:pt idx="31">
                  <c:v>0.65</c:v>
                </c:pt>
                <c:pt idx="32">
                  <c:v>0.7</c:v>
                </c:pt>
                <c:pt idx="33">
                  <c:v>0.75</c:v>
                </c:pt>
                <c:pt idx="34">
                  <c:v>0.8</c:v>
                </c:pt>
                <c:pt idx="35">
                  <c:v>0.85</c:v>
                </c:pt>
                <c:pt idx="36">
                  <c:v>0.9</c:v>
                </c:pt>
                <c:pt idx="37">
                  <c:v>0.95</c:v>
                </c:pt>
                <c:pt idx="38">
                  <c:v>1</c:v>
                </c:pt>
                <c:pt idx="39">
                  <c:v>1.05</c:v>
                </c:pt>
                <c:pt idx="40">
                  <c:v>1.1000000000000001</c:v>
                </c:pt>
                <c:pt idx="41">
                  <c:v>1.1499999999999999</c:v>
                </c:pt>
                <c:pt idx="42">
                  <c:v>1.2</c:v>
                </c:pt>
                <c:pt idx="43">
                  <c:v>1.25</c:v>
                </c:pt>
                <c:pt idx="44">
                  <c:v>1.3</c:v>
                </c:pt>
                <c:pt idx="45">
                  <c:v>1.35</c:v>
                </c:pt>
                <c:pt idx="46">
                  <c:v>1.4</c:v>
                </c:pt>
                <c:pt idx="47">
                  <c:v>1.45</c:v>
                </c:pt>
                <c:pt idx="48">
                  <c:v>1.5</c:v>
                </c:pt>
              </c:numCache>
            </c:numRef>
          </c:xVal>
          <c:yVal>
            <c:numRef>
              <c:f>SPP!$B$2:$AX$2</c:f>
              <c:numCache>
                <c:formatCode>General</c:formatCode>
                <c:ptCount val="49"/>
                <c:pt idx="8" formatCode="0.00">
                  <c:v>28.291200483470696</c:v>
                </c:pt>
                <c:pt idx="9" formatCode="0.00">
                  <c:v>28.518405644703392</c:v>
                </c:pt>
                <c:pt idx="10" formatCode="0.00">
                  <c:v>28.76565047381461</c:v>
                </c:pt>
                <c:pt idx="11" formatCode="0.00">
                  <c:v>29.033281739468222</c:v>
                </c:pt>
                <c:pt idx="12" formatCode="0.00">
                  <c:v>29.308829291071522</c:v>
                </c:pt>
                <c:pt idx="13" formatCode="0.00">
                  <c:v>29.612756492615283</c:v>
                </c:pt>
                <c:pt idx="14" formatCode="0.00">
                  <c:v>29.949912923179259</c:v>
                </c:pt>
                <c:pt idx="15" formatCode="0.00">
                  <c:v>30.303318505439677</c:v>
                </c:pt>
                <c:pt idx="16" formatCode="0.00">
                  <c:v>30.696830524996923</c:v>
                </c:pt>
                <c:pt idx="17" formatCode="0.00">
                  <c:v>31.133151796900087</c:v>
                </c:pt>
                <c:pt idx="18" formatCode="0.00">
                  <c:v>31.60872209061462</c:v>
                </c:pt>
                <c:pt idx="19" formatCode="0.00">
                  <c:v>32.148890359333635</c:v>
                </c:pt>
                <c:pt idx="20" formatCode="0.00">
                  <c:v>32.752183648892043</c:v>
                </c:pt>
                <c:pt idx="21" formatCode="0.00">
                  <c:v>33.441556162267268</c:v>
                </c:pt>
                <c:pt idx="22" formatCode="0.00">
                  <c:v>34.246147205177465</c:v>
                </c:pt>
                <c:pt idx="23" formatCode="0.00">
                  <c:v>35.19739637139363</c:v>
                </c:pt>
                <c:pt idx="24" formatCode="0.00">
                  <c:v>36.352294414513132</c:v>
                </c:pt>
                <c:pt idx="25" formatCode="0.00">
                  <c:v>37.822396112081655</c:v>
                </c:pt>
                <c:pt idx="26" formatCode="0.00">
                  <c:v>39.809853533597732</c:v>
                </c:pt>
                <c:pt idx="27" formatCode="0.00">
                  <c:v>42.875037474819116</c:v>
                </c:pt>
              </c:numCache>
            </c:numRef>
          </c:yVal>
          <c:smooth val="1"/>
        </c:ser>
        <c:ser>
          <c:idx val="1"/>
          <c:order val="1"/>
          <c:tx>
            <c:strRef>
              <c:f>SPP!$A$4</c:f>
              <c:strCache>
                <c:ptCount val="1"/>
                <c:pt idx="0">
                  <c:v>Natural gas price</c:v>
                </c:pt>
              </c:strCache>
            </c:strRef>
          </c:tx>
          <c:spPr>
            <a:ln w="19050" cap="rnd">
              <a:solidFill>
                <a:schemeClr val="accent2"/>
              </a:solidFill>
              <a:round/>
            </a:ln>
            <a:effectLst/>
          </c:spPr>
          <c:marker>
            <c:symbol val="none"/>
          </c:marker>
          <c:xVal>
            <c:numRef>
              <c:f>SPP!$B$1:$AX$1</c:f>
              <c:numCache>
                <c:formatCode>0%</c:formatCode>
                <c:ptCount val="49"/>
                <c:pt idx="0">
                  <c:v>-0.9</c:v>
                </c:pt>
                <c:pt idx="1">
                  <c:v>-0.85</c:v>
                </c:pt>
                <c:pt idx="2">
                  <c:v>-0.8</c:v>
                </c:pt>
                <c:pt idx="3">
                  <c:v>-0.75</c:v>
                </c:pt>
                <c:pt idx="4">
                  <c:v>-0.7</c:v>
                </c:pt>
                <c:pt idx="5">
                  <c:v>-0.65</c:v>
                </c:pt>
                <c:pt idx="6">
                  <c:v>-0.6</c:v>
                </c:pt>
                <c:pt idx="7">
                  <c:v>-0.55000000000000004</c:v>
                </c:pt>
                <c:pt idx="8">
                  <c:v>-0.5</c:v>
                </c:pt>
                <c:pt idx="9">
                  <c:v>-0.45</c:v>
                </c:pt>
                <c:pt idx="10">
                  <c:v>-0.4</c:v>
                </c:pt>
                <c:pt idx="11">
                  <c:v>-0.35</c:v>
                </c:pt>
                <c:pt idx="12">
                  <c:v>-0.29999999999999899</c:v>
                </c:pt>
                <c:pt idx="13">
                  <c:v>-0.249999999999999</c:v>
                </c:pt>
                <c:pt idx="14">
                  <c:v>-0.19999999999999901</c:v>
                </c:pt>
                <c:pt idx="15">
                  <c:v>-0.149999999999999</c:v>
                </c:pt>
                <c:pt idx="16">
                  <c:v>-9.9999999999999006E-2</c:v>
                </c:pt>
                <c:pt idx="17">
                  <c:v>-4.9999999999998997E-2</c:v>
                </c:pt>
                <c:pt idx="18">
                  <c:v>9.9920072216264108E-16</c:v>
                </c:pt>
                <c:pt idx="19">
                  <c:v>5.0000000000000898E-2</c:v>
                </c:pt>
                <c:pt idx="20">
                  <c:v>0.1</c:v>
                </c:pt>
                <c:pt idx="21">
                  <c:v>0.15</c:v>
                </c:pt>
                <c:pt idx="22">
                  <c:v>0.2</c:v>
                </c:pt>
                <c:pt idx="23">
                  <c:v>0.25</c:v>
                </c:pt>
                <c:pt idx="24">
                  <c:v>0.3</c:v>
                </c:pt>
                <c:pt idx="25">
                  <c:v>0.35</c:v>
                </c:pt>
                <c:pt idx="26">
                  <c:v>0.4</c:v>
                </c:pt>
                <c:pt idx="27">
                  <c:v>0.45</c:v>
                </c:pt>
                <c:pt idx="28">
                  <c:v>0.5</c:v>
                </c:pt>
                <c:pt idx="29">
                  <c:v>0.55000000000000004</c:v>
                </c:pt>
                <c:pt idx="30">
                  <c:v>0.6</c:v>
                </c:pt>
                <c:pt idx="31">
                  <c:v>0.65</c:v>
                </c:pt>
                <c:pt idx="32">
                  <c:v>0.7</c:v>
                </c:pt>
                <c:pt idx="33">
                  <c:v>0.75</c:v>
                </c:pt>
                <c:pt idx="34">
                  <c:v>0.8</c:v>
                </c:pt>
                <c:pt idx="35">
                  <c:v>0.85</c:v>
                </c:pt>
                <c:pt idx="36">
                  <c:v>0.9</c:v>
                </c:pt>
                <c:pt idx="37">
                  <c:v>0.95</c:v>
                </c:pt>
                <c:pt idx="38">
                  <c:v>1</c:v>
                </c:pt>
                <c:pt idx="39">
                  <c:v>1.05</c:v>
                </c:pt>
                <c:pt idx="40">
                  <c:v>1.1000000000000001</c:v>
                </c:pt>
                <c:pt idx="41">
                  <c:v>1.1499999999999999</c:v>
                </c:pt>
                <c:pt idx="42">
                  <c:v>1.2</c:v>
                </c:pt>
                <c:pt idx="43">
                  <c:v>1.25</c:v>
                </c:pt>
                <c:pt idx="44">
                  <c:v>1.3</c:v>
                </c:pt>
                <c:pt idx="45">
                  <c:v>1.35</c:v>
                </c:pt>
                <c:pt idx="46">
                  <c:v>1.4</c:v>
                </c:pt>
                <c:pt idx="47">
                  <c:v>1.45</c:v>
                </c:pt>
                <c:pt idx="48">
                  <c:v>1.5</c:v>
                </c:pt>
              </c:numCache>
            </c:numRef>
          </c:xVal>
          <c:yVal>
            <c:numRef>
              <c:f>SPP!$B$4:$AX$4</c:f>
              <c:numCache>
                <c:formatCode>General</c:formatCode>
                <c:ptCount val="49"/>
                <c:pt idx="18" formatCode="0.00">
                  <c:v>31.60872209061462</c:v>
                </c:pt>
                <c:pt idx="19" formatCode="0.00">
                  <c:v>30.311657978017791</c:v>
                </c:pt>
                <c:pt idx="20" formatCode="0.00">
                  <c:v>29.133603381273325</c:v>
                </c:pt>
                <c:pt idx="21" formatCode="0.00">
                  <c:v>28.054406978291112</c:v>
                </c:pt>
                <c:pt idx="22" formatCode="0.00">
                  <c:v>27.059644527276678</c:v>
                </c:pt>
                <c:pt idx="23" formatCode="0.00">
                  <c:v>26.13886120086427</c:v>
                </c:pt>
                <c:pt idx="24" formatCode="0.00">
                  <c:v>25.284434177431869</c:v>
                </c:pt>
                <c:pt idx="25" formatCode="0.00">
                  <c:v>24.490815112232234</c:v>
                </c:pt>
                <c:pt idx="26" formatCode="0.00">
                  <c:v>23.754013050560232</c:v>
                </c:pt>
                <c:pt idx="27" formatCode="0.00">
                  <c:v>23.06650335757395</c:v>
                </c:pt>
                <c:pt idx="28" formatCode="0.00">
                  <c:v>22.411439394027848</c:v>
                </c:pt>
                <c:pt idx="29" formatCode="0.00">
                  <c:v>21.804188496562649</c:v>
                </c:pt>
                <c:pt idx="30" formatCode="0.00">
                  <c:v>21.228231774710132</c:v>
                </c:pt>
                <c:pt idx="31" formatCode="0.00">
                  <c:v>20.683782541542151</c:v>
                </c:pt>
                <c:pt idx="32" formatCode="0.00">
                  <c:v>20.172137511284511</c:v>
                </c:pt>
                <c:pt idx="33" formatCode="0.00">
                  <c:v>19.682523915499718</c:v>
                </c:pt>
                <c:pt idx="34" formatCode="0.00">
                  <c:v>19.2212800930531</c:v>
                </c:pt>
                <c:pt idx="35" formatCode="0.00">
                  <c:v>18.781566402537226</c:v>
                </c:pt>
                <c:pt idx="36" formatCode="0.00">
                  <c:v>18.360516182407242</c:v>
                </c:pt>
                <c:pt idx="37" formatCode="0.00">
                  <c:v>17.967781788359932</c:v>
                </c:pt>
                <c:pt idx="38" formatCode="0.00">
                  <c:v>17.579243064045677</c:v>
                </c:pt>
                <c:pt idx="39" formatCode="0.00">
                  <c:v>17.21697711720596</c:v>
                </c:pt>
                <c:pt idx="40" formatCode="0.00">
                  <c:v>16.870025974908682</c:v>
                </c:pt>
                <c:pt idx="41" formatCode="0.00">
                  <c:v>16.531102105393071</c:v>
                </c:pt>
                <c:pt idx="42" formatCode="0.00">
                  <c:v>16.213063927237577</c:v>
                </c:pt>
                <c:pt idx="43" formatCode="0.00">
                  <c:v>15.908140180440199</c:v>
                </c:pt>
              </c:numCache>
            </c:numRef>
          </c:yVal>
          <c:smooth val="1"/>
        </c:ser>
        <c:ser>
          <c:idx val="2"/>
          <c:order val="2"/>
          <c:tx>
            <c:strRef>
              <c:f>SPP!$A$6</c:f>
              <c:strCache>
                <c:ptCount val="1"/>
                <c:pt idx="0">
                  <c:v>Annual energy price increase</c:v>
                </c:pt>
              </c:strCache>
            </c:strRef>
          </c:tx>
          <c:spPr>
            <a:ln w="19050" cap="rnd">
              <a:solidFill>
                <a:schemeClr val="accent3"/>
              </a:solidFill>
              <a:round/>
            </a:ln>
            <a:effectLst/>
          </c:spPr>
          <c:marker>
            <c:symbol val="none"/>
          </c:marker>
          <c:xVal>
            <c:numRef>
              <c:f>SPP!$B$1:$AX$1</c:f>
              <c:numCache>
                <c:formatCode>0%</c:formatCode>
                <c:ptCount val="49"/>
                <c:pt idx="0">
                  <c:v>-0.9</c:v>
                </c:pt>
                <c:pt idx="1">
                  <c:v>-0.85</c:v>
                </c:pt>
                <c:pt idx="2">
                  <c:v>-0.8</c:v>
                </c:pt>
                <c:pt idx="3">
                  <c:v>-0.75</c:v>
                </c:pt>
                <c:pt idx="4">
                  <c:v>-0.7</c:v>
                </c:pt>
                <c:pt idx="5">
                  <c:v>-0.65</c:v>
                </c:pt>
                <c:pt idx="6">
                  <c:v>-0.6</c:v>
                </c:pt>
                <c:pt idx="7">
                  <c:v>-0.55000000000000004</c:v>
                </c:pt>
                <c:pt idx="8">
                  <c:v>-0.5</c:v>
                </c:pt>
                <c:pt idx="9">
                  <c:v>-0.45</c:v>
                </c:pt>
                <c:pt idx="10">
                  <c:v>-0.4</c:v>
                </c:pt>
                <c:pt idx="11">
                  <c:v>-0.35</c:v>
                </c:pt>
                <c:pt idx="12">
                  <c:v>-0.29999999999999899</c:v>
                </c:pt>
                <c:pt idx="13">
                  <c:v>-0.249999999999999</c:v>
                </c:pt>
                <c:pt idx="14">
                  <c:v>-0.19999999999999901</c:v>
                </c:pt>
                <c:pt idx="15">
                  <c:v>-0.149999999999999</c:v>
                </c:pt>
                <c:pt idx="16">
                  <c:v>-9.9999999999999006E-2</c:v>
                </c:pt>
                <c:pt idx="17">
                  <c:v>-4.9999999999998997E-2</c:v>
                </c:pt>
                <c:pt idx="18">
                  <c:v>9.9920072216264108E-16</c:v>
                </c:pt>
                <c:pt idx="19">
                  <c:v>5.0000000000000898E-2</c:v>
                </c:pt>
                <c:pt idx="20">
                  <c:v>0.1</c:v>
                </c:pt>
                <c:pt idx="21">
                  <c:v>0.15</c:v>
                </c:pt>
                <c:pt idx="22">
                  <c:v>0.2</c:v>
                </c:pt>
                <c:pt idx="23">
                  <c:v>0.25</c:v>
                </c:pt>
                <c:pt idx="24">
                  <c:v>0.3</c:v>
                </c:pt>
                <c:pt idx="25">
                  <c:v>0.35</c:v>
                </c:pt>
                <c:pt idx="26">
                  <c:v>0.4</c:v>
                </c:pt>
                <c:pt idx="27">
                  <c:v>0.45</c:v>
                </c:pt>
                <c:pt idx="28">
                  <c:v>0.5</c:v>
                </c:pt>
                <c:pt idx="29">
                  <c:v>0.55000000000000004</c:v>
                </c:pt>
                <c:pt idx="30">
                  <c:v>0.6</c:v>
                </c:pt>
                <c:pt idx="31">
                  <c:v>0.65</c:v>
                </c:pt>
                <c:pt idx="32">
                  <c:v>0.7</c:v>
                </c:pt>
                <c:pt idx="33">
                  <c:v>0.75</c:v>
                </c:pt>
                <c:pt idx="34">
                  <c:v>0.8</c:v>
                </c:pt>
                <c:pt idx="35">
                  <c:v>0.85</c:v>
                </c:pt>
                <c:pt idx="36">
                  <c:v>0.9</c:v>
                </c:pt>
                <c:pt idx="37">
                  <c:v>0.95</c:v>
                </c:pt>
                <c:pt idx="38">
                  <c:v>1</c:v>
                </c:pt>
                <c:pt idx="39">
                  <c:v>1.05</c:v>
                </c:pt>
                <c:pt idx="40">
                  <c:v>1.1000000000000001</c:v>
                </c:pt>
                <c:pt idx="41">
                  <c:v>1.1499999999999999</c:v>
                </c:pt>
                <c:pt idx="42">
                  <c:v>1.2</c:v>
                </c:pt>
                <c:pt idx="43">
                  <c:v>1.25</c:v>
                </c:pt>
                <c:pt idx="44">
                  <c:v>1.3</c:v>
                </c:pt>
                <c:pt idx="45">
                  <c:v>1.35</c:v>
                </c:pt>
                <c:pt idx="46">
                  <c:v>1.4</c:v>
                </c:pt>
                <c:pt idx="47">
                  <c:v>1.45</c:v>
                </c:pt>
                <c:pt idx="48">
                  <c:v>1.5</c:v>
                </c:pt>
              </c:numCache>
            </c:numRef>
          </c:xVal>
          <c:yVal>
            <c:numRef>
              <c:f>SPP!$B$6:$AX$6</c:f>
              <c:numCache>
                <c:formatCode>General</c:formatCode>
                <c:ptCount val="49"/>
                <c:pt idx="11" formatCode="0.00">
                  <c:v>55.128133019404977</c:v>
                </c:pt>
                <c:pt idx="12" formatCode="0.00">
                  <c:v>49.902082201330863</c:v>
                </c:pt>
                <c:pt idx="13" formatCode="0.00">
                  <c:v>45.380761270617803</c:v>
                </c:pt>
                <c:pt idx="14" formatCode="0.00">
                  <c:v>41.542126326368823</c:v>
                </c:pt>
                <c:pt idx="15" formatCode="0.00">
                  <c:v>38.320111966581514</c:v>
                </c:pt>
                <c:pt idx="16" formatCode="0.00">
                  <c:v>35.63859826878128</c:v>
                </c:pt>
                <c:pt idx="17" formatCode="0.00">
                  <c:v>33.42789587773899</c:v>
                </c:pt>
                <c:pt idx="18" formatCode="0.00">
                  <c:v>31.60872209061462</c:v>
                </c:pt>
                <c:pt idx="19" formatCode="0.00">
                  <c:v>30.077550628146433</c:v>
                </c:pt>
                <c:pt idx="20" formatCode="0.00">
                  <c:v>28.745991753362166</c:v>
                </c:pt>
                <c:pt idx="21" formatCode="0.00">
                  <c:v>27.579096520997865</c:v>
                </c:pt>
                <c:pt idx="22" formatCode="0.00">
                  <c:v>26.543849187161115</c:v>
                </c:pt>
                <c:pt idx="23" formatCode="0.00">
                  <c:v>25.615070225776051</c:v>
                </c:pt>
                <c:pt idx="24" formatCode="0.00">
                  <c:v>24.77662275923684</c:v>
                </c:pt>
                <c:pt idx="25" formatCode="0.00">
                  <c:v>24.016842670466119</c:v>
                </c:pt>
                <c:pt idx="26" formatCode="0.00">
                  <c:v>23.303089849336086</c:v>
                </c:pt>
              </c:numCache>
            </c:numRef>
          </c:yVal>
          <c:smooth val="1"/>
        </c:ser>
        <c:ser>
          <c:idx val="4"/>
          <c:order val="3"/>
          <c:tx>
            <c:strRef>
              <c:f>SPP!$A$10</c:f>
              <c:strCache>
                <c:ptCount val="1"/>
                <c:pt idx="0">
                  <c:v>Interest rate</c:v>
                </c:pt>
              </c:strCache>
            </c:strRef>
          </c:tx>
          <c:spPr>
            <a:ln w="19050" cap="rnd">
              <a:solidFill>
                <a:schemeClr val="accent5"/>
              </a:solidFill>
              <a:round/>
            </a:ln>
            <a:effectLst/>
          </c:spPr>
          <c:marker>
            <c:symbol val="none"/>
          </c:marker>
          <c:xVal>
            <c:numRef>
              <c:f>SPP!$B$1:$AX$1</c:f>
              <c:numCache>
                <c:formatCode>0%</c:formatCode>
                <c:ptCount val="49"/>
                <c:pt idx="0">
                  <c:v>-0.9</c:v>
                </c:pt>
                <c:pt idx="1">
                  <c:v>-0.85</c:v>
                </c:pt>
                <c:pt idx="2">
                  <c:v>-0.8</c:v>
                </c:pt>
                <c:pt idx="3">
                  <c:v>-0.75</c:v>
                </c:pt>
                <c:pt idx="4">
                  <c:v>-0.7</c:v>
                </c:pt>
                <c:pt idx="5">
                  <c:v>-0.65</c:v>
                </c:pt>
                <c:pt idx="6">
                  <c:v>-0.6</c:v>
                </c:pt>
                <c:pt idx="7">
                  <c:v>-0.55000000000000004</c:v>
                </c:pt>
                <c:pt idx="8">
                  <c:v>-0.5</c:v>
                </c:pt>
                <c:pt idx="9">
                  <c:v>-0.45</c:v>
                </c:pt>
                <c:pt idx="10">
                  <c:v>-0.4</c:v>
                </c:pt>
                <c:pt idx="11">
                  <c:v>-0.35</c:v>
                </c:pt>
                <c:pt idx="12">
                  <c:v>-0.29999999999999899</c:v>
                </c:pt>
                <c:pt idx="13">
                  <c:v>-0.249999999999999</c:v>
                </c:pt>
                <c:pt idx="14">
                  <c:v>-0.19999999999999901</c:v>
                </c:pt>
                <c:pt idx="15">
                  <c:v>-0.149999999999999</c:v>
                </c:pt>
                <c:pt idx="16">
                  <c:v>-9.9999999999999006E-2</c:v>
                </c:pt>
                <c:pt idx="17">
                  <c:v>-4.9999999999998997E-2</c:v>
                </c:pt>
                <c:pt idx="18">
                  <c:v>9.9920072216264108E-16</c:v>
                </c:pt>
                <c:pt idx="19">
                  <c:v>5.0000000000000898E-2</c:v>
                </c:pt>
                <c:pt idx="20">
                  <c:v>0.1</c:v>
                </c:pt>
                <c:pt idx="21">
                  <c:v>0.15</c:v>
                </c:pt>
                <c:pt idx="22">
                  <c:v>0.2</c:v>
                </c:pt>
                <c:pt idx="23">
                  <c:v>0.25</c:v>
                </c:pt>
                <c:pt idx="24">
                  <c:v>0.3</c:v>
                </c:pt>
                <c:pt idx="25">
                  <c:v>0.35</c:v>
                </c:pt>
                <c:pt idx="26">
                  <c:v>0.4</c:v>
                </c:pt>
                <c:pt idx="27">
                  <c:v>0.45</c:v>
                </c:pt>
                <c:pt idx="28">
                  <c:v>0.5</c:v>
                </c:pt>
                <c:pt idx="29">
                  <c:v>0.55000000000000004</c:v>
                </c:pt>
                <c:pt idx="30">
                  <c:v>0.6</c:v>
                </c:pt>
                <c:pt idx="31">
                  <c:v>0.65</c:v>
                </c:pt>
                <c:pt idx="32">
                  <c:v>0.7</c:v>
                </c:pt>
                <c:pt idx="33">
                  <c:v>0.75</c:v>
                </c:pt>
                <c:pt idx="34">
                  <c:v>0.8</c:v>
                </c:pt>
                <c:pt idx="35">
                  <c:v>0.85</c:v>
                </c:pt>
                <c:pt idx="36">
                  <c:v>0.9</c:v>
                </c:pt>
                <c:pt idx="37">
                  <c:v>0.95</c:v>
                </c:pt>
                <c:pt idx="38">
                  <c:v>1</c:v>
                </c:pt>
                <c:pt idx="39">
                  <c:v>1.05</c:v>
                </c:pt>
                <c:pt idx="40">
                  <c:v>1.1000000000000001</c:v>
                </c:pt>
                <c:pt idx="41">
                  <c:v>1.1499999999999999</c:v>
                </c:pt>
                <c:pt idx="42">
                  <c:v>1.2</c:v>
                </c:pt>
                <c:pt idx="43">
                  <c:v>1.25</c:v>
                </c:pt>
                <c:pt idx="44">
                  <c:v>1.3</c:v>
                </c:pt>
                <c:pt idx="45">
                  <c:v>1.35</c:v>
                </c:pt>
                <c:pt idx="46">
                  <c:v>1.4</c:v>
                </c:pt>
                <c:pt idx="47">
                  <c:v>1.45</c:v>
                </c:pt>
                <c:pt idx="48">
                  <c:v>1.5</c:v>
                </c:pt>
              </c:numCache>
            </c:numRef>
          </c:xVal>
          <c:yVal>
            <c:numRef>
              <c:f>SPP!$B$10:$AX$10</c:f>
              <c:numCache>
                <c:formatCode>General</c:formatCode>
                <c:ptCount val="49"/>
                <c:pt idx="14" formatCode="0.00">
                  <c:v>31.272701604211409</c:v>
                </c:pt>
                <c:pt idx="15" formatCode="0.00">
                  <c:v>31.356213503201317</c:v>
                </c:pt>
                <c:pt idx="16" formatCode="0.00">
                  <c:v>31.440055515256415</c:v>
                </c:pt>
                <c:pt idx="17" formatCode="0.00">
                  <c:v>31.524225693278556</c:v>
                </c:pt>
                <c:pt idx="18" formatCode="0.00">
                  <c:v>31.60872209061462</c:v>
                </c:pt>
                <c:pt idx="19" formatCode="0.00">
                  <c:v>31.693542761323769</c:v>
                </c:pt>
                <c:pt idx="20" formatCode="0.00">
                  <c:v>31.778685760439433</c:v>
                </c:pt>
                <c:pt idx="21" formatCode="0.00">
                  <c:v>31.864149144225792</c:v>
                </c:pt>
                <c:pt idx="22" formatCode="0.00">
                  <c:v>31.949930970428998</c:v>
                </c:pt>
                <c:pt idx="23" formatCode="0.00">
                  <c:v>32.033525987206765</c:v>
                </c:pt>
                <c:pt idx="24" formatCode="0.00">
                  <c:v>32.113934921358855</c:v>
                </c:pt>
                <c:pt idx="25" formatCode="0.00">
                  <c:v>32.194634761205116</c:v>
                </c:pt>
                <c:pt idx="26" formatCode="0.00">
                  <c:v>32.275623707193844</c:v>
                </c:pt>
                <c:pt idx="27" formatCode="0.00">
                  <c:v>32.356899962247482</c:v>
                </c:pt>
                <c:pt idx="28" formatCode="0.00">
                  <c:v>32.438461731967166</c:v>
                </c:pt>
                <c:pt idx="29" formatCode="0.00">
                  <c:v>32.520307224832813</c:v>
                </c:pt>
                <c:pt idx="30" formatCode="0.00">
                  <c:v>32.602434652398351</c:v>
                </c:pt>
                <c:pt idx="31" formatCode="0.00">
                  <c:v>32.684842229482548</c:v>
                </c:pt>
                <c:pt idx="32" formatCode="0.00">
                  <c:v>32.767528174355085</c:v>
                </c:pt>
              </c:numCache>
            </c:numRef>
          </c:yVal>
          <c:smooth val="1"/>
        </c:ser>
        <c:ser>
          <c:idx val="7"/>
          <c:order val="4"/>
          <c:tx>
            <c:strRef>
              <c:f>SPP!$A$16</c:f>
              <c:strCache>
                <c:ptCount val="1"/>
                <c:pt idx="0">
                  <c:v>Boiler efficiency</c:v>
                </c:pt>
              </c:strCache>
            </c:strRef>
          </c:tx>
          <c:spPr>
            <a:ln w="19050" cap="rnd">
              <a:solidFill>
                <a:schemeClr val="accent2">
                  <a:lumMod val="60000"/>
                </a:schemeClr>
              </a:solidFill>
              <a:round/>
            </a:ln>
            <a:effectLst/>
          </c:spPr>
          <c:marker>
            <c:symbol val="none"/>
          </c:marker>
          <c:xVal>
            <c:numRef>
              <c:f>SPP!$B$1:$AX$1</c:f>
              <c:numCache>
                <c:formatCode>0%</c:formatCode>
                <c:ptCount val="49"/>
                <c:pt idx="0">
                  <c:v>-0.9</c:v>
                </c:pt>
                <c:pt idx="1">
                  <c:v>-0.85</c:v>
                </c:pt>
                <c:pt idx="2">
                  <c:v>-0.8</c:v>
                </c:pt>
                <c:pt idx="3">
                  <c:v>-0.75</c:v>
                </c:pt>
                <c:pt idx="4">
                  <c:v>-0.7</c:v>
                </c:pt>
                <c:pt idx="5">
                  <c:v>-0.65</c:v>
                </c:pt>
                <c:pt idx="6">
                  <c:v>-0.6</c:v>
                </c:pt>
                <c:pt idx="7">
                  <c:v>-0.55000000000000004</c:v>
                </c:pt>
                <c:pt idx="8">
                  <c:v>-0.5</c:v>
                </c:pt>
                <c:pt idx="9">
                  <c:v>-0.45</c:v>
                </c:pt>
                <c:pt idx="10">
                  <c:v>-0.4</c:v>
                </c:pt>
                <c:pt idx="11">
                  <c:v>-0.35</c:v>
                </c:pt>
                <c:pt idx="12">
                  <c:v>-0.29999999999999899</c:v>
                </c:pt>
                <c:pt idx="13">
                  <c:v>-0.249999999999999</c:v>
                </c:pt>
                <c:pt idx="14">
                  <c:v>-0.19999999999999901</c:v>
                </c:pt>
                <c:pt idx="15">
                  <c:v>-0.149999999999999</c:v>
                </c:pt>
                <c:pt idx="16">
                  <c:v>-9.9999999999999006E-2</c:v>
                </c:pt>
                <c:pt idx="17">
                  <c:v>-4.9999999999998997E-2</c:v>
                </c:pt>
                <c:pt idx="18">
                  <c:v>9.9920072216264108E-16</c:v>
                </c:pt>
                <c:pt idx="19">
                  <c:v>5.0000000000000898E-2</c:v>
                </c:pt>
                <c:pt idx="20">
                  <c:v>0.1</c:v>
                </c:pt>
                <c:pt idx="21">
                  <c:v>0.15</c:v>
                </c:pt>
                <c:pt idx="22">
                  <c:v>0.2</c:v>
                </c:pt>
                <c:pt idx="23">
                  <c:v>0.25</c:v>
                </c:pt>
                <c:pt idx="24">
                  <c:v>0.3</c:v>
                </c:pt>
                <c:pt idx="25">
                  <c:v>0.35</c:v>
                </c:pt>
                <c:pt idx="26">
                  <c:v>0.4</c:v>
                </c:pt>
                <c:pt idx="27">
                  <c:v>0.45</c:v>
                </c:pt>
                <c:pt idx="28">
                  <c:v>0.5</c:v>
                </c:pt>
                <c:pt idx="29">
                  <c:v>0.55000000000000004</c:v>
                </c:pt>
                <c:pt idx="30">
                  <c:v>0.6</c:v>
                </c:pt>
                <c:pt idx="31">
                  <c:v>0.65</c:v>
                </c:pt>
                <c:pt idx="32">
                  <c:v>0.7</c:v>
                </c:pt>
                <c:pt idx="33">
                  <c:v>0.75</c:v>
                </c:pt>
                <c:pt idx="34">
                  <c:v>0.8</c:v>
                </c:pt>
                <c:pt idx="35">
                  <c:v>0.85</c:v>
                </c:pt>
                <c:pt idx="36">
                  <c:v>0.9</c:v>
                </c:pt>
                <c:pt idx="37">
                  <c:v>0.95</c:v>
                </c:pt>
                <c:pt idx="38">
                  <c:v>1</c:v>
                </c:pt>
                <c:pt idx="39">
                  <c:v>1.05</c:v>
                </c:pt>
                <c:pt idx="40">
                  <c:v>1.1000000000000001</c:v>
                </c:pt>
                <c:pt idx="41">
                  <c:v>1.1499999999999999</c:v>
                </c:pt>
                <c:pt idx="42">
                  <c:v>1.2</c:v>
                </c:pt>
                <c:pt idx="43">
                  <c:v>1.25</c:v>
                </c:pt>
                <c:pt idx="44">
                  <c:v>1.3</c:v>
                </c:pt>
                <c:pt idx="45">
                  <c:v>1.35</c:v>
                </c:pt>
                <c:pt idx="46">
                  <c:v>1.4</c:v>
                </c:pt>
                <c:pt idx="47">
                  <c:v>1.45</c:v>
                </c:pt>
                <c:pt idx="48">
                  <c:v>1.5</c:v>
                </c:pt>
              </c:numCache>
            </c:numRef>
          </c:xVal>
          <c:yVal>
            <c:numRef>
              <c:f>SPP!$B$16:$AX$16</c:f>
              <c:numCache>
                <c:formatCode>General</c:formatCode>
                <c:ptCount val="49"/>
                <c:pt idx="16" formatCode="0.00">
                  <c:v>28.885774270001242</c:v>
                </c:pt>
                <c:pt idx="17" formatCode="0.00">
                  <c:v>30.247724826920997</c:v>
                </c:pt>
                <c:pt idx="18" formatCode="0.00">
                  <c:v>31.60872209061462</c:v>
                </c:pt>
                <c:pt idx="19" formatCode="0.00">
                  <c:v>32.979016750055671</c:v>
                </c:pt>
                <c:pt idx="20" formatCode="0.00">
                  <c:v>34.335626971359837</c:v>
                </c:pt>
              </c:numCache>
            </c:numRef>
          </c:yVal>
          <c:smooth val="1"/>
        </c:ser>
        <c:ser>
          <c:idx val="3"/>
          <c:order val="5"/>
          <c:tx>
            <c:strRef>
              <c:f>SPP!$A$8</c:f>
              <c:strCache>
                <c:ptCount val="1"/>
                <c:pt idx="0">
                  <c:v>Specific total investment cost</c:v>
                </c:pt>
              </c:strCache>
            </c:strRef>
          </c:tx>
          <c:spPr>
            <a:ln w="19050" cap="rnd">
              <a:solidFill>
                <a:schemeClr val="accent4"/>
              </a:solidFill>
              <a:round/>
            </a:ln>
            <a:effectLst/>
          </c:spPr>
          <c:marker>
            <c:symbol val="none"/>
          </c:marker>
          <c:xVal>
            <c:numRef>
              <c:f>SPP!$B$1:$AX$1</c:f>
              <c:numCache>
                <c:formatCode>0%</c:formatCode>
                <c:ptCount val="49"/>
                <c:pt idx="0">
                  <c:v>-0.9</c:v>
                </c:pt>
                <c:pt idx="1">
                  <c:v>-0.85</c:v>
                </c:pt>
                <c:pt idx="2">
                  <c:v>-0.8</c:v>
                </c:pt>
                <c:pt idx="3">
                  <c:v>-0.75</c:v>
                </c:pt>
                <c:pt idx="4">
                  <c:v>-0.7</c:v>
                </c:pt>
                <c:pt idx="5">
                  <c:v>-0.65</c:v>
                </c:pt>
                <c:pt idx="6">
                  <c:v>-0.6</c:v>
                </c:pt>
                <c:pt idx="7">
                  <c:v>-0.55000000000000004</c:v>
                </c:pt>
                <c:pt idx="8">
                  <c:v>-0.5</c:v>
                </c:pt>
                <c:pt idx="9">
                  <c:v>-0.45</c:v>
                </c:pt>
                <c:pt idx="10">
                  <c:v>-0.4</c:v>
                </c:pt>
                <c:pt idx="11">
                  <c:v>-0.35</c:v>
                </c:pt>
                <c:pt idx="12">
                  <c:v>-0.29999999999999899</c:v>
                </c:pt>
                <c:pt idx="13">
                  <c:v>-0.249999999999999</c:v>
                </c:pt>
                <c:pt idx="14">
                  <c:v>-0.19999999999999901</c:v>
                </c:pt>
                <c:pt idx="15">
                  <c:v>-0.149999999999999</c:v>
                </c:pt>
                <c:pt idx="16">
                  <c:v>-9.9999999999999006E-2</c:v>
                </c:pt>
                <c:pt idx="17">
                  <c:v>-4.9999999999998997E-2</c:v>
                </c:pt>
                <c:pt idx="18">
                  <c:v>9.9920072216264108E-16</c:v>
                </c:pt>
                <c:pt idx="19">
                  <c:v>5.0000000000000898E-2</c:v>
                </c:pt>
                <c:pt idx="20">
                  <c:v>0.1</c:v>
                </c:pt>
                <c:pt idx="21">
                  <c:v>0.15</c:v>
                </c:pt>
                <c:pt idx="22">
                  <c:v>0.2</c:v>
                </c:pt>
                <c:pt idx="23">
                  <c:v>0.25</c:v>
                </c:pt>
                <c:pt idx="24">
                  <c:v>0.3</c:v>
                </c:pt>
                <c:pt idx="25">
                  <c:v>0.35</c:v>
                </c:pt>
                <c:pt idx="26">
                  <c:v>0.4</c:v>
                </c:pt>
                <c:pt idx="27">
                  <c:v>0.45</c:v>
                </c:pt>
                <c:pt idx="28">
                  <c:v>0.5</c:v>
                </c:pt>
                <c:pt idx="29">
                  <c:v>0.55000000000000004</c:v>
                </c:pt>
                <c:pt idx="30">
                  <c:v>0.6</c:v>
                </c:pt>
                <c:pt idx="31">
                  <c:v>0.65</c:v>
                </c:pt>
                <c:pt idx="32">
                  <c:v>0.7</c:v>
                </c:pt>
                <c:pt idx="33">
                  <c:v>0.75</c:v>
                </c:pt>
                <c:pt idx="34">
                  <c:v>0.8</c:v>
                </c:pt>
                <c:pt idx="35">
                  <c:v>0.85</c:v>
                </c:pt>
                <c:pt idx="36">
                  <c:v>0.9</c:v>
                </c:pt>
                <c:pt idx="37">
                  <c:v>0.95</c:v>
                </c:pt>
                <c:pt idx="38">
                  <c:v>1</c:v>
                </c:pt>
                <c:pt idx="39">
                  <c:v>1.05</c:v>
                </c:pt>
                <c:pt idx="40">
                  <c:v>1.1000000000000001</c:v>
                </c:pt>
                <c:pt idx="41">
                  <c:v>1.1499999999999999</c:v>
                </c:pt>
                <c:pt idx="42">
                  <c:v>1.2</c:v>
                </c:pt>
                <c:pt idx="43">
                  <c:v>1.25</c:v>
                </c:pt>
                <c:pt idx="44">
                  <c:v>1.3</c:v>
                </c:pt>
                <c:pt idx="45">
                  <c:v>1.35</c:v>
                </c:pt>
                <c:pt idx="46">
                  <c:v>1.4</c:v>
                </c:pt>
                <c:pt idx="47">
                  <c:v>1.45</c:v>
                </c:pt>
                <c:pt idx="48">
                  <c:v>1.5</c:v>
                </c:pt>
              </c:numCache>
            </c:numRef>
          </c:xVal>
          <c:yVal>
            <c:numRef>
              <c:f>SPP!$B$8:$AX$8</c:f>
              <c:numCache>
                <c:formatCode>General</c:formatCode>
                <c:ptCount val="49"/>
                <c:pt idx="13" formatCode="0.00">
                  <c:v>25.368118643999569</c:v>
                </c:pt>
                <c:pt idx="14" formatCode="0.00">
                  <c:v>26.659285749118276</c:v>
                </c:pt>
                <c:pt idx="15" formatCode="0.00">
                  <c:v>27.932364390940968</c:v>
                </c:pt>
                <c:pt idx="16" formatCode="0.00">
                  <c:v>29.175596617177074</c:v>
                </c:pt>
                <c:pt idx="17" formatCode="0.00">
                  <c:v>30.399194284029889</c:v>
                </c:pt>
                <c:pt idx="18" formatCode="0.00">
                  <c:v>31.60872209061462</c:v>
                </c:pt>
                <c:pt idx="19" formatCode="0.00">
                  <c:v>32.80508272276694</c:v>
                </c:pt>
                <c:pt idx="20" formatCode="0.00">
                  <c:v>33.989116511706079</c:v>
                </c:pt>
                <c:pt idx="21" formatCode="0.00">
                  <c:v>35.150087469090685</c:v>
                </c:pt>
                <c:pt idx="22" formatCode="0.00">
                  <c:v>36.300031072870745</c:v>
                </c:pt>
                <c:pt idx="23" formatCode="0.00">
                  <c:v>37.44034923698397</c:v>
                </c:pt>
                <c:pt idx="24" formatCode="0.00">
                  <c:v>38.571623760372589</c:v>
                </c:pt>
                <c:pt idx="25" formatCode="0.00">
                  <c:v>39.694387139259298</c:v>
                </c:pt>
                <c:pt idx="26" formatCode="0.00">
                  <c:v>40.8091243392888</c:v>
                </c:pt>
                <c:pt idx="27" formatCode="0.00">
                  <c:v>41.916274539950045</c:v>
                </c:pt>
                <c:pt idx="28" formatCode="0.00">
                  <c:v>43.015011152219223</c:v>
                </c:pt>
                <c:pt idx="29" formatCode="0.00">
                  <c:v>44.101052403504532</c:v>
                </c:pt>
                <c:pt idx="30" formatCode="0.00">
                  <c:v>45.18094684535609</c:v>
                </c:pt>
                <c:pt idx="31" formatCode="0.00">
                  <c:v>46.254958475941869</c:v>
                </c:pt>
                <c:pt idx="32" formatCode="0.00">
                  <c:v>47.323316838504802</c:v>
                </c:pt>
                <c:pt idx="33" formatCode="0.00">
                  <c:v>48.386218789232501</c:v>
                </c:pt>
                <c:pt idx="34" formatCode="0.00">
                  <c:v>49.443830304217023</c:v>
                </c:pt>
              </c:numCache>
            </c:numRef>
          </c:yVal>
          <c:smooth val="1"/>
        </c:ser>
        <c:ser>
          <c:idx val="5"/>
          <c:order val="6"/>
          <c:tx>
            <c:strRef>
              <c:f>SPP!$A$12</c:f>
              <c:strCache>
                <c:ptCount val="1"/>
                <c:pt idx="0">
                  <c:v>O&amp;M costs</c:v>
                </c:pt>
              </c:strCache>
            </c:strRef>
          </c:tx>
          <c:spPr>
            <a:ln w="19050" cap="rnd">
              <a:solidFill>
                <a:schemeClr val="accent6"/>
              </a:solidFill>
              <a:round/>
            </a:ln>
            <a:effectLst/>
          </c:spPr>
          <c:marker>
            <c:symbol val="none"/>
          </c:marker>
          <c:xVal>
            <c:numRef>
              <c:f>SPP!$B$1:$AX$1</c:f>
              <c:numCache>
                <c:formatCode>0%</c:formatCode>
                <c:ptCount val="49"/>
                <c:pt idx="0">
                  <c:v>-0.9</c:v>
                </c:pt>
                <c:pt idx="1">
                  <c:v>-0.85</c:v>
                </c:pt>
                <c:pt idx="2">
                  <c:v>-0.8</c:v>
                </c:pt>
                <c:pt idx="3">
                  <c:v>-0.75</c:v>
                </c:pt>
                <c:pt idx="4">
                  <c:v>-0.7</c:v>
                </c:pt>
                <c:pt idx="5">
                  <c:v>-0.65</c:v>
                </c:pt>
                <c:pt idx="6">
                  <c:v>-0.6</c:v>
                </c:pt>
                <c:pt idx="7">
                  <c:v>-0.55000000000000004</c:v>
                </c:pt>
                <c:pt idx="8">
                  <c:v>-0.5</c:v>
                </c:pt>
                <c:pt idx="9">
                  <c:v>-0.45</c:v>
                </c:pt>
                <c:pt idx="10">
                  <c:v>-0.4</c:v>
                </c:pt>
                <c:pt idx="11">
                  <c:v>-0.35</c:v>
                </c:pt>
                <c:pt idx="12">
                  <c:v>-0.29999999999999899</c:v>
                </c:pt>
                <c:pt idx="13">
                  <c:v>-0.249999999999999</c:v>
                </c:pt>
                <c:pt idx="14">
                  <c:v>-0.19999999999999901</c:v>
                </c:pt>
                <c:pt idx="15">
                  <c:v>-0.149999999999999</c:v>
                </c:pt>
                <c:pt idx="16">
                  <c:v>-9.9999999999999006E-2</c:v>
                </c:pt>
                <c:pt idx="17">
                  <c:v>-4.9999999999998997E-2</c:v>
                </c:pt>
                <c:pt idx="18">
                  <c:v>9.9920072216264108E-16</c:v>
                </c:pt>
                <c:pt idx="19">
                  <c:v>5.0000000000000898E-2</c:v>
                </c:pt>
                <c:pt idx="20">
                  <c:v>0.1</c:v>
                </c:pt>
                <c:pt idx="21">
                  <c:v>0.15</c:v>
                </c:pt>
                <c:pt idx="22">
                  <c:v>0.2</c:v>
                </c:pt>
                <c:pt idx="23">
                  <c:v>0.25</c:v>
                </c:pt>
                <c:pt idx="24">
                  <c:v>0.3</c:v>
                </c:pt>
                <c:pt idx="25">
                  <c:v>0.35</c:v>
                </c:pt>
                <c:pt idx="26">
                  <c:v>0.4</c:v>
                </c:pt>
                <c:pt idx="27">
                  <c:v>0.45</c:v>
                </c:pt>
                <c:pt idx="28">
                  <c:v>0.5</c:v>
                </c:pt>
                <c:pt idx="29">
                  <c:v>0.55000000000000004</c:v>
                </c:pt>
                <c:pt idx="30">
                  <c:v>0.6</c:v>
                </c:pt>
                <c:pt idx="31">
                  <c:v>0.65</c:v>
                </c:pt>
                <c:pt idx="32">
                  <c:v>0.7</c:v>
                </c:pt>
                <c:pt idx="33">
                  <c:v>0.75</c:v>
                </c:pt>
                <c:pt idx="34">
                  <c:v>0.8</c:v>
                </c:pt>
                <c:pt idx="35">
                  <c:v>0.85</c:v>
                </c:pt>
                <c:pt idx="36">
                  <c:v>0.9</c:v>
                </c:pt>
                <c:pt idx="37">
                  <c:v>0.95</c:v>
                </c:pt>
                <c:pt idx="38">
                  <c:v>1</c:v>
                </c:pt>
                <c:pt idx="39">
                  <c:v>1.05</c:v>
                </c:pt>
                <c:pt idx="40">
                  <c:v>1.1000000000000001</c:v>
                </c:pt>
                <c:pt idx="41">
                  <c:v>1.1499999999999999</c:v>
                </c:pt>
                <c:pt idx="42">
                  <c:v>1.2</c:v>
                </c:pt>
                <c:pt idx="43">
                  <c:v>1.25</c:v>
                </c:pt>
                <c:pt idx="44">
                  <c:v>1.3</c:v>
                </c:pt>
                <c:pt idx="45">
                  <c:v>1.35</c:v>
                </c:pt>
                <c:pt idx="46">
                  <c:v>1.4</c:v>
                </c:pt>
                <c:pt idx="47">
                  <c:v>1.45</c:v>
                </c:pt>
                <c:pt idx="48">
                  <c:v>1.5</c:v>
                </c:pt>
              </c:numCache>
            </c:numRef>
          </c:xVal>
          <c:yVal>
            <c:numRef>
              <c:f>SPP!$B$12:$AX$12</c:f>
              <c:numCache>
                <c:formatCode>General</c:formatCode>
                <c:ptCount val="49"/>
                <c:pt idx="8" formatCode="0.00">
                  <c:v>26.470823544564858</c:v>
                </c:pt>
                <c:pt idx="9" formatCode="0.00">
                  <c:v>26.923628236830371</c:v>
                </c:pt>
                <c:pt idx="10" formatCode="0.00">
                  <c:v>27.378427925895359</c:v>
                </c:pt>
                <c:pt idx="11" formatCode="0.00">
                  <c:v>27.856730938717082</c:v>
                </c:pt>
                <c:pt idx="12" formatCode="0.00">
                  <c:v>28.342079750290814</c:v>
                </c:pt>
                <c:pt idx="13" formatCode="0.00">
                  <c:v>28.849497270457842</c:v>
                </c:pt>
                <c:pt idx="14" formatCode="0.00">
                  <c:v>29.365295540264619</c:v>
                </c:pt>
                <c:pt idx="15" formatCode="0.00">
                  <c:v>29.906074314592718</c:v>
                </c:pt>
                <c:pt idx="16" formatCode="0.00">
                  <c:v>30.452404487952897</c:v>
                </c:pt>
                <c:pt idx="17" formatCode="0.00">
                  <c:v>31.029392055623859</c:v>
                </c:pt>
                <c:pt idx="18" formatCode="0.00">
                  <c:v>31.60872209061462</c:v>
                </c:pt>
                <c:pt idx="19" formatCode="0.00">
                  <c:v>32.215922746438629</c:v>
                </c:pt>
                <c:pt idx="20" formatCode="0.00">
                  <c:v>32.840773975050574</c:v>
                </c:pt>
                <c:pt idx="21" formatCode="0.00">
                  <c:v>33.478790842851922</c:v>
                </c:pt>
                <c:pt idx="22" formatCode="0.00">
                  <c:v>34.145228486045241</c:v>
                </c:pt>
                <c:pt idx="23" formatCode="0.00">
                  <c:v>34.826319499960597</c:v>
                </c:pt>
                <c:pt idx="24" formatCode="0.00">
                  <c:v>35.524006443207291</c:v>
                </c:pt>
                <c:pt idx="25" formatCode="0.00">
                  <c:v>36.248609704321019</c:v>
                </c:pt>
                <c:pt idx="26" formatCode="0.00">
                  <c:v>36.999035264793527</c:v>
                </c:pt>
                <c:pt idx="27" formatCode="0.00">
                  <c:v>37.755803660999263</c:v>
                </c:pt>
                <c:pt idx="28" formatCode="0.00">
                  <c:v>38.538064425890013</c:v>
                </c:pt>
                <c:pt idx="29" formatCode="0.00">
                  <c:v>39.344804116287392</c:v>
                </c:pt>
                <c:pt idx="30" formatCode="0.00">
                  <c:v>40.1750147997477</c:v>
                </c:pt>
                <c:pt idx="31" formatCode="0.00">
                  <c:v>41.027691143982224</c:v>
                </c:pt>
                <c:pt idx="32" formatCode="0.00">
                  <c:v>41.893147883079976</c:v>
                </c:pt>
                <c:pt idx="33" formatCode="0.00">
                  <c:v>42.778209382927578</c:v>
                </c:pt>
                <c:pt idx="34" formatCode="0.00">
                  <c:v>43.684250658280561</c:v>
                </c:pt>
                <c:pt idx="35" formatCode="0.00">
                  <c:v>44.610216654006095</c:v>
                </c:pt>
                <c:pt idx="36" formatCode="0.00">
                  <c:v>45.555040572491023</c:v>
                </c:pt>
                <c:pt idx="37" formatCode="0.00">
                  <c:v>46.517642162673681</c:v>
                </c:pt>
                <c:pt idx="38" formatCode="0.00">
                  <c:v>47.496926428051673</c:v>
                </c:pt>
              </c:numCache>
            </c:numRef>
          </c:yVal>
          <c:smooth val="1"/>
        </c:ser>
        <c:ser>
          <c:idx val="8"/>
          <c:order val="7"/>
          <c:tx>
            <c:strRef>
              <c:f>SPP!$A$18</c:f>
              <c:strCache>
                <c:ptCount val="1"/>
                <c:pt idx="0">
                  <c:v>System efficiency</c:v>
                </c:pt>
              </c:strCache>
            </c:strRef>
          </c:tx>
          <c:spPr>
            <a:ln w="19050" cap="rnd">
              <a:solidFill>
                <a:schemeClr val="accent3">
                  <a:lumMod val="60000"/>
                </a:schemeClr>
              </a:solidFill>
              <a:round/>
            </a:ln>
            <a:effectLst/>
          </c:spPr>
          <c:marker>
            <c:symbol val="none"/>
          </c:marker>
          <c:xVal>
            <c:numRef>
              <c:f>SPP!$B$1:$AX$1</c:f>
              <c:numCache>
                <c:formatCode>0%</c:formatCode>
                <c:ptCount val="49"/>
                <c:pt idx="0">
                  <c:v>-0.9</c:v>
                </c:pt>
                <c:pt idx="1">
                  <c:v>-0.85</c:v>
                </c:pt>
                <c:pt idx="2">
                  <c:v>-0.8</c:v>
                </c:pt>
                <c:pt idx="3">
                  <c:v>-0.75</c:v>
                </c:pt>
                <c:pt idx="4">
                  <c:v>-0.7</c:v>
                </c:pt>
                <c:pt idx="5">
                  <c:v>-0.65</c:v>
                </c:pt>
                <c:pt idx="6">
                  <c:v>-0.6</c:v>
                </c:pt>
                <c:pt idx="7">
                  <c:v>-0.55000000000000004</c:v>
                </c:pt>
                <c:pt idx="8">
                  <c:v>-0.5</c:v>
                </c:pt>
                <c:pt idx="9">
                  <c:v>-0.45</c:v>
                </c:pt>
                <c:pt idx="10">
                  <c:v>-0.4</c:v>
                </c:pt>
                <c:pt idx="11">
                  <c:v>-0.35</c:v>
                </c:pt>
                <c:pt idx="12">
                  <c:v>-0.29999999999999899</c:v>
                </c:pt>
                <c:pt idx="13">
                  <c:v>-0.249999999999999</c:v>
                </c:pt>
                <c:pt idx="14">
                  <c:v>-0.19999999999999901</c:v>
                </c:pt>
                <c:pt idx="15">
                  <c:v>-0.149999999999999</c:v>
                </c:pt>
                <c:pt idx="16">
                  <c:v>-9.9999999999999006E-2</c:v>
                </c:pt>
                <c:pt idx="17">
                  <c:v>-4.9999999999998997E-2</c:v>
                </c:pt>
                <c:pt idx="18">
                  <c:v>9.9920072216264108E-16</c:v>
                </c:pt>
                <c:pt idx="19">
                  <c:v>5.0000000000000898E-2</c:v>
                </c:pt>
                <c:pt idx="20">
                  <c:v>0.1</c:v>
                </c:pt>
                <c:pt idx="21">
                  <c:v>0.15</c:v>
                </c:pt>
                <c:pt idx="22">
                  <c:v>0.2</c:v>
                </c:pt>
                <c:pt idx="23">
                  <c:v>0.25</c:v>
                </c:pt>
                <c:pt idx="24">
                  <c:v>0.3</c:v>
                </c:pt>
                <c:pt idx="25">
                  <c:v>0.35</c:v>
                </c:pt>
                <c:pt idx="26">
                  <c:v>0.4</c:v>
                </c:pt>
                <c:pt idx="27">
                  <c:v>0.45</c:v>
                </c:pt>
                <c:pt idx="28">
                  <c:v>0.5</c:v>
                </c:pt>
                <c:pt idx="29">
                  <c:v>0.55000000000000004</c:v>
                </c:pt>
                <c:pt idx="30">
                  <c:v>0.6</c:v>
                </c:pt>
                <c:pt idx="31">
                  <c:v>0.65</c:v>
                </c:pt>
                <c:pt idx="32">
                  <c:v>0.7</c:v>
                </c:pt>
                <c:pt idx="33">
                  <c:v>0.75</c:v>
                </c:pt>
                <c:pt idx="34">
                  <c:v>0.8</c:v>
                </c:pt>
                <c:pt idx="35">
                  <c:v>0.85</c:v>
                </c:pt>
                <c:pt idx="36">
                  <c:v>0.9</c:v>
                </c:pt>
                <c:pt idx="37">
                  <c:v>0.95</c:v>
                </c:pt>
                <c:pt idx="38">
                  <c:v>1</c:v>
                </c:pt>
                <c:pt idx="39">
                  <c:v>1.05</c:v>
                </c:pt>
                <c:pt idx="40">
                  <c:v>1.1000000000000001</c:v>
                </c:pt>
                <c:pt idx="41">
                  <c:v>1.1499999999999999</c:v>
                </c:pt>
                <c:pt idx="42">
                  <c:v>1.2</c:v>
                </c:pt>
                <c:pt idx="43">
                  <c:v>1.25</c:v>
                </c:pt>
                <c:pt idx="44">
                  <c:v>1.3</c:v>
                </c:pt>
                <c:pt idx="45">
                  <c:v>1.35</c:v>
                </c:pt>
                <c:pt idx="46">
                  <c:v>1.4</c:v>
                </c:pt>
                <c:pt idx="47">
                  <c:v>1.45</c:v>
                </c:pt>
                <c:pt idx="48">
                  <c:v>1.5</c:v>
                </c:pt>
              </c:numCache>
            </c:numRef>
          </c:xVal>
          <c:yVal>
            <c:numRef>
              <c:f>SPP!$B$18:$AX$18</c:f>
              <c:numCache>
                <c:formatCode>General</c:formatCode>
                <c:ptCount val="49"/>
                <c:pt idx="11" formatCode="0.00">
                  <c:v>46.63978543279967</c:v>
                </c:pt>
                <c:pt idx="12" formatCode="0.00">
                  <c:v>43.466660737107496</c:v>
                </c:pt>
                <c:pt idx="13" formatCode="0.00">
                  <c:v>40.778263888601657</c:v>
                </c:pt>
                <c:pt idx="14" formatCode="0.00">
                  <c:v>38.455073159382046</c:v>
                </c:pt>
                <c:pt idx="15" formatCode="0.00">
                  <c:v>36.428432864025652</c:v>
                </c:pt>
                <c:pt idx="16" formatCode="0.00">
                  <c:v>34.638993638212085</c:v>
                </c:pt>
                <c:pt idx="17" formatCode="0.00">
                  <c:v>33.049730698118303</c:v>
                </c:pt>
                <c:pt idx="18" formatCode="0.00">
                  <c:v>31.60872209061462</c:v>
                </c:pt>
                <c:pt idx="19" formatCode="0.00">
                  <c:v>30.311657978017788</c:v>
                </c:pt>
                <c:pt idx="20" formatCode="0.00">
                  <c:v>29.133603381273328</c:v>
                </c:pt>
                <c:pt idx="21" formatCode="0.00">
                  <c:v>28.054406978291116</c:v>
                </c:pt>
                <c:pt idx="22" formatCode="0.00">
                  <c:v>27.059644527276674</c:v>
                </c:pt>
                <c:pt idx="23" formatCode="0.00">
                  <c:v>26.138861200864266</c:v>
                </c:pt>
              </c:numCache>
            </c:numRef>
          </c:yVal>
          <c:smooth val="1"/>
        </c:ser>
        <c:ser>
          <c:idx val="6"/>
          <c:order val="8"/>
          <c:tx>
            <c:strRef>
              <c:f>SPP!$A$14</c:f>
              <c:strCache>
                <c:ptCount val="1"/>
                <c:pt idx="0">
                  <c:v>Utilization rate</c:v>
                </c:pt>
              </c:strCache>
            </c:strRef>
          </c:tx>
          <c:spPr>
            <a:ln w="19050" cap="rnd">
              <a:solidFill>
                <a:schemeClr val="accent1">
                  <a:lumMod val="60000"/>
                </a:schemeClr>
              </a:solidFill>
              <a:round/>
            </a:ln>
            <a:effectLst/>
          </c:spPr>
          <c:marker>
            <c:symbol val="none"/>
          </c:marker>
          <c:xVal>
            <c:numRef>
              <c:f>SPP!$B$1:$AX$1</c:f>
              <c:numCache>
                <c:formatCode>0%</c:formatCode>
                <c:ptCount val="49"/>
                <c:pt idx="0">
                  <c:v>-0.9</c:v>
                </c:pt>
                <c:pt idx="1">
                  <c:v>-0.85</c:v>
                </c:pt>
                <c:pt idx="2">
                  <c:v>-0.8</c:v>
                </c:pt>
                <c:pt idx="3">
                  <c:v>-0.75</c:v>
                </c:pt>
                <c:pt idx="4">
                  <c:v>-0.7</c:v>
                </c:pt>
                <c:pt idx="5">
                  <c:v>-0.65</c:v>
                </c:pt>
                <c:pt idx="6">
                  <c:v>-0.6</c:v>
                </c:pt>
                <c:pt idx="7">
                  <c:v>-0.55000000000000004</c:v>
                </c:pt>
                <c:pt idx="8">
                  <c:v>-0.5</c:v>
                </c:pt>
                <c:pt idx="9">
                  <c:v>-0.45</c:v>
                </c:pt>
                <c:pt idx="10">
                  <c:v>-0.4</c:v>
                </c:pt>
                <c:pt idx="11">
                  <c:v>-0.35</c:v>
                </c:pt>
                <c:pt idx="12">
                  <c:v>-0.29999999999999899</c:v>
                </c:pt>
                <c:pt idx="13">
                  <c:v>-0.249999999999999</c:v>
                </c:pt>
                <c:pt idx="14">
                  <c:v>-0.19999999999999901</c:v>
                </c:pt>
                <c:pt idx="15">
                  <c:v>-0.149999999999999</c:v>
                </c:pt>
                <c:pt idx="16">
                  <c:v>-9.9999999999999006E-2</c:v>
                </c:pt>
                <c:pt idx="17">
                  <c:v>-4.9999999999998997E-2</c:v>
                </c:pt>
                <c:pt idx="18">
                  <c:v>9.9920072216264108E-16</c:v>
                </c:pt>
                <c:pt idx="19">
                  <c:v>5.0000000000000898E-2</c:v>
                </c:pt>
                <c:pt idx="20">
                  <c:v>0.1</c:v>
                </c:pt>
                <c:pt idx="21">
                  <c:v>0.15</c:v>
                </c:pt>
                <c:pt idx="22">
                  <c:v>0.2</c:v>
                </c:pt>
                <c:pt idx="23">
                  <c:v>0.25</c:v>
                </c:pt>
                <c:pt idx="24">
                  <c:v>0.3</c:v>
                </c:pt>
                <c:pt idx="25">
                  <c:v>0.35</c:v>
                </c:pt>
                <c:pt idx="26">
                  <c:v>0.4</c:v>
                </c:pt>
                <c:pt idx="27">
                  <c:v>0.45</c:v>
                </c:pt>
                <c:pt idx="28">
                  <c:v>0.5</c:v>
                </c:pt>
                <c:pt idx="29">
                  <c:v>0.55000000000000004</c:v>
                </c:pt>
                <c:pt idx="30">
                  <c:v>0.6</c:v>
                </c:pt>
                <c:pt idx="31">
                  <c:v>0.65</c:v>
                </c:pt>
                <c:pt idx="32">
                  <c:v>0.7</c:v>
                </c:pt>
                <c:pt idx="33">
                  <c:v>0.75</c:v>
                </c:pt>
                <c:pt idx="34">
                  <c:v>0.8</c:v>
                </c:pt>
                <c:pt idx="35">
                  <c:v>0.85</c:v>
                </c:pt>
                <c:pt idx="36">
                  <c:v>0.9</c:v>
                </c:pt>
                <c:pt idx="37">
                  <c:v>0.95</c:v>
                </c:pt>
                <c:pt idx="38">
                  <c:v>1</c:v>
                </c:pt>
                <c:pt idx="39">
                  <c:v>1.05</c:v>
                </c:pt>
                <c:pt idx="40">
                  <c:v>1.1000000000000001</c:v>
                </c:pt>
                <c:pt idx="41">
                  <c:v>1.1499999999999999</c:v>
                </c:pt>
                <c:pt idx="42">
                  <c:v>1.2</c:v>
                </c:pt>
                <c:pt idx="43">
                  <c:v>1.25</c:v>
                </c:pt>
                <c:pt idx="44">
                  <c:v>1.3</c:v>
                </c:pt>
                <c:pt idx="45">
                  <c:v>1.35</c:v>
                </c:pt>
                <c:pt idx="46">
                  <c:v>1.4</c:v>
                </c:pt>
                <c:pt idx="47">
                  <c:v>1.45</c:v>
                </c:pt>
                <c:pt idx="48">
                  <c:v>1.5</c:v>
                </c:pt>
              </c:numCache>
            </c:numRef>
          </c:xVal>
          <c:yVal>
            <c:numRef>
              <c:f>SPP!$B$14:$AX$14</c:f>
              <c:numCache>
                <c:formatCode>General</c:formatCode>
                <c:ptCount val="49"/>
                <c:pt idx="12" formatCode="0.00">
                  <c:v>43.466660737107489</c:v>
                </c:pt>
                <c:pt idx="13" formatCode="0.00">
                  <c:v>40.778263888601671</c:v>
                </c:pt>
                <c:pt idx="14" formatCode="0.00">
                  <c:v>38.455073159382053</c:v>
                </c:pt>
                <c:pt idx="15" formatCode="0.00">
                  <c:v>36.428432864025652</c:v>
                </c:pt>
                <c:pt idx="16" formatCode="0.00">
                  <c:v>34.638993638212092</c:v>
                </c:pt>
                <c:pt idx="17" formatCode="0.00">
                  <c:v>33.049730698118303</c:v>
                </c:pt>
                <c:pt idx="18" formatCode="0.00">
                  <c:v>31.60872209061462</c:v>
                </c:pt>
                <c:pt idx="19" formatCode="0.00">
                  <c:v>30.311657978017795</c:v>
                </c:pt>
                <c:pt idx="20" formatCode="0.00">
                  <c:v>29.133603381273328</c:v>
                </c:pt>
              </c:numCache>
            </c:numRef>
          </c:yVal>
          <c:smooth val="1"/>
        </c:ser>
        <c:dLbls>
          <c:showLegendKey val="0"/>
          <c:showVal val="0"/>
          <c:showCatName val="0"/>
          <c:showSerName val="0"/>
          <c:showPercent val="0"/>
          <c:showBubbleSize val="0"/>
        </c:dLbls>
        <c:axId val="205950296"/>
        <c:axId val="205950688"/>
      </c:scatterChart>
      <c:valAx>
        <c:axId val="205950296"/>
        <c:scaling>
          <c:orientation val="minMax"/>
          <c:max val="1.25"/>
          <c:min val="-0.60000000000000009"/>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de-DE" sz="1400"/>
                  <a:t>Change of input parameter in %</a:t>
                </a:r>
              </a:p>
            </c:rich>
          </c:tx>
          <c:layout/>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title>
        <c:numFmt formatCode="0%" sourceLinked="1"/>
        <c:majorTickMark val="out"/>
        <c:minorTickMark val="out"/>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5950688"/>
        <c:crosses val="autoZero"/>
        <c:crossBetween val="midCat"/>
        <c:majorUnit val="0.2"/>
        <c:minorUnit val="0.2"/>
      </c:valAx>
      <c:valAx>
        <c:axId val="205950688"/>
        <c:scaling>
          <c:orientation val="minMax"/>
          <c:max val="56"/>
          <c:min val="1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de-DE" sz="1400"/>
                  <a:t>Change of SPP in years</a:t>
                </a:r>
              </a:p>
            </c:rich>
          </c:tx>
          <c:layout/>
          <c:overlay val="0"/>
          <c:spPr>
            <a:noFill/>
            <a:ln>
              <a:noFill/>
            </a:ln>
            <a:effectLst/>
          </c:spPr>
          <c:txPr>
            <a:bodyPr rot="-5400000" spcFirstLastPara="1" vertOverflow="ellipsis" vert="horz" wrap="square" anchor="ctr" anchorCtr="1"/>
            <a:lstStyle/>
            <a:p>
              <a:pPr>
                <a:defRPr sz="14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title>
        <c:numFmt formatCode="#,##0" sourceLinked="0"/>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5950296"/>
        <c:crossesAt val="-1.5"/>
        <c:crossBetween val="midCat"/>
        <c:majorUnit val="5"/>
      </c:valAx>
      <c:spPr>
        <a:noFill/>
        <a:ln>
          <a:noFill/>
        </a:ln>
        <a:effectLst/>
      </c:spPr>
    </c:plotArea>
    <c:legend>
      <c:legendPos val="r"/>
      <c:layout>
        <c:manualLayout>
          <c:xMode val="edge"/>
          <c:yMode val="edge"/>
          <c:x val="0.766574169937975"/>
          <c:y val="4.6743330978097276E-2"/>
          <c:w val="0.22056046232985921"/>
          <c:h val="0.89724938254074682"/>
        </c:manualLayout>
      </c:layout>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legend>
    <c:plotVisOnly val="1"/>
    <c:dispBlanksAs val="gap"/>
    <c:showDLblsOverMax val="0"/>
  </c:chart>
  <c:spPr>
    <a:solidFill>
      <a:schemeClr val="bg1"/>
    </a:solidFill>
    <a:ln w="9525" cap="flat" cmpd="sng" algn="ctr">
      <a:noFill/>
      <a:round/>
    </a:ln>
    <a:effectLst/>
  </c:spPr>
  <c:txPr>
    <a:bodyPr/>
    <a:lstStyle/>
    <a:p>
      <a:pPr>
        <a:defRPr sz="1000">
          <a:solidFill>
            <a:sysClr val="windowText" lastClr="000000"/>
          </a:solidFill>
          <a:latin typeface="Arial" panose="020B0604020202020204" pitchFamily="34" charset="0"/>
          <a:cs typeface="Arial" panose="020B0604020202020204" pitchFamily="34" charset="0"/>
        </a:defRPr>
      </a:pPr>
      <a:endParaRPr lang="de-DE"/>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strRef>
              <c:f>'Cash flows'!$AK$2:$AM$2</c:f>
              <c:strCache>
                <c:ptCount val="1"/>
                <c:pt idx="0">
                  <c:v>Net cash flows</c:v>
                </c:pt>
              </c:strCache>
            </c:strRef>
          </c:tx>
          <c:spPr>
            <a:solidFill>
              <a:schemeClr val="accent2"/>
            </a:solidFill>
            <a:ln>
              <a:noFill/>
            </a:ln>
            <a:effectLst/>
          </c:spPr>
          <c:invertIfNegative val="0"/>
          <c:val>
            <c:numRef>
              <c:f>'Cash flows'!$AK$4:$AK$24</c:f>
              <c:numCache>
                <c:formatCode>_(* #,##0.00_);_(* \(#,##0.00\);_(* "-"??_);_(@_)</c:formatCode>
                <c:ptCount val="21"/>
                <c:pt idx="0">
                  <c:v>-120000</c:v>
                </c:pt>
                <c:pt idx="1">
                  <c:v>-53297.632465643546</c:v>
                </c:pt>
                <c:pt idx="2">
                  <c:v>-51698.6780907906</c:v>
                </c:pt>
                <c:pt idx="3">
                  <c:v>-49940.001194358701</c:v>
                </c:pt>
                <c:pt idx="4">
                  <c:v>-48006.118472901187</c:v>
                </c:pt>
                <c:pt idx="5">
                  <c:v>-45880.067760053469</c:v>
                </c:pt>
                <c:pt idx="6">
                  <c:v>24746.126593727116</c:v>
                </c:pt>
                <c:pt idx="7">
                  <c:v>25819.239729418234</c:v>
                </c:pt>
                <c:pt idx="8">
                  <c:v>26938.679390256228</c:v>
                </c:pt>
                <c:pt idx="9">
                  <c:v>28106.434835106593</c:v>
                </c:pt>
                <c:pt idx="10">
                  <c:v>29324.580194363924</c:v>
                </c:pt>
                <c:pt idx="11">
                  <c:v>30595.278062770361</c:v>
                </c:pt>
                <c:pt idx="12">
                  <c:v>31920.783242861784</c:v>
                </c:pt>
                <c:pt idx="13">
                  <c:v>33303.446645280994</c:v>
                </c:pt>
                <c:pt idx="14">
                  <c:v>34745.719352449931</c:v>
                </c:pt>
                <c:pt idx="15">
                  <c:v>36250.156852358668</c:v>
                </c:pt>
                <c:pt idx="16">
                  <c:v>37819.423449503025</c:v>
                </c:pt>
                <c:pt idx="17">
                  <c:v>39456.296860289476</c:v>
                </c:pt>
                <c:pt idx="18">
                  <c:v>41163.673000522409</c:v>
                </c:pt>
                <c:pt idx="19">
                  <c:v>42944.570972899121</c:v>
                </c:pt>
                <c:pt idx="20">
                  <c:v>44802.138262757959</c:v>
                </c:pt>
              </c:numCache>
            </c:numRef>
          </c:val>
        </c:ser>
        <c:ser>
          <c:idx val="2"/>
          <c:order val="2"/>
          <c:tx>
            <c:strRef>
              <c:f>'Cash flows'!$AQ$2:$AS$2</c:f>
              <c:strCache>
                <c:ptCount val="1"/>
                <c:pt idx="0">
                  <c:v>Present value</c:v>
                </c:pt>
              </c:strCache>
            </c:strRef>
          </c:tx>
          <c:spPr>
            <a:solidFill>
              <a:schemeClr val="accent3"/>
            </a:solidFill>
            <a:ln>
              <a:noFill/>
            </a:ln>
            <a:effectLst/>
          </c:spPr>
          <c:invertIfNegative val="0"/>
          <c:val>
            <c:numRef>
              <c:f>'Cash flows'!$AQ$4:$AQ$24</c:f>
              <c:numCache>
                <c:formatCode>_(* #,##0.00_);_(* \(#,##0.00\);_(* "-"??_);_(@_)</c:formatCode>
                <c:ptCount val="21"/>
                <c:pt idx="0">
                  <c:v>-120000</c:v>
                </c:pt>
                <c:pt idx="1">
                  <c:v>-47711.562704232056</c:v>
                </c:pt>
                <c:pt idx="2">
                  <c:v>-41429.613890197485</c:v>
                </c:pt>
                <c:pt idx="3">
                  <c:v>-35825.78533740616</c:v>
                </c:pt>
                <c:pt idx="4">
                  <c:v>-30829.003508338057</c:v>
                </c:pt>
                <c:pt idx="5">
                  <c:v>-26375.619495097817</c:v>
                </c:pt>
                <c:pt idx="6">
                  <c:v>12735.076912838853</c:v>
                </c:pt>
                <c:pt idx="7">
                  <c:v>11894.700614513877</c:v>
                </c:pt>
                <c:pt idx="8">
                  <c:v>11109.693837602956</c:v>
                </c:pt>
                <c:pt idx="9">
                  <c:v>10376.41358929257</c:v>
                </c:pt>
                <c:pt idx="10">
                  <c:v>9691.4562603001941</c:v>
                </c:pt>
                <c:pt idx="11">
                  <c:v>9051.6419129385358</c:v>
                </c:pt>
                <c:pt idx="12">
                  <c:v>8453.9995993519606</c:v>
                </c:pt>
                <c:pt idx="13">
                  <c:v>7895.7536424453556</c:v>
                </c:pt>
                <c:pt idx="14">
                  <c:v>7374.3108164415207</c:v>
                </c:pt>
                <c:pt idx="15">
                  <c:v>6887.2483681311087</c:v>
                </c:pt>
                <c:pt idx="16">
                  <c:v>6432.3028237364415</c:v>
                </c:pt>
                <c:pt idx="17">
                  <c:v>6007.3595299160579</c:v>
                </c:pt>
                <c:pt idx="18">
                  <c:v>5610.4428808061448</c:v>
                </c:pt>
                <c:pt idx="19">
                  <c:v>5239.707186144331</c:v>
                </c:pt>
                <c:pt idx="20">
                  <c:v>4893.4281384642027</c:v>
                </c:pt>
              </c:numCache>
            </c:numRef>
          </c:val>
        </c:ser>
        <c:dLbls>
          <c:showLegendKey val="0"/>
          <c:showVal val="0"/>
          <c:showCatName val="0"/>
          <c:showSerName val="0"/>
          <c:showPercent val="0"/>
          <c:showBubbleSize val="0"/>
        </c:dLbls>
        <c:gapWidth val="150"/>
        <c:axId val="203034704"/>
        <c:axId val="203035096"/>
      </c:barChart>
      <c:lineChart>
        <c:grouping val="standard"/>
        <c:varyColors val="0"/>
        <c:ser>
          <c:idx val="0"/>
          <c:order val="0"/>
          <c:tx>
            <c:strRef>
              <c:f>'Cash flows'!$AN$2:$AP$2</c:f>
              <c:strCache>
                <c:ptCount val="1"/>
                <c:pt idx="0">
                  <c:v>Cumulated NCF</c:v>
                </c:pt>
              </c:strCache>
            </c:strRef>
          </c:tx>
          <c:spPr>
            <a:ln w="28575" cap="rnd">
              <a:solidFill>
                <a:schemeClr val="accent1"/>
              </a:solidFill>
              <a:round/>
            </a:ln>
            <a:effectLst/>
          </c:spPr>
          <c:marker>
            <c:symbol val="none"/>
          </c:marker>
          <c:cat>
            <c:numRef>
              <c:f>'Cash flows'!$A$4:$A$24</c:f>
              <c:numCache>
                <c:formatCode>0</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cat>
          <c:val>
            <c:numRef>
              <c:f>'Cash flows'!$AN$4:$AN$24</c:f>
              <c:numCache>
                <c:formatCode>_(* #,##0.00_);_(* \(#,##0.00\);_(* "-"??_);_(@_)</c:formatCode>
                <c:ptCount val="21"/>
                <c:pt idx="0">
                  <c:v>-120000</c:v>
                </c:pt>
                <c:pt idx="1">
                  <c:v>-173297.63246564355</c:v>
                </c:pt>
                <c:pt idx="2">
                  <c:v>-224996.31055643415</c:v>
                </c:pt>
                <c:pt idx="3">
                  <c:v>-274936.31175079284</c:v>
                </c:pt>
                <c:pt idx="4">
                  <c:v>-322942.43022369401</c:v>
                </c:pt>
                <c:pt idx="5">
                  <c:v>-368822.49798374751</c:v>
                </c:pt>
                <c:pt idx="6">
                  <c:v>-344076.37139002042</c:v>
                </c:pt>
                <c:pt idx="7">
                  <c:v>-318257.13166060217</c:v>
                </c:pt>
                <c:pt idx="8">
                  <c:v>-291318.45227034594</c:v>
                </c:pt>
                <c:pt idx="9">
                  <c:v>-263212.01743523934</c:v>
                </c:pt>
                <c:pt idx="10">
                  <c:v>-233887.43724087541</c:v>
                </c:pt>
                <c:pt idx="11">
                  <c:v>-203292.15917810507</c:v>
                </c:pt>
                <c:pt idx="12">
                  <c:v>-171371.37593524327</c:v>
                </c:pt>
                <c:pt idx="13">
                  <c:v>-138067.92928996228</c:v>
                </c:pt>
                <c:pt idx="14">
                  <c:v>-103322.20993751235</c:v>
                </c:pt>
                <c:pt idx="15">
                  <c:v>-67072.05308515369</c:v>
                </c:pt>
                <c:pt idx="16">
                  <c:v>-29252.629635650665</c:v>
                </c:pt>
                <c:pt idx="17">
                  <c:v>10203.667224638812</c:v>
                </c:pt>
                <c:pt idx="18">
                  <c:v>51367.340225161221</c:v>
                </c:pt>
                <c:pt idx="19">
                  <c:v>94311.911198060348</c:v>
                </c:pt>
                <c:pt idx="20">
                  <c:v>139114.04946081829</c:v>
                </c:pt>
              </c:numCache>
            </c:numRef>
          </c:val>
          <c:smooth val="0"/>
        </c:ser>
        <c:dLbls>
          <c:showLegendKey val="0"/>
          <c:showVal val="0"/>
          <c:showCatName val="0"/>
          <c:showSerName val="0"/>
          <c:showPercent val="0"/>
          <c:showBubbleSize val="0"/>
        </c:dLbls>
        <c:marker val="1"/>
        <c:smooth val="0"/>
        <c:axId val="203034704"/>
        <c:axId val="203035096"/>
      </c:lineChart>
      <c:catAx>
        <c:axId val="203034704"/>
        <c:scaling>
          <c:orientation val="minMax"/>
        </c:scaling>
        <c:delete val="0"/>
        <c:axPos val="b"/>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3035096"/>
        <c:crosses val="autoZero"/>
        <c:auto val="1"/>
        <c:lblAlgn val="ctr"/>
        <c:lblOffset val="100"/>
        <c:tickLblSkip val="2"/>
        <c:tickMarkSkip val="1"/>
        <c:noMultiLvlLbl val="0"/>
      </c:catAx>
      <c:valAx>
        <c:axId val="203035096"/>
        <c:scaling>
          <c:orientation val="minMax"/>
          <c:max val="200000"/>
          <c:min val="-600000"/>
        </c:scaling>
        <c:delete val="0"/>
        <c:axPos val="l"/>
        <c:title>
          <c:tx>
            <c:rich>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de-DE"/>
                  <a:t>Cash flows in EUR</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title>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3034704"/>
        <c:crosses val="autoZero"/>
        <c:crossBetween val="between"/>
        <c:majorUnit val="200000"/>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legend>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Arial" panose="020B0604020202020204" pitchFamily="34" charset="0"/>
          <a:cs typeface="Arial" panose="020B0604020202020204" pitchFamily="34" charset="0"/>
        </a:defRPr>
      </a:pPr>
      <a:endParaRPr lang="de-DE"/>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strRef>
              <c:f>'Cash flows'!$AK$2:$AM$2</c:f>
              <c:strCache>
                <c:ptCount val="1"/>
                <c:pt idx="0">
                  <c:v>Net cash flows</c:v>
                </c:pt>
              </c:strCache>
            </c:strRef>
          </c:tx>
          <c:spPr>
            <a:solidFill>
              <a:schemeClr val="accent2"/>
            </a:solidFill>
            <a:ln>
              <a:noFill/>
            </a:ln>
            <a:effectLst/>
          </c:spPr>
          <c:invertIfNegative val="0"/>
          <c:val>
            <c:numRef>
              <c:f>'Cash flows'!$AK$4:$AK$24</c:f>
              <c:numCache>
                <c:formatCode>_(* #,##0.00_);_(* \(#,##0.00\);_(* "-"??_);_(@_)</c:formatCode>
                <c:ptCount val="21"/>
                <c:pt idx="0">
                  <c:v>-120000</c:v>
                </c:pt>
                <c:pt idx="1">
                  <c:v>-17496.42275571085</c:v>
                </c:pt>
                <c:pt idx="2">
                  <c:v>-15897.468380857899</c:v>
                </c:pt>
                <c:pt idx="3">
                  <c:v>-14138.791484426001</c:v>
                </c:pt>
                <c:pt idx="4">
                  <c:v>-12204.908762968498</c:v>
                </c:pt>
                <c:pt idx="5">
                  <c:v>-10078.858050120787</c:v>
                </c:pt>
                <c:pt idx="6">
                  <c:v>-7742.0581399249131</c:v>
                </c:pt>
                <c:pt idx="7">
                  <c:v>-6668.9450042337921</c:v>
                </c:pt>
                <c:pt idx="8">
                  <c:v>-5549.5053433957946</c:v>
                </c:pt>
                <c:pt idx="9">
                  <c:v>-4381.7498985454295</c:v>
                </c:pt>
                <c:pt idx="10">
                  <c:v>-3163.604539288106</c:v>
                </c:pt>
                <c:pt idx="11">
                  <c:v>-1892.9066708816681</c:v>
                </c:pt>
                <c:pt idx="12">
                  <c:v>-567.40149079023831</c:v>
                </c:pt>
                <c:pt idx="13">
                  <c:v>33303.446645280994</c:v>
                </c:pt>
                <c:pt idx="14">
                  <c:v>34745.719352449931</c:v>
                </c:pt>
                <c:pt idx="15">
                  <c:v>36250.156852358668</c:v>
                </c:pt>
                <c:pt idx="16">
                  <c:v>37819.423449503025</c:v>
                </c:pt>
                <c:pt idx="17">
                  <c:v>39456.296860289476</c:v>
                </c:pt>
                <c:pt idx="18">
                  <c:v>41163.673000522409</c:v>
                </c:pt>
                <c:pt idx="19">
                  <c:v>42944.570972899121</c:v>
                </c:pt>
                <c:pt idx="20">
                  <c:v>44802.138262757959</c:v>
                </c:pt>
              </c:numCache>
            </c:numRef>
          </c:val>
        </c:ser>
        <c:ser>
          <c:idx val="2"/>
          <c:order val="2"/>
          <c:tx>
            <c:strRef>
              <c:f>'Cash flows'!$AQ$2:$AS$2</c:f>
              <c:strCache>
                <c:ptCount val="1"/>
                <c:pt idx="0">
                  <c:v>Present value</c:v>
                </c:pt>
              </c:strCache>
            </c:strRef>
          </c:tx>
          <c:spPr>
            <a:solidFill>
              <a:schemeClr val="accent3"/>
            </a:solidFill>
            <a:ln>
              <a:noFill/>
            </a:ln>
            <a:effectLst/>
          </c:spPr>
          <c:invertIfNegative val="0"/>
          <c:val>
            <c:numRef>
              <c:f>'Cash flows'!$AQ$4:$AQ$24</c:f>
              <c:numCache>
                <c:formatCode>_(* #,##0.00_);_(* \(#,##0.00\);_(* "-"??_);_(@_)</c:formatCode>
                <c:ptCount val="21"/>
                <c:pt idx="0">
                  <c:v>-120000</c:v>
                </c:pt>
                <c:pt idx="1">
                  <c:v>-15662.64077390236</c:v>
                </c:pt>
                <c:pt idx="2">
                  <c:v>-12739.7063362804</c:v>
                </c:pt>
                <c:pt idx="3">
                  <c:v>-10142.837335546779</c:v>
                </c:pt>
                <c:pt idx="4">
                  <c:v>-7837.8587363795805</c:v>
                </c:pt>
                <c:pt idx="5">
                  <c:v>-5794.1528392106193</c:v>
                </c:pt>
                <c:pt idx="6">
                  <c:v>-3984.2884300368387</c:v>
                </c:pt>
                <c:pt idx="7">
                  <c:v>-3072.3253306965712</c:v>
                </c:pt>
                <c:pt idx="8">
                  <c:v>-2288.6535907015937</c:v>
                </c:pt>
                <c:pt idx="9">
                  <c:v>-1617.6668958155221</c:v>
                </c:pt>
                <c:pt idx="10">
                  <c:v>-1045.5370482435944</c:v>
                </c:pt>
                <c:pt idx="11">
                  <c:v>-560.01822648190716</c:v>
                </c:pt>
                <c:pt idx="12">
                  <c:v>-150.27237706910142</c:v>
                </c:pt>
                <c:pt idx="13">
                  <c:v>7895.7536424453556</c:v>
                </c:pt>
                <c:pt idx="14">
                  <c:v>7374.3108164415207</c:v>
                </c:pt>
                <c:pt idx="15">
                  <c:v>6887.2483681311087</c:v>
                </c:pt>
                <c:pt idx="16">
                  <c:v>6432.3028237364415</c:v>
                </c:pt>
                <c:pt idx="17">
                  <c:v>6007.3595299160579</c:v>
                </c:pt>
                <c:pt idx="18">
                  <c:v>5610.4428808061448</c:v>
                </c:pt>
                <c:pt idx="19">
                  <c:v>5239.707186144331</c:v>
                </c:pt>
                <c:pt idx="20">
                  <c:v>4893.4281384642027</c:v>
                </c:pt>
              </c:numCache>
            </c:numRef>
          </c:val>
        </c:ser>
        <c:dLbls>
          <c:showLegendKey val="0"/>
          <c:showVal val="0"/>
          <c:showCatName val="0"/>
          <c:showSerName val="0"/>
          <c:showPercent val="0"/>
          <c:showBubbleSize val="0"/>
        </c:dLbls>
        <c:gapWidth val="150"/>
        <c:axId val="203036272"/>
        <c:axId val="203036664"/>
      </c:barChart>
      <c:lineChart>
        <c:grouping val="standard"/>
        <c:varyColors val="0"/>
        <c:ser>
          <c:idx val="0"/>
          <c:order val="0"/>
          <c:tx>
            <c:strRef>
              <c:f>'Cash flows'!$AN$2:$AP$2</c:f>
              <c:strCache>
                <c:ptCount val="1"/>
                <c:pt idx="0">
                  <c:v>Cumulated NCF</c:v>
                </c:pt>
              </c:strCache>
            </c:strRef>
          </c:tx>
          <c:spPr>
            <a:ln w="28575" cap="rnd">
              <a:solidFill>
                <a:schemeClr val="accent1"/>
              </a:solidFill>
              <a:round/>
            </a:ln>
            <a:effectLst/>
          </c:spPr>
          <c:marker>
            <c:symbol val="none"/>
          </c:marker>
          <c:cat>
            <c:numRef>
              <c:f>'Cash flows'!$A$4:$A$24</c:f>
              <c:numCache>
                <c:formatCode>0</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cat>
          <c:val>
            <c:numRef>
              <c:f>'Cash flows'!$AN$4:$AN$24</c:f>
              <c:numCache>
                <c:formatCode>_(* #,##0.00_);_(* \(#,##0.00\);_(* "-"??_);_(@_)</c:formatCode>
                <c:ptCount val="21"/>
                <c:pt idx="0">
                  <c:v>-120000</c:v>
                </c:pt>
                <c:pt idx="1">
                  <c:v>-137496.42275571084</c:v>
                </c:pt>
                <c:pt idx="2">
                  <c:v>-153393.89113656874</c:v>
                </c:pt>
                <c:pt idx="3">
                  <c:v>-167532.68262099475</c:v>
                </c:pt>
                <c:pt idx="4">
                  <c:v>-179737.59138396324</c:v>
                </c:pt>
                <c:pt idx="5">
                  <c:v>-189816.44943408403</c:v>
                </c:pt>
                <c:pt idx="6">
                  <c:v>-197558.50757400895</c:v>
                </c:pt>
                <c:pt idx="7">
                  <c:v>-204227.45257824275</c:v>
                </c:pt>
                <c:pt idx="8">
                  <c:v>-209776.95792163856</c:v>
                </c:pt>
                <c:pt idx="9">
                  <c:v>-214158.707820184</c:v>
                </c:pt>
                <c:pt idx="10">
                  <c:v>-217322.3123594721</c:v>
                </c:pt>
                <c:pt idx="11">
                  <c:v>-219215.21903035376</c:v>
                </c:pt>
                <c:pt idx="12">
                  <c:v>-219782.62052114401</c:v>
                </c:pt>
                <c:pt idx="13">
                  <c:v>-186479.17387586302</c:v>
                </c:pt>
                <c:pt idx="14">
                  <c:v>-151733.45452341309</c:v>
                </c:pt>
                <c:pt idx="15">
                  <c:v>-115483.29767105443</c:v>
                </c:pt>
                <c:pt idx="16">
                  <c:v>-77663.874221551407</c:v>
                </c:pt>
                <c:pt idx="17">
                  <c:v>-38207.57736126193</c:v>
                </c:pt>
                <c:pt idx="18">
                  <c:v>2956.0956392604785</c:v>
                </c:pt>
                <c:pt idx="19">
                  <c:v>45900.666612159599</c:v>
                </c:pt>
                <c:pt idx="20">
                  <c:v>90702.80487491755</c:v>
                </c:pt>
              </c:numCache>
            </c:numRef>
          </c:val>
          <c:smooth val="0"/>
        </c:ser>
        <c:dLbls>
          <c:showLegendKey val="0"/>
          <c:showVal val="0"/>
          <c:showCatName val="0"/>
          <c:showSerName val="0"/>
          <c:showPercent val="0"/>
          <c:showBubbleSize val="0"/>
        </c:dLbls>
        <c:marker val="1"/>
        <c:smooth val="0"/>
        <c:axId val="203036272"/>
        <c:axId val="203036664"/>
      </c:lineChart>
      <c:catAx>
        <c:axId val="203036272"/>
        <c:scaling>
          <c:orientation val="minMax"/>
        </c:scaling>
        <c:delete val="0"/>
        <c:axPos val="b"/>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3036664"/>
        <c:crosses val="autoZero"/>
        <c:auto val="1"/>
        <c:lblAlgn val="ctr"/>
        <c:lblOffset val="100"/>
        <c:tickLblSkip val="2"/>
        <c:tickMarkSkip val="1"/>
        <c:noMultiLvlLbl val="0"/>
      </c:catAx>
      <c:valAx>
        <c:axId val="203036664"/>
        <c:scaling>
          <c:orientation val="minMax"/>
          <c:max val="200000"/>
          <c:min val="-600000"/>
        </c:scaling>
        <c:delete val="0"/>
        <c:axPos val="l"/>
        <c:title>
          <c:tx>
            <c:rich>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de-DE"/>
                  <a:t>Cash flows in EUR</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title>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3036272"/>
        <c:crosses val="autoZero"/>
        <c:crossBetween val="between"/>
        <c:majorUnit val="200000"/>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legend>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Arial" panose="020B0604020202020204" pitchFamily="34" charset="0"/>
          <a:cs typeface="Arial" panose="020B0604020202020204" pitchFamily="34" charset="0"/>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strRef>
              <c:f>'Cash flows'!$AK$2:$AM$2</c:f>
              <c:strCache>
                <c:ptCount val="1"/>
                <c:pt idx="0">
                  <c:v>Net cash flows</c:v>
                </c:pt>
              </c:strCache>
            </c:strRef>
          </c:tx>
          <c:spPr>
            <a:solidFill>
              <a:schemeClr val="accent2"/>
            </a:solidFill>
            <a:ln>
              <a:noFill/>
            </a:ln>
            <a:effectLst/>
          </c:spPr>
          <c:invertIfNegative val="0"/>
          <c:val>
            <c:numRef>
              <c:f>'Cash flows'!$AK$4:$AK$24</c:f>
              <c:numCache>
                <c:formatCode>_(* #,##0.00_);_(* \(#,##0.00\);_(* "-"??_);_(@_)</c:formatCode>
                <c:ptCount val="21"/>
                <c:pt idx="0">
                  <c:v>-120000</c:v>
                </c:pt>
                <c:pt idx="1">
                  <c:v>-53297.632465643546</c:v>
                </c:pt>
                <c:pt idx="2">
                  <c:v>-51698.6780907906</c:v>
                </c:pt>
                <c:pt idx="3">
                  <c:v>-49940.001194358701</c:v>
                </c:pt>
                <c:pt idx="4">
                  <c:v>-48006.118472901187</c:v>
                </c:pt>
                <c:pt idx="5">
                  <c:v>-45880.067760053469</c:v>
                </c:pt>
                <c:pt idx="6">
                  <c:v>24746.126593727116</c:v>
                </c:pt>
                <c:pt idx="7">
                  <c:v>25819.239729418234</c:v>
                </c:pt>
                <c:pt idx="8">
                  <c:v>26938.679390256228</c:v>
                </c:pt>
                <c:pt idx="9">
                  <c:v>28106.434835106593</c:v>
                </c:pt>
                <c:pt idx="10">
                  <c:v>29324.580194363924</c:v>
                </c:pt>
                <c:pt idx="11">
                  <c:v>30595.278062770361</c:v>
                </c:pt>
                <c:pt idx="12">
                  <c:v>31920.783242861784</c:v>
                </c:pt>
                <c:pt idx="13">
                  <c:v>33303.446645280994</c:v>
                </c:pt>
                <c:pt idx="14">
                  <c:v>34745.719352449931</c:v>
                </c:pt>
                <c:pt idx="15">
                  <c:v>36250.156852358668</c:v>
                </c:pt>
                <c:pt idx="16">
                  <c:v>37819.423449503025</c:v>
                </c:pt>
                <c:pt idx="17">
                  <c:v>39456.296860289476</c:v>
                </c:pt>
                <c:pt idx="18">
                  <c:v>41163.673000522409</c:v>
                </c:pt>
                <c:pt idx="19">
                  <c:v>42944.570972899121</c:v>
                </c:pt>
                <c:pt idx="20">
                  <c:v>44802.138262757959</c:v>
                </c:pt>
              </c:numCache>
            </c:numRef>
          </c:val>
        </c:ser>
        <c:ser>
          <c:idx val="2"/>
          <c:order val="2"/>
          <c:tx>
            <c:strRef>
              <c:f>'Cash flows'!$AQ$2:$AS$2</c:f>
              <c:strCache>
                <c:ptCount val="1"/>
                <c:pt idx="0">
                  <c:v>Present Value</c:v>
                </c:pt>
              </c:strCache>
            </c:strRef>
          </c:tx>
          <c:spPr>
            <a:solidFill>
              <a:schemeClr val="accent3"/>
            </a:solidFill>
            <a:ln>
              <a:noFill/>
            </a:ln>
            <a:effectLst/>
          </c:spPr>
          <c:invertIfNegative val="0"/>
          <c:val>
            <c:numRef>
              <c:f>'Cash flows'!$AQ$4:$AQ$24</c:f>
              <c:numCache>
                <c:formatCode>_(* #,##0.00_);_(* \(#,##0.00\);_(* "-"??_);_(@_)</c:formatCode>
                <c:ptCount val="21"/>
                <c:pt idx="0">
                  <c:v>-120000</c:v>
                </c:pt>
                <c:pt idx="1">
                  <c:v>-47711.562704232056</c:v>
                </c:pt>
                <c:pt idx="2">
                  <c:v>-41429.613890197485</c:v>
                </c:pt>
                <c:pt idx="3">
                  <c:v>-35825.78533740616</c:v>
                </c:pt>
                <c:pt idx="4">
                  <c:v>-30829.003508338057</c:v>
                </c:pt>
                <c:pt idx="5">
                  <c:v>-26375.619495097817</c:v>
                </c:pt>
                <c:pt idx="6">
                  <c:v>12735.076912838853</c:v>
                </c:pt>
                <c:pt idx="7">
                  <c:v>11894.700614513877</c:v>
                </c:pt>
                <c:pt idx="8">
                  <c:v>11109.693837602956</c:v>
                </c:pt>
                <c:pt idx="9">
                  <c:v>10376.41358929257</c:v>
                </c:pt>
                <c:pt idx="10">
                  <c:v>9691.4562603001941</c:v>
                </c:pt>
                <c:pt idx="11">
                  <c:v>9051.6419129385358</c:v>
                </c:pt>
                <c:pt idx="12">
                  <c:v>8453.9995993519606</c:v>
                </c:pt>
                <c:pt idx="13">
                  <c:v>7895.7536424453556</c:v>
                </c:pt>
                <c:pt idx="14">
                  <c:v>7374.3108164415207</c:v>
                </c:pt>
                <c:pt idx="15">
                  <c:v>6887.2483681311087</c:v>
                </c:pt>
                <c:pt idx="16">
                  <c:v>6432.3028237364415</c:v>
                </c:pt>
                <c:pt idx="17">
                  <c:v>6007.3595299160579</c:v>
                </c:pt>
                <c:pt idx="18">
                  <c:v>5610.4428808061448</c:v>
                </c:pt>
                <c:pt idx="19">
                  <c:v>5239.707186144331</c:v>
                </c:pt>
                <c:pt idx="20">
                  <c:v>4893.4281384642027</c:v>
                </c:pt>
              </c:numCache>
            </c:numRef>
          </c:val>
        </c:ser>
        <c:dLbls>
          <c:showLegendKey val="0"/>
          <c:showVal val="0"/>
          <c:showCatName val="0"/>
          <c:showSerName val="0"/>
          <c:showPercent val="0"/>
          <c:showBubbleSize val="0"/>
        </c:dLbls>
        <c:gapWidth val="150"/>
        <c:axId val="202661192"/>
        <c:axId val="202661584"/>
      </c:barChart>
      <c:lineChart>
        <c:grouping val="standard"/>
        <c:varyColors val="0"/>
        <c:ser>
          <c:idx val="0"/>
          <c:order val="0"/>
          <c:tx>
            <c:strRef>
              <c:f>'Cash flows'!$AN$2:$AP$2</c:f>
              <c:strCache>
                <c:ptCount val="1"/>
                <c:pt idx="0">
                  <c:v>Cumulated NCF</c:v>
                </c:pt>
              </c:strCache>
            </c:strRef>
          </c:tx>
          <c:spPr>
            <a:ln w="28575" cap="rnd">
              <a:solidFill>
                <a:schemeClr val="accent1"/>
              </a:solidFill>
              <a:round/>
            </a:ln>
            <a:effectLst/>
          </c:spPr>
          <c:marker>
            <c:symbol val="none"/>
          </c:marker>
          <c:cat>
            <c:numRef>
              <c:f>'Cash flows'!$A$4:$A$24</c:f>
              <c:numCache>
                <c:formatCode>0</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cat>
          <c:val>
            <c:numRef>
              <c:f>'Cash flows'!$AN$4:$AN$24</c:f>
              <c:numCache>
                <c:formatCode>_(* #,##0.00_);_(* \(#,##0.00\);_(* "-"??_);_(@_)</c:formatCode>
                <c:ptCount val="21"/>
                <c:pt idx="0">
                  <c:v>-120000</c:v>
                </c:pt>
                <c:pt idx="1">
                  <c:v>-173297.63246564355</c:v>
                </c:pt>
                <c:pt idx="2">
                  <c:v>-224996.31055643415</c:v>
                </c:pt>
                <c:pt idx="3">
                  <c:v>-274936.31175079284</c:v>
                </c:pt>
                <c:pt idx="4">
                  <c:v>-322942.43022369401</c:v>
                </c:pt>
                <c:pt idx="5">
                  <c:v>-368822.49798374751</c:v>
                </c:pt>
                <c:pt idx="6">
                  <c:v>-344076.37139002042</c:v>
                </c:pt>
                <c:pt idx="7">
                  <c:v>-318257.13166060217</c:v>
                </c:pt>
                <c:pt idx="8">
                  <c:v>-291318.45227034594</c:v>
                </c:pt>
                <c:pt idx="9">
                  <c:v>-263212.01743523934</c:v>
                </c:pt>
                <c:pt idx="10">
                  <c:v>-233887.43724087541</c:v>
                </c:pt>
                <c:pt idx="11">
                  <c:v>-203292.15917810507</c:v>
                </c:pt>
                <c:pt idx="12">
                  <c:v>-171371.37593524327</c:v>
                </c:pt>
                <c:pt idx="13">
                  <c:v>-138067.92928996228</c:v>
                </c:pt>
                <c:pt idx="14">
                  <c:v>-103322.20993751235</c:v>
                </c:pt>
                <c:pt idx="15">
                  <c:v>-67072.05308515369</c:v>
                </c:pt>
                <c:pt idx="16">
                  <c:v>-29252.629635650665</c:v>
                </c:pt>
                <c:pt idx="17">
                  <c:v>10203.667224638812</c:v>
                </c:pt>
                <c:pt idx="18">
                  <c:v>51367.340225161221</c:v>
                </c:pt>
                <c:pt idx="19">
                  <c:v>94311.911198060348</c:v>
                </c:pt>
                <c:pt idx="20">
                  <c:v>139114.04946081829</c:v>
                </c:pt>
              </c:numCache>
            </c:numRef>
          </c:val>
          <c:smooth val="0"/>
        </c:ser>
        <c:dLbls>
          <c:showLegendKey val="0"/>
          <c:showVal val="0"/>
          <c:showCatName val="0"/>
          <c:showSerName val="0"/>
          <c:showPercent val="0"/>
          <c:showBubbleSize val="0"/>
        </c:dLbls>
        <c:marker val="1"/>
        <c:smooth val="0"/>
        <c:axId val="202661192"/>
        <c:axId val="202661584"/>
      </c:lineChart>
      <c:catAx>
        <c:axId val="202661192"/>
        <c:scaling>
          <c:orientation val="minMax"/>
        </c:scaling>
        <c:delete val="0"/>
        <c:axPos val="b"/>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2661584"/>
        <c:crosses val="autoZero"/>
        <c:auto val="1"/>
        <c:lblAlgn val="ctr"/>
        <c:lblOffset val="100"/>
        <c:tickLblSkip val="2"/>
        <c:tickMarkSkip val="1"/>
        <c:noMultiLvlLbl val="0"/>
      </c:catAx>
      <c:valAx>
        <c:axId val="202661584"/>
        <c:scaling>
          <c:orientation val="minMax"/>
          <c:max val="200000"/>
          <c:min val="-600000"/>
        </c:scaling>
        <c:delete val="0"/>
        <c:axPos val="l"/>
        <c:title>
          <c:tx>
            <c:rich>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de-DE"/>
                  <a:t>Cash flows in EUR</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title>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2661192"/>
        <c:crosses val="autoZero"/>
        <c:crossBetween val="between"/>
        <c:majorUnit val="200000"/>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legend>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Arial" panose="020B0604020202020204" pitchFamily="34" charset="0"/>
          <a:cs typeface="Arial" panose="020B0604020202020204" pitchFamily="34" charset="0"/>
        </a:defRPr>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strRef>
              <c:f>'Cash flows'!$AK$2:$AM$2</c:f>
              <c:strCache>
                <c:ptCount val="1"/>
                <c:pt idx="0">
                  <c:v>Net cash flows</c:v>
                </c:pt>
              </c:strCache>
            </c:strRef>
          </c:tx>
          <c:spPr>
            <a:solidFill>
              <a:schemeClr val="accent2"/>
            </a:solidFill>
            <a:ln>
              <a:noFill/>
            </a:ln>
            <a:effectLst/>
          </c:spPr>
          <c:invertIfNegative val="0"/>
          <c:val>
            <c:numRef>
              <c:f>'Cash flows'!$AK$4:$AK$24</c:f>
              <c:numCache>
                <c:formatCode>_(* #,##0.00_);_(* \(#,##0.00\);_(* "-"??_);_(@_)</c:formatCode>
                <c:ptCount val="21"/>
                <c:pt idx="0">
                  <c:v>-100500</c:v>
                </c:pt>
                <c:pt idx="1">
                  <c:v>-48020.495574443383</c:v>
                </c:pt>
                <c:pt idx="2">
                  <c:v>-46971.520776796315</c:v>
                </c:pt>
                <c:pt idx="3">
                  <c:v>-45814.796527616258</c:v>
                </c:pt>
                <c:pt idx="4">
                  <c:v>-44539.750978575888</c:v>
                </c:pt>
                <c:pt idx="5">
                  <c:v>-43134.797550938732</c:v>
                </c:pt>
                <c:pt idx="6">
                  <c:v>15605.129227096388</c:v>
                </c:pt>
                <c:pt idx="7">
                  <c:v>16269.182730630779</c:v>
                </c:pt>
                <c:pt idx="8">
                  <c:v>16961.257340773034</c:v>
                </c:pt>
                <c:pt idx="9">
                  <c:v>17682.523148909022</c:v>
                </c:pt>
                <c:pt idx="10">
                  <c:v>18434.198460209023</c:v>
                </c:pt>
                <c:pt idx="11">
                  <c:v>19217.551746012021</c:v>
                </c:pt>
                <c:pt idx="12">
                  <c:v>20033.903673428504</c:v>
                </c:pt>
                <c:pt idx="13">
                  <c:v>20884.629215115576</c:v>
                </c:pt>
                <c:pt idx="14">
                  <c:v>21771.159842284615</c:v>
                </c:pt>
                <c:pt idx="15">
                  <c:v>22694.98580411345</c:v>
                </c:pt>
                <c:pt idx="16">
                  <c:v>23657.658496848839</c:v>
                </c:pt>
                <c:pt idx="17">
                  <c:v>24660.792926004011</c:v>
                </c:pt>
                <c:pt idx="18">
                  <c:v>25706.07026517767</c:v>
                </c:pt>
                <c:pt idx="19">
                  <c:v>26795.2405151477</c:v>
                </c:pt>
                <c:pt idx="20">
                  <c:v>27930.12526702218</c:v>
                </c:pt>
              </c:numCache>
            </c:numRef>
          </c:val>
        </c:ser>
        <c:ser>
          <c:idx val="2"/>
          <c:order val="2"/>
          <c:tx>
            <c:strRef>
              <c:f>'Cash flows'!$AQ$2:$AS$2</c:f>
              <c:strCache>
                <c:ptCount val="1"/>
                <c:pt idx="0">
                  <c:v>Present Value</c:v>
                </c:pt>
              </c:strCache>
            </c:strRef>
          </c:tx>
          <c:spPr>
            <a:solidFill>
              <a:schemeClr val="accent3"/>
            </a:solidFill>
            <a:ln>
              <a:noFill/>
            </a:ln>
            <a:effectLst/>
          </c:spPr>
          <c:invertIfNegative val="0"/>
          <c:val>
            <c:numRef>
              <c:f>'Cash flows'!$AQ$4:$AQ$24</c:f>
              <c:numCache>
                <c:formatCode>_(* #,##0.00_);_(* \(#,##0.00\);_(* "-"??_);_(@_)</c:formatCode>
                <c:ptCount val="21"/>
                <c:pt idx="0">
                  <c:v>-100500</c:v>
                </c:pt>
                <c:pt idx="1">
                  <c:v>-42987.517075270691</c:v>
                </c:pt>
                <c:pt idx="2">
                  <c:v>-37641.42607670882</c:v>
                </c:pt>
                <c:pt idx="3">
                  <c:v>-32866.460280756481</c:v>
                </c:pt>
                <c:pt idx="4">
                  <c:v>-28602.940268001988</c:v>
                </c:pt>
                <c:pt idx="5">
                  <c:v>-24797.413402955081</c:v>
                </c:pt>
                <c:pt idx="6">
                  <c:v>8030.8536444745505</c:v>
                </c:pt>
                <c:pt idx="7">
                  <c:v>7495.0718863801667</c:v>
                </c:pt>
                <c:pt idx="8">
                  <c:v>6994.9374068032885</c:v>
                </c:pt>
                <c:pt idx="9">
                  <c:v>6528.084211738631</c:v>
                </c:pt>
                <c:pt idx="10">
                  <c:v>6092.3030061022191</c:v>
                </c:pt>
                <c:pt idx="11">
                  <c:v>5685.5308355552361</c:v>
                </c:pt>
                <c:pt idx="12">
                  <c:v>5305.8414118486453</c:v>
                </c:pt>
                <c:pt idx="13">
                  <c:v>4951.4360766541067</c:v>
                </c:pt>
                <c:pt idx="14">
                  <c:v>4620.6353618094381</c:v>
                </c:pt>
                <c:pt idx="15">
                  <c:v>4311.8711066754668</c:v>
                </c:pt>
                <c:pt idx="16">
                  <c:v>4023.6790958872452</c:v>
                </c:pt>
                <c:pt idx="17">
                  <c:v>3754.6921831992172</c:v>
                </c:pt>
                <c:pt idx="18">
                  <c:v>3503.6338693813414</c:v>
                </c:pt>
                <c:pt idx="19">
                  <c:v>3269.3123042325037</c:v>
                </c:pt>
                <c:pt idx="20">
                  <c:v>3050.6146847479254</c:v>
                </c:pt>
              </c:numCache>
            </c:numRef>
          </c:val>
        </c:ser>
        <c:dLbls>
          <c:showLegendKey val="0"/>
          <c:showVal val="0"/>
          <c:showCatName val="0"/>
          <c:showSerName val="0"/>
          <c:showPercent val="0"/>
          <c:showBubbleSize val="0"/>
        </c:dLbls>
        <c:gapWidth val="150"/>
        <c:axId val="202662368"/>
        <c:axId val="202662760"/>
      </c:barChart>
      <c:lineChart>
        <c:grouping val="standard"/>
        <c:varyColors val="0"/>
        <c:ser>
          <c:idx val="0"/>
          <c:order val="0"/>
          <c:tx>
            <c:strRef>
              <c:f>'Cash flows'!$AN$2:$AP$2</c:f>
              <c:strCache>
                <c:ptCount val="1"/>
                <c:pt idx="0">
                  <c:v>Cumulated NCF</c:v>
                </c:pt>
              </c:strCache>
            </c:strRef>
          </c:tx>
          <c:spPr>
            <a:ln w="28575" cap="rnd">
              <a:solidFill>
                <a:schemeClr val="accent1"/>
              </a:solidFill>
              <a:round/>
            </a:ln>
            <a:effectLst/>
          </c:spPr>
          <c:marker>
            <c:symbol val="none"/>
          </c:marker>
          <c:cat>
            <c:numRef>
              <c:f>'Cash flows'!$A$4:$A$24</c:f>
              <c:numCache>
                <c:formatCode>0</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cat>
          <c:val>
            <c:numRef>
              <c:f>'Cash flows'!$AN$4:$AN$24</c:f>
              <c:numCache>
                <c:formatCode>_(* #,##0.00_);_(* \(#,##0.00\);_(* "-"??_);_(@_)</c:formatCode>
                <c:ptCount val="21"/>
                <c:pt idx="0">
                  <c:v>-100500</c:v>
                </c:pt>
                <c:pt idx="1">
                  <c:v>-148520.49557444337</c:v>
                </c:pt>
                <c:pt idx="2">
                  <c:v>-195492.0163512397</c:v>
                </c:pt>
                <c:pt idx="3">
                  <c:v>-241306.81287885597</c:v>
                </c:pt>
                <c:pt idx="4">
                  <c:v>-285846.56385743187</c:v>
                </c:pt>
                <c:pt idx="5">
                  <c:v>-328981.36140837061</c:v>
                </c:pt>
                <c:pt idx="6">
                  <c:v>-313376.23218127422</c:v>
                </c:pt>
                <c:pt idx="7">
                  <c:v>-297107.04945064342</c:v>
                </c:pt>
                <c:pt idx="8">
                  <c:v>-280145.79210987041</c:v>
                </c:pt>
                <c:pt idx="9">
                  <c:v>-262463.26896096137</c:v>
                </c:pt>
                <c:pt idx="10">
                  <c:v>-244029.07050075236</c:v>
                </c:pt>
                <c:pt idx="11">
                  <c:v>-224811.51875474033</c:v>
                </c:pt>
                <c:pt idx="12">
                  <c:v>-204777.61508131184</c:v>
                </c:pt>
                <c:pt idx="13">
                  <c:v>-183892.98586619628</c:v>
                </c:pt>
                <c:pt idx="14">
                  <c:v>-162121.82602391165</c:v>
                </c:pt>
                <c:pt idx="15">
                  <c:v>-139426.84021979821</c:v>
                </c:pt>
                <c:pt idx="16">
                  <c:v>-115769.18172294938</c:v>
                </c:pt>
                <c:pt idx="17">
                  <c:v>-91108.388796945364</c:v>
                </c:pt>
                <c:pt idx="18">
                  <c:v>-65402.318531767698</c:v>
                </c:pt>
                <c:pt idx="19">
                  <c:v>-38607.078016619998</c:v>
                </c:pt>
                <c:pt idx="20">
                  <c:v>-10676.952749597818</c:v>
                </c:pt>
              </c:numCache>
            </c:numRef>
          </c:val>
          <c:smooth val="0"/>
        </c:ser>
        <c:dLbls>
          <c:showLegendKey val="0"/>
          <c:showVal val="0"/>
          <c:showCatName val="0"/>
          <c:showSerName val="0"/>
          <c:showPercent val="0"/>
          <c:showBubbleSize val="0"/>
        </c:dLbls>
        <c:marker val="1"/>
        <c:smooth val="0"/>
        <c:axId val="202662368"/>
        <c:axId val="202662760"/>
      </c:lineChart>
      <c:catAx>
        <c:axId val="202662368"/>
        <c:scaling>
          <c:orientation val="minMax"/>
        </c:scaling>
        <c:delete val="0"/>
        <c:axPos val="b"/>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2662760"/>
        <c:crosses val="autoZero"/>
        <c:auto val="1"/>
        <c:lblAlgn val="ctr"/>
        <c:lblOffset val="100"/>
        <c:tickLblSkip val="2"/>
        <c:tickMarkSkip val="1"/>
        <c:noMultiLvlLbl val="0"/>
      </c:catAx>
      <c:valAx>
        <c:axId val="202662760"/>
        <c:scaling>
          <c:orientation val="minMax"/>
          <c:max val="200000"/>
          <c:min val="-600000"/>
        </c:scaling>
        <c:delete val="0"/>
        <c:axPos val="l"/>
        <c:title>
          <c:tx>
            <c:rich>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de-DE"/>
                  <a:t>Cash flows in EUR</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title>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2662368"/>
        <c:crosses val="autoZero"/>
        <c:crossBetween val="between"/>
        <c:majorUnit val="200000"/>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legend>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Arial" panose="020B0604020202020204" pitchFamily="34" charset="0"/>
          <a:cs typeface="Arial" panose="020B0604020202020204" pitchFamily="34" charset="0"/>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788027777777777"/>
          <c:y val="8.2294345135532368E-2"/>
          <c:w val="0.71331416666666669"/>
          <c:h val="0.67120021913741157"/>
        </c:manualLayout>
      </c:layout>
      <c:barChart>
        <c:barDir val="col"/>
        <c:grouping val="clustered"/>
        <c:varyColors val="0"/>
        <c:ser>
          <c:idx val="1"/>
          <c:order val="1"/>
          <c:tx>
            <c:strRef>
              <c:f>'Cash flows'!$AK$2:$AM$2</c:f>
              <c:strCache>
                <c:ptCount val="1"/>
                <c:pt idx="0">
                  <c:v>Net cash flows</c:v>
                </c:pt>
              </c:strCache>
            </c:strRef>
          </c:tx>
          <c:spPr>
            <a:solidFill>
              <a:schemeClr val="accent2"/>
            </a:solidFill>
            <a:ln>
              <a:noFill/>
            </a:ln>
            <a:effectLst/>
          </c:spPr>
          <c:invertIfNegative val="0"/>
          <c:val>
            <c:numRef>
              <c:f>'Cash flows'!$AK$4:$AK$24</c:f>
              <c:numCache>
                <c:formatCode>_(* #,##0.00_);_(* \(#,##0.00\);_(* "-"??_);_(@_)</c:formatCode>
                <c:ptCount val="21"/>
                <c:pt idx="0">
                  <c:v>-120000</c:v>
                </c:pt>
                <c:pt idx="1">
                  <c:v>-59117.522171525896</c:v>
                </c:pt>
                <c:pt idx="2">
                  <c:v>-58068.547373878842</c:v>
                </c:pt>
                <c:pt idx="3">
                  <c:v>-56911.823124698785</c:v>
                </c:pt>
                <c:pt idx="4">
                  <c:v>-55636.777575658401</c:v>
                </c:pt>
                <c:pt idx="5">
                  <c:v>-54231.824148021245</c:v>
                </c:pt>
                <c:pt idx="6">
                  <c:v>15605.129227096388</c:v>
                </c:pt>
                <c:pt idx="7">
                  <c:v>16269.182730630779</c:v>
                </c:pt>
                <c:pt idx="8">
                  <c:v>16961.257340773034</c:v>
                </c:pt>
                <c:pt idx="9">
                  <c:v>17682.523148909022</c:v>
                </c:pt>
                <c:pt idx="10">
                  <c:v>18434.198460209023</c:v>
                </c:pt>
                <c:pt idx="11">
                  <c:v>19217.551746012021</c:v>
                </c:pt>
                <c:pt idx="12">
                  <c:v>20033.903673428504</c:v>
                </c:pt>
                <c:pt idx="13">
                  <c:v>20884.629215115576</c:v>
                </c:pt>
                <c:pt idx="14">
                  <c:v>21771.159842284615</c:v>
                </c:pt>
                <c:pt idx="15">
                  <c:v>22694.98580411345</c:v>
                </c:pt>
                <c:pt idx="16">
                  <c:v>23657.658496848839</c:v>
                </c:pt>
                <c:pt idx="17">
                  <c:v>24660.792926004011</c:v>
                </c:pt>
                <c:pt idx="18">
                  <c:v>25706.07026517767</c:v>
                </c:pt>
                <c:pt idx="19">
                  <c:v>26795.2405151477</c:v>
                </c:pt>
                <c:pt idx="20">
                  <c:v>27930.12526702218</c:v>
                </c:pt>
              </c:numCache>
            </c:numRef>
          </c:val>
        </c:ser>
        <c:ser>
          <c:idx val="2"/>
          <c:order val="2"/>
          <c:tx>
            <c:strRef>
              <c:f>'Cash flows'!$AQ$2:$AS$2</c:f>
              <c:strCache>
                <c:ptCount val="1"/>
                <c:pt idx="0">
                  <c:v>Present value</c:v>
                </c:pt>
              </c:strCache>
            </c:strRef>
          </c:tx>
          <c:spPr>
            <a:solidFill>
              <a:schemeClr val="accent3"/>
            </a:solidFill>
            <a:ln>
              <a:noFill/>
            </a:ln>
            <a:effectLst/>
          </c:spPr>
          <c:invertIfNegative val="0"/>
          <c:val>
            <c:numRef>
              <c:f>'Cash flows'!$AQ$4:$AQ$24</c:f>
              <c:numCache>
                <c:formatCode>_(* #,##0.00_);_(* \(#,##0.00\);_(* "-"??_);_(@_)</c:formatCode>
                <c:ptCount val="21"/>
                <c:pt idx="0">
                  <c:v>-120000</c:v>
                </c:pt>
                <c:pt idx="1">
                  <c:v>-52921.4757864485</c:v>
                </c:pt>
                <c:pt idx="2">
                  <c:v>-46534.216844762879</c:v>
                </c:pt>
                <c:pt idx="3">
                  <c:v>-40827.206841480918</c:v>
                </c:pt>
                <c:pt idx="4">
                  <c:v>-35729.329211250842</c:v>
                </c:pt>
                <c:pt idx="5">
                  <c:v>-31176.892888084931</c:v>
                </c:pt>
                <c:pt idx="6">
                  <c:v>8030.8536444745505</c:v>
                </c:pt>
                <c:pt idx="7">
                  <c:v>7495.0718863801667</c:v>
                </c:pt>
                <c:pt idx="8">
                  <c:v>6994.9374068032885</c:v>
                </c:pt>
                <c:pt idx="9">
                  <c:v>6528.084211738631</c:v>
                </c:pt>
                <c:pt idx="10">
                  <c:v>6092.3030061022191</c:v>
                </c:pt>
                <c:pt idx="11">
                  <c:v>5685.5308355552361</c:v>
                </c:pt>
                <c:pt idx="12">
                  <c:v>5305.8414118486453</c:v>
                </c:pt>
                <c:pt idx="13">
                  <c:v>4951.4360766541067</c:v>
                </c:pt>
                <c:pt idx="14">
                  <c:v>4620.6353618094381</c:v>
                </c:pt>
                <c:pt idx="15">
                  <c:v>4311.8711066754668</c:v>
                </c:pt>
                <c:pt idx="16">
                  <c:v>4023.6790958872452</c:v>
                </c:pt>
                <c:pt idx="17">
                  <c:v>3754.6921831992172</c:v>
                </c:pt>
                <c:pt idx="18">
                  <c:v>3503.6338693813414</c:v>
                </c:pt>
                <c:pt idx="19">
                  <c:v>3269.3123042325037</c:v>
                </c:pt>
                <c:pt idx="20">
                  <c:v>3050.6146847479254</c:v>
                </c:pt>
              </c:numCache>
            </c:numRef>
          </c:val>
        </c:ser>
        <c:dLbls>
          <c:showLegendKey val="0"/>
          <c:showVal val="0"/>
          <c:showCatName val="0"/>
          <c:showSerName val="0"/>
          <c:showPercent val="0"/>
          <c:showBubbleSize val="0"/>
        </c:dLbls>
        <c:gapWidth val="150"/>
        <c:axId val="202494432"/>
        <c:axId val="202663544"/>
      </c:barChart>
      <c:lineChart>
        <c:grouping val="standard"/>
        <c:varyColors val="0"/>
        <c:ser>
          <c:idx val="0"/>
          <c:order val="0"/>
          <c:tx>
            <c:strRef>
              <c:f>'Cash flows'!$AN$2:$AP$2</c:f>
              <c:strCache>
                <c:ptCount val="1"/>
                <c:pt idx="0">
                  <c:v>Cumulated NCF</c:v>
                </c:pt>
              </c:strCache>
            </c:strRef>
          </c:tx>
          <c:spPr>
            <a:ln w="28575" cap="rnd">
              <a:solidFill>
                <a:schemeClr val="accent1"/>
              </a:solidFill>
              <a:round/>
            </a:ln>
            <a:effectLst/>
          </c:spPr>
          <c:marker>
            <c:symbol val="none"/>
          </c:marker>
          <c:cat>
            <c:numRef>
              <c:f>'Cash flows'!$A$4:$A$24</c:f>
              <c:numCache>
                <c:formatCode>0</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cat>
          <c:val>
            <c:numRef>
              <c:f>'Cash flows'!$AN$4:$AN$24</c:f>
              <c:numCache>
                <c:formatCode>_(* #,##0.00_);_(* \(#,##0.00\);_(* "-"??_);_(@_)</c:formatCode>
                <c:ptCount val="21"/>
                <c:pt idx="0">
                  <c:v>-120000</c:v>
                </c:pt>
                <c:pt idx="1">
                  <c:v>-179117.5221715259</c:v>
                </c:pt>
                <c:pt idx="2">
                  <c:v>-237186.06954540475</c:v>
                </c:pt>
                <c:pt idx="3">
                  <c:v>-294097.89267010352</c:v>
                </c:pt>
                <c:pt idx="4">
                  <c:v>-349734.67024576192</c:v>
                </c:pt>
                <c:pt idx="5">
                  <c:v>-403966.49439378316</c:v>
                </c:pt>
                <c:pt idx="6">
                  <c:v>-388361.36516668677</c:v>
                </c:pt>
                <c:pt idx="7">
                  <c:v>-372092.18243605597</c:v>
                </c:pt>
                <c:pt idx="8">
                  <c:v>-355130.92509528296</c:v>
                </c:pt>
                <c:pt idx="9">
                  <c:v>-337448.40194637392</c:v>
                </c:pt>
                <c:pt idx="10">
                  <c:v>-319014.20348616492</c:v>
                </c:pt>
                <c:pt idx="11">
                  <c:v>-299796.65174015291</c:v>
                </c:pt>
                <c:pt idx="12">
                  <c:v>-279762.74806672439</c:v>
                </c:pt>
                <c:pt idx="13">
                  <c:v>-258878.11885160883</c:v>
                </c:pt>
                <c:pt idx="14">
                  <c:v>-237106.9590093242</c:v>
                </c:pt>
                <c:pt idx="15">
                  <c:v>-214411.97320521076</c:v>
                </c:pt>
                <c:pt idx="16">
                  <c:v>-190754.31470836193</c:v>
                </c:pt>
                <c:pt idx="17">
                  <c:v>-166093.52178235792</c:v>
                </c:pt>
                <c:pt idx="18">
                  <c:v>-140387.45151718025</c:v>
                </c:pt>
                <c:pt idx="19">
                  <c:v>-113592.21100203255</c:v>
                </c:pt>
                <c:pt idx="20">
                  <c:v>-85662.085735010362</c:v>
                </c:pt>
              </c:numCache>
            </c:numRef>
          </c:val>
          <c:smooth val="0"/>
        </c:ser>
        <c:dLbls>
          <c:showLegendKey val="0"/>
          <c:showVal val="0"/>
          <c:showCatName val="0"/>
          <c:showSerName val="0"/>
          <c:showPercent val="0"/>
          <c:showBubbleSize val="0"/>
        </c:dLbls>
        <c:marker val="1"/>
        <c:smooth val="0"/>
        <c:axId val="202494432"/>
        <c:axId val="202663544"/>
      </c:lineChart>
      <c:catAx>
        <c:axId val="202494432"/>
        <c:scaling>
          <c:orientation val="minMax"/>
        </c:scaling>
        <c:delete val="0"/>
        <c:axPos val="b"/>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2663544"/>
        <c:crosses val="autoZero"/>
        <c:auto val="1"/>
        <c:lblAlgn val="ctr"/>
        <c:lblOffset val="100"/>
        <c:tickLblSkip val="2"/>
        <c:tickMarkSkip val="1"/>
        <c:noMultiLvlLbl val="0"/>
      </c:catAx>
      <c:valAx>
        <c:axId val="202663544"/>
        <c:scaling>
          <c:orientation val="minMax"/>
          <c:max val="200000"/>
          <c:min val="-600000"/>
        </c:scaling>
        <c:delete val="0"/>
        <c:axPos val="l"/>
        <c:title>
          <c:tx>
            <c:rich>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de-DE"/>
                  <a:t>Cash flows in EUR</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title>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2494432"/>
        <c:crosses val="autoZero"/>
        <c:crossBetween val="between"/>
        <c:majorUnit val="200000"/>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legend>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Arial" panose="020B0604020202020204" pitchFamily="34" charset="0"/>
          <a:cs typeface="Arial" panose="020B0604020202020204" pitchFamily="34" charset="0"/>
        </a:defRPr>
      </a:pPr>
      <a:endParaRPr lang="de-D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strRef>
              <c:f>'Cash flows'!$AK$2:$AM$2</c:f>
              <c:strCache>
                <c:ptCount val="1"/>
                <c:pt idx="0">
                  <c:v>Net cash flows</c:v>
                </c:pt>
              </c:strCache>
            </c:strRef>
          </c:tx>
          <c:spPr>
            <a:solidFill>
              <a:schemeClr val="accent2"/>
            </a:solidFill>
            <a:ln>
              <a:noFill/>
            </a:ln>
            <a:effectLst/>
          </c:spPr>
          <c:invertIfNegative val="0"/>
          <c:val>
            <c:numRef>
              <c:f>'Cash flows'!$AL$4:$AL$24</c:f>
              <c:numCache>
                <c:formatCode>_(* #,##0.00_);_(* \(#,##0.00\);_(* "-"??_);_(@_)</c:formatCode>
                <c:ptCount val="21"/>
                <c:pt idx="0">
                  <c:v>-150000</c:v>
                </c:pt>
                <c:pt idx="1">
                  <c:v>-78716.967701539732</c:v>
                </c:pt>
                <c:pt idx="2">
                  <c:v>-77858.769419186792</c:v>
                </c:pt>
                <c:pt idx="3">
                  <c:v>-76908.447140049495</c:v>
                </c:pt>
                <c:pt idx="4">
                  <c:v>-75856.783480719125</c:v>
                </c:pt>
                <c:pt idx="5">
                  <c:v>-74693.667925700502</c:v>
                </c:pt>
                <c:pt idx="6">
                  <c:v>11953.731405805891</c:v>
                </c:pt>
                <c:pt idx="7">
                  <c:v>12449.622103801174</c:v>
                </c:pt>
                <c:pt idx="8">
                  <c:v>12965.775113653028</c:v>
                </c:pt>
                <c:pt idx="9">
                  <c:v>13503.001873034267</c:v>
                </c:pt>
                <c:pt idx="10">
                  <c:v>14062.145422478965</c:v>
                </c:pt>
                <c:pt idx="11">
                  <c:v>14644.081586921391</c:v>
                </c:pt>
                <c:pt idx="12">
                  <c:v>15249.720198609903</c:v>
                </c:pt>
                <c:pt idx="13">
                  <c:v>15880.006362679636</c:v>
                </c:pt>
                <c:pt idx="14">
                  <c:v>16535.921766696105</c:v>
                </c:pt>
                <c:pt idx="15">
                  <c:v>17218.486035512084</c:v>
                </c:pt>
                <c:pt idx="16">
                  <c:v>17928.758132808365</c:v>
                </c:pt>
                <c:pt idx="17">
                  <c:v>18667.83781071876</c:v>
                </c:pt>
                <c:pt idx="18">
                  <c:v>19436.86710896745</c:v>
                </c:pt>
                <c:pt idx="19">
                  <c:v>20237.031904975702</c:v>
                </c:pt>
                <c:pt idx="20">
                  <c:v>21069.563516422069</c:v>
                </c:pt>
              </c:numCache>
            </c:numRef>
          </c:val>
        </c:ser>
        <c:ser>
          <c:idx val="2"/>
          <c:order val="2"/>
          <c:tx>
            <c:strRef>
              <c:f>'Cash flows'!$AQ$2:$AS$2</c:f>
              <c:strCache>
                <c:ptCount val="1"/>
                <c:pt idx="0">
                  <c:v>Present value</c:v>
                </c:pt>
              </c:strCache>
            </c:strRef>
          </c:tx>
          <c:spPr>
            <a:solidFill>
              <a:schemeClr val="accent3"/>
            </a:solidFill>
            <a:ln>
              <a:noFill/>
            </a:ln>
            <a:effectLst/>
          </c:spPr>
          <c:invertIfNegative val="0"/>
          <c:val>
            <c:numRef>
              <c:f>'Cash flows'!$AR$4:$AR$24</c:f>
              <c:numCache>
                <c:formatCode>_(* #,##0.00_);_(* \(#,##0.00\);_(* "-"??_);_(@_)</c:formatCode>
                <c:ptCount val="21"/>
                <c:pt idx="0">
                  <c:v>-150000</c:v>
                </c:pt>
                <c:pt idx="1">
                  <c:v>-70466.723691713865</c:v>
                </c:pt>
                <c:pt idx="2">
                  <c:v>-62393.447456008173</c:v>
                </c:pt>
                <c:pt idx="3">
                  <c:v>-55172.315818524759</c:v>
                </c:pt>
                <c:pt idx="4">
                  <c:v>-48714.395548943045</c:v>
                </c:pt>
                <c:pt idx="5">
                  <c:v>-42940.036056720346</c:v>
                </c:pt>
                <c:pt idx="6">
                  <c:v>6151.7380617839581</c:v>
                </c:pt>
                <c:pt idx="7">
                  <c:v>5735.4333140887584</c:v>
                </c:pt>
                <c:pt idx="8">
                  <c:v>5347.173474732338</c:v>
                </c:pt>
                <c:pt idx="9">
                  <c:v>4985.0766542822694</c:v>
                </c:pt>
                <c:pt idx="10">
                  <c:v>4647.3868128597624</c:v>
                </c:pt>
                <c:pt idx="11">
                  <c:v>4332.4653692219663</c:v>
                </c:pt>
                <c:pt idx="12">
                  <c:v>4038.7833678268944</c:v>
                </c:pt>
                <c:pt idx="13">
                  <c:v>3764.9141668629609</c:v>
                </c:pt>
                <c:pt idx="14">
                  <c:v>3509.5266126755196</c:v>
                </c:pt>
                <c:pt idx="15">
                  <c:v>3271.3786683119629</c:v>
                </c:pt>
                <c:pt idx="16">
                  <c:v>3049.3114660442125</c:v>
                </c:pt>
                <c:pt idx="17">
                  <c:v>2842.2437557239605</c:v>
                </c:pt>
                <c:pt idx="18">
                  <c:v>2649.1667226901154</c:v>
                </c:pt>
                <c:pt idx="19">
                  <c:v>2469.1391506891318</c:v>
                </c:pt>
                <c:pt idx="20">
                  <c:v>2301.282906894714</c:v>
                </c:pt>
              </c:numCache>
            </c:numRef>
          </c:val>
        </c:ser>
        <c:dLbls>
          <c:showLegendKey val="0"/>
          <c:showVal val="0"/>
          <c:showCatName val="0"/>
          <c:showSerName val="0"/>
          <c:showPercent val="0"/>
          <c:showBubbleSize val="0"/>
        </c:dLbls>
        <c:gapWidth val="150"/>
        <c:axId val="203665928"/>
        <c:axId val="203666320"/>
      </c:barChart>
      <c:lineChart>
        <c:grouping val="standard"/>
        <c:varyColors val="0"/>
        <c:ser>
          <c:idx val="0"/>
          <c:order val="0"/>
          <c:tx>
            <c:strRef>
              <c:f>'Cash flows'!$AN$2:$AP$2</c:f>
              <c:strCache>
                <c:ptCount val="1"/>
                <c:pt idx="0">
                  <c:v>Cumulated NCF</c:v>
                </c:pt>
              </c:strCache>
            </c:strRef>
          </c:tx>
          <c:spPr>
            <a:ln w="28575" cap="rnd">
              <a:solidFill>
                <a:schemeClr val="accent1"/>
              </a:solidFill>
              <a:round/>
            </a:ln>
            <a:effectLst/>
          </c:spPr>
          <c:marker>
            <c:symbol val="none"/>
          </c:marker>
          <c:cat>
            <c:numRef>
              <c:f>'Cash flows'!$A$4:$A$24</c:f>
              <c:numCache>
                <c:formatCode>0</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cat>
          <c:val>
            <c:numRef>
              <c:f>'Cash flows'!$AO$4:$AO$24</c:f>
              <c:numCache>
                <c:formatCode>_(* #,##0.00_);_(* \(#,##0.00\);_(* "-"??_);_(@_)</c:formatCode>
                <c:ptCount val="21"/>
                <c:pt idx="0">
                  <c:v>-150000</c:v>
                </c:pt>
                <c:pt idx="1">
                  <c:v>-228716.96770153975</c:v>
                </c:pt>
                <c:pt idx="2">
                  <c:v>-306575.73712072655</c:v>
                </c:pt>
                <c:pt idx="3">
                  <c:v>-383484.18426077603</c:v>
                </c:pt>
                <c:pt idx="4">
                  <c:v>-459340.96774149517</c:v>
                </c:pt>
                <c:pt idx="5">
                  <c:v>-534034.63566719566</c:v>
                </c:pt>
                <c:pt idx="6">
                  <c:v>-522080.90426138975</c:v>
                </c:pt>
                <c:pt idx="7">
                  <c:v>-509631.28215758858</c:v>
                </c:pt>
                <c:pt idx="8">
                  <c:v>-496665.50704393553</c:v>
                </c:pt>
                <c:pt idx="9">
                  <c:v>-483162.50517090125</c:v>
                </c:pt>
                <c:pt idx="10">
                  <c:v>-469100.35974842228</c:v>
                </c:pt>
                <c:pt idx="11">
                  <c:v>-454456.27816150087</c:v>
                </c:pt>
                <c:pt idx="12">
                  <c:v>-439206.55796289095</c:v>
                </c:pt>
                <c:pt idx="13">
                  <c:v>-423326.5516002113</c:v>
                </c:pt>
                <c:pt idx="14">
                  <c:v>-406790.62983351521</c:v>
                </c:pt>
                <c:pt idx="15">
                  <c:v>-389572.14379800315</c:v>
                </c:pt>
                <c:pt idx="16">
                  <c:v>-371643.38566519477</c:v>
                </c:pt>
                <c:pt idx="17">
                  <c:v>-352975.54785447603</c:v>
                </c:pt>
                <c:pt idx="18">
                  <c:v>-333538.68074550858</c:v>
                </c:pt>
                <c:pt idx="19">
                  <c:v>-313301.64884053287</c:v>
                </c:pt>
                <c:pt idx="20">
                  <c:v>-292232.08532411081</c:v>
                </c:pt>
              </c:numCache>
            </c:numRef>
          </c:val>
          <c:smooth val="0"/>
        </c:ser>
        <c:dLbls>
          <c:showLegendKey val="0"/>
          <c:showVal val="0"/>
          <c:showCatName val="0"/>
          <c:showSerName val="0"/>
          <c:showPercent val="0"/>
          <c:showBubbleSize val="0"/>
        </c:dLbls>
        <c:marker val="1"/>
        <c:smooth val="0"/>
        <c:axId val="203665928"/>
        <c:axId val="203666320"/>
      </c:lineChart>
      <c:catAx>
        <c:axId val="203665928"/>
        <c:scaling>
          <c:orientation val="minMax"/>
        </c:scaling>
        <c:delete val="0"/>
        <c:axPos val="b"/>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3666320"/>
        <c:crosses val="autoZero"/>
        <c:auto val="1"/>
        <c:lblAlgn val="ctr"/>
        <c:lblOffset val="100"/>
        <c:tickLblSkip val="2"/>
        <c:tickMarkSkip val="1"/>
        <c:noMultiLvlLbl val="0"/>
      </c:catAx>
      <c:valAx>
        <c:axId val="203666320"/>
        <c:scaling>
          <c:orientation val="minMax"/>
          <c:max val="200000"/>
          <c:min val="-600000"/>
        </c:scaling>
        <c:delete val="0"/>
        <c:axPos val="l"/>
        <c:title>
          <c:tx>
            <c:rich>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de-DE"/>
                  <a:t>Cash flows in EUR</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title>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3665928"/>
        <c:crosses val="autoZero"/>
        <c:crossBetween val="between"/>
        <c:majorUnit val="200000"/>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legend>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Arial" panose="020B0604020202020204" pitchFamily="34" charset="0"/>
          <a:cs typeface="Arial" panose="020B0604020202020204" pitchFamily="34" charset="0"/>
        </a:defRPr>
      </a:pPr>
      <a:endParaRPr lang="de-DE"/>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strRef>
              <c:f>'Cash flows'!$AK$2:$AM$2</c:f>
              <c:strCache>
                <c:ptCount val="1"/>
                <c:pt idx="0">
                  <c:v>Net cash flows</c:v>
                </c:pt>
              </c:strCache>
            </c:strRef>
          </c:tx>
          <c:spPr>
            <a:solidFill>
              <a:schemeClr val="accent2"/>
            </a:solidFill>
            <a:ln>
              <a:noFill/>
            </a:ln>
            <a:effectLst/>
          </c:spPr>
          <c:invertIfNegative val="0"/>
          <c:val>
            <c:numRef>
              <c:f>'Cash flows'!$AL$4:$AL$24</c:f>
              <c:numCache>
                <c:formatCode>_(* #,##0.00_);_(* \(#,##0.00\);_(* "-"??_);_(@_)</c:formatCode>
                <c:ptCount val="21"/>
                <c:pt idx="0">
                  <c:v>-150000</c:v>
                </c:pt>
                <c:pt idx="1">
                  <c:v>-73543.732407422081</c:v>
                </c:pt>
                <c:pt idx="2">
                  <c:v>-72196.663389775029</c:v>
                </c:pt>
                <c:pt idx="3">
                  <c:v>-70711.272090858314</c:v>
                </c:pt>
                <c:pt idx="4">
                  <c:v>-69073.975389379368</c:v>
                </c:pt>
                <c:pt idx="5">
                  <c:v>-67269.88446972915</c:v>
                </c:pt>
                <c:pt idx="6">
                  <c:v>20079.062398366539</c:v>
                </c:pt>
                <c:pt idx="7">
                  <c:v>20938.561658278908</c:v>
                </c:pt>
                <c:pt idx="8">
                  <c:v>21834.594713193641</c:v>
                </c:pt>
                <c:pt idx="9">
                  <c:v>22768.701149654327</c:v>
                </c:pt>
                <c:pt idx="10">
                  <c:v>23742.484741727778</c:v>
                </c:pt>
                <c:pt idx="11">
                  <c:v>24757.616090706586</c:v>
                </c:pt>
                <c:pt idx="12">
                  <c:v>25815.83537143948</c:v>
                </c:pt>
                <c:pt idx="13">
                  <c:v>26918.955189493339</c:v>
                </c:pt>
                <c:pt idx="14">
                  <c:v>28068.863553509713</c:v>
                </c:pt>
                <c:pt idx="15">
                  <c:v>29267.526967285608</c:v>
                </c:pt>
                <c:pt idx="16">
                  <c:v>30516.993646278755</c:v>
                </c:pt>
                <c:pt idx="17">
                  <c:v>31819.396863416951</c:v>
                </c:pt>
                <c:pt idx="18">
                  <c:v>33176.958429273887</c:v>
                </c:pt>
                <c:pt idx="19">
                  <c:v>34591.992311865855</c:v>
                </c:pt>
                <c:pt idx="20">
                  <c:v>36066.908401520544</c:v>
                </c:pt>
              </c:numCache>
            </c:numRef>
          </c:val>
        </c:ser>
        <c:ser>
          <c:idx val="2"/>
          <c:order val="2"/>
          <c:tx>
            <c:strRef>
              <c:f>'Cash flows'!$AQ$2:$AS$2</c:f>
              <c:strCache>
                <c:ptCount val="1"/>
                <c:pt idx="0">
                  <c:v>Present value</c:v>
                </c:pt>
              </c:strCache>
            </c:strRef>
          </c:tx>
          <c:spPr>
            <a:solidFill>
              <a:schemeClr val="accent3"/>
            </a:solidFill>
            <a:ln>
              <a:noFill/>
            </a:ln>
            <a:effectLst/>
          </c:spPr>
          <c:invertIfNegative val="0"/>
          <c:val>
            <c:numRef>
              <c:f>'Cash flows'!$AR$4:$AR$24</c:f>
              <c:numCache>
                <c:formatCode>_(* #,##0.00_);_(* \(#,##0.00\);_(* "-"??_);_(@_)</c:formatCode>
                <c:ptCount val="21"/>
                <c:pt idx="0">
                  <c:v>-150000</c:v>
                </c:pt>
                <c:pt idx="1">
                  <c:v>-65835.6898408548</c:v>
                </c:pt>
                <c:pt idx="2">
                  <c:v>-57856.022607505605</c:v>
                </c:pt>
                <c:pt idx="3">
                  <c:v>-50726.60781490276</c:v>
                </c:pt>
                <c:pt idx="4">
                  <c:v>-44358.550479687234</c:v>
                </c:pt>
                <c:pt idx="5">
                  <c:v>-38672.237485176251</c:v>
                </c:pt>
                <c:pt idx="6">
                  <c:v>10333.269855885561</c:v>
                </c:pt>
                <c:pt idx="7">
                  <c:v>9646.2144057631649</c:v>
                </c:pt>
                <c:pt idx="8">
                  <c:v>9004.7347465542643</c:v>
                </c:pt>
                <c:pt idx="9">
                  <c:v>8405.8138787746593</c:v>
                </c:pt>
                <c:pt idx="10">
                  <c:v>7846.6341499246328</c:v>
                </c:pt>
                <c:pt idx="11">
                  <c:v>7324.5641046737901</c:v>
                </c:pt>
                <c:pt idx="12">
                  <c:v>6837.1462011631738</c:v>
                </c:pt>
                <c:pt idx="13">
                  <c:v>6382.0853364551813</c:v>
                </c:pt>
                <c:pt idx="14">
                  <c:v>5957.2381279040355</c:v>
                </c:pt>
                <c:pt idx="15">
                  <c:v>5560.6029007169773</c:v>
                </c:pt>
                <c:pt idx="16">
                  <c:v>5190.3103352434991</c:v>
                </c:pt>
                <c:pt idx="17">
                  <c:v>4844.6147305833747</c:v>
                </c:pt>
                <c:pt idx="18">
                  <c:v>4521.8858439566075</c:v>
                </c:pt>
                <c:pt idx="19">
                  <c:v>4220.6012679440892</c:v>
                </c:pt>
                <c:pt idx="20">
                  <c:v>3939.3393101980723</c:v>
                </c:pt>
              </c:numCache>
            </c:numRef>
          </c:val>
        </c:ser>
        <c:dLbls>
          <c:showLegendKey val="0"/>
          <c:showVal val="0"/>
          <c:showCatName val="0"/>
          <c:showSerName val="0"/>
          <c:showPercent val="0"/>
          <c:showBubbleSize val="0"/>
        </c:dLbls>
        <c:gapWidth val="150"/>
        <c:axId val="203667104"/>
        <c:axId val="203667496"/>
      </c:barChart>
      <c:lineChart>
        <c:grouping val="standard"/>
        <c:varyColors val="0"/>
        <c:ser>
          <c:idx val="0"/>
          <c:order val="0"/>
          <c:tx>
            <c:strRef>
              <c:f>'Cash flows'!$AN$2:$AP$2</c:f>
              <c:strCache>
                <c:ptCount val="1"/>
                <c:pt idx="0">
                  <c:v>Cumulated NCF</c:v>
                </c:pt>
              </c:strCache>
            </c:strRef>
          </c:tx>
          <c:spPr>
            <a:ln w="28575" cap="rnd">
              <a:solidFill>
                <a:schemeClr val="accent1"/>
              </a:solidFill>
              <a:round/>
            </a:ln>
            <a:effectLst/>
          </c:spPr>
          <c:marker>
            <c:symbol val="none"/>
          </c:marker>
          <c:cat>
            <c:numRef>
              <c:f>'Cash flows'!$A$4:$A$24</c:f>
              <c:numCache>
                <c:formatCode>0</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cat>
          <c:val>
            <c:numRef>
              <c:f>'Cash flows'!$AO$4:$AO$24</c:f>
              <c:numCache>
                <c:formatCode>_(* #,##0.00_);_(* \(#,##0.00\);_(* "-"??_);_(@_)</c:formatCode>
                <c:ptCount val="21"/>
                <c:pt idx="0">
                  <c:v>-150000</c:v>
                </c:pt>
                <c:pt idx="1">
                  <c:v>-223543.7324074221</c:v>
                </c:pt>
                <c:pt idx="2">
                  <c:v>-295740.39579719712</c:v>
                </c:pt>
                <c:pt idx="3">
                  <c:v>-366451.66788805544</c:v>
                </c:pt>
                <c:pt idx="4">
                  <c:v>-435525.64327743481</c:v>
                </c:pt>
                <c:pt idx="5">
                  <c:v>-502795.52774716396</c:v>
                </c:pt>
                <c:pt idx="6">
                  <c:v>-482716.46534879744</c:v>
                </c:pt>
                <c:pt idx="7">
                  <c:v>-461777.90369051852</c:v>
                </c:pt>
                <c:pt idx="8">
                  <c:v>-439943.30897732486</c:v>
                </c:pt>
                <c:pt idx="9">
                  <c:v>-417174.60782767052</c:v>
                </c:pt>
                <c:pt idx="10">
                  <c:v>-393432.12308594276</c:v>
                </c:pt>
                <c:pt idx="11">
                  <c:v>-368674.50699523615</c:v>
                </c:pt>
                <c:pt idx="12">
                  <c:v>-342858.67162379669</c:v>
                </c:pt>
                <c:pt idx="13">
                  <c:v>-315939.71643430332</c:v>
                </c:pt>
                <c:pt idx="14">
                  <c:v>-287870.85288079362</c:v>
                </c:pt>
                <c:pt idx="15">
                  <c:v>-258603.32591350802</c:v>
                </c:pt>
                <c:pt idx="16">
                  <c:v>-228086.33226722927</c:v>
                </c:pt>
                <c:pt idx="17">
                  <c:v>-196266.93540381233</c:v>
                </c:pt>
                <c:pt idx="18">
                  <c:v>-163089.97697453844</c:v>
                </c:pt>
                <c:pt idx="19">
                  <c:v>-128497.98466267259</c:v>
                </c:pt>
                <c:pt idx="20">
                  <c:v>-92431.076261152048</c:v>
                </c:pt>
              </c:numCache>
            </c:numRef>
          </c:val>
          <c:smooth val="0"/>
        </c:ser>
        <c:dLbls>
          <c:showLegendKey val="0"/>
          <c:showVal val="0"/>
          <c:showCatName val="0"/>
          <c:showSerName val="0"/>
          <c:showPercent val="0"/>
          <c:showBubbleSize val="0"/>
        </c:dLbls>
        <c:marker val="1"/>
        <c:smooth val="0"/>
        <c:axId val="203667104"/>
        <c:axId val="203667496"/>
      </c:lineChart>
      <c:catAx>
        <c:axId val="203667104"/>
        <c:scaling>
          <c:orientation val="minMax"/>
        </c:scaling>
        <c:delete val="0"/>
        <c:axPos val="b"/>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3667496"/>
        <c:crosses val="autoZero"/>
        <c:auto val="1"/>
        <c:lblAlgn val="ctr"/>
        <c:lblOffset val="100"/>
        <c:tickLblSkip val="2"/>
        <c:tickMarkSkip val="1"/>
        <c:noMultiLvlLbl val="0"/>
      </c:catAx>
      <c:valAx>
        <c:axId val="203667496"/>
        <c:scaling>
          <c:orientation val="minMax"/>
          <c:max val="200000"/>
          <c:min val="-600000"/>
        </c:scaling>
        <c:delete val="0"/>
        <c:axPos val="l"/>
        <c:title>
          <c:tx>
            <c:rich>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de-DE"/>
                  <a:t>Cash flows in EUR</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title>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3667104"/>
        <c:crosses val="autoZero"/>
        <c:crossBetween val="between"/>
        <c:majorUnit val="200000"/>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legend>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Arial" panose="020B0604020202020204" pitchFamily="34" charset="0"/>
          <a:cs typeface="Arial" panose="020B0604020202020204" pitchFamily="34" charset="0"/>
        </a:defRPr>
      </a:pPr>
      <a:endParaRPr lang="de-DE"/>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strRef>
              <c:f>'Cash flows'!$AK$2:$AM$2</c:f>
              <c:strCache>
                <c:ptCount val="1"/>
                <c:pt idx="0">
                  <c:v>Net cash flows</c:v>
                </c:pt>
              </c:strCache>
            </c:strRef>
          </c:tx>
          <c:spPr>
            <a:solidFill>
              <a:schemeClr val="accent2"/>
            </a:solidFill>
            <a:ln>
              <a:noFill/>
            </a:ln>
            <a:effectLst/>
          </c:spPr>
          <c:invertIfNegative val="0"/>
          <c:val>
            <c:numRef>
              <c:f>'Cash flows'!$AL$4:$AL$24</c:f>
              <c:numCache>
                <c:formatCode>_(* #,##0.00_);_(* \(#,##0.00\);_(* "-"??_);_(@_)</c:formatCode>
                <c:ptCount val="21"/>
                <c:pt idx="0">
                  <c:v>-130500</c:v>
                </c:pt>
                <c:pt idx="1">
                  <c:v>-62446.705810339568</c:v>
                </c:pt>
                <c:pt idx="2">
                  <c:v>-61099.636792692516</c:v>
                </c:pt>
                <c:pt idx="3">
                  <c:v>-59614.245493775801</c:v>
                </c:pt>
                <c:pt idx="4">
                  <c:v>-57976.948792296862</c:v>
                </c:pt>
                <c:pt idx="5">
                  <c:v>-56172.857872646637</c:v>
                </c:pt>
                <c:pt idx="6">
                  <c:v>20079.062398366539</c:v>
                </c:pt>
                <c:pt idx="7">
                  <c:v>20938.561658278908</c:v>
                </c:pt>
                <c:pt idx="8">
                  <c:v>21834.594713193641</c:v>
                </c:pt>
                <c:pt idx="9">
                  <c:v>22768.701149654327</c:v>
                </c:pt>
                <c:pt idx="10">
                  <c:v>23742.484741727778</c:v>
                </c:pt>
                <c:pt idx="11">
                  <c:v>24757.616090706586</c:v>
                </c:pt>
                <c:pt idx="12">
                  <c:v>25815.83537143948</c:v>
                </c:pt>
                <c:pt idx="13">
                  <c:v>26918.955189493339</c:v>
                </c:pt>
                <c:pt idx="14">
                  <c:v>28068.863553509713</c:v>
                </c:pt>
                <c:pt idx="15">
                  <c:v>29267.526967285608</c:v>
                </c:pt>
                <c:pt idx="16">
                  <c:v>30516.993646278755</c:v>
                </c:pt>
                <c:pt idx="17">
                  <c:v>31819.396863416951</c:v>
                </c:pt>
                <c:pt idx="18">
                  <c:v>33176.958429273887</c:v>
                </c:pt>
                <c:pt idx="19">
                  <c:v>34591.992311865855</c:v>
                </c:pt>
                <c:pt idx="20">
                  <c:v>36066.908401520544</c:v>
                </c:pt>
              </c:numCache>
            </c:numRef>
          </c:val>
        </c:ser>
        <c:ser>
          <c:idx val="2"/>
          <c:order val="2"/>
          <c:tx>
            <c:strRef>
              <c:f>'Cash flows'!$AQ$2:$AS$2</c:f>
              <c:strCache>
                <c:ptCount val="1"/>
                <c:pt idx="0">
                  <c:v>Present value</c:v>
                </c:pt>
              </c:strCache>
            </c:strRef>
          </c:tx>
          <c:spPr>
            <a:solidFill>
              <a:schemeClr val="accent3"/>
            </a:solidFill>
            <a:ln>
              <a:noFill/>
            </a:ln>
            <a:effectLst/>
          </c:spPr>
          <c:invertIfNegative val="0"/>
          <c:val>
            <c:numRef>
              <c:f>'Cash flows'!$AR$4:$AR$24</c:f>
              <c:numCache>
                <c:formatCode>_(* #,##0.00_);_(* \(#,##0.00\);_(* "-"??_);_(@_)</c:formatCode>
                <c:ptCount val="21"/>
                <c:pt idx="0">
                  <c:v>-130500</c:v>
                </c:pt>
                <c:pt idx="1">
                  <c:v>-55901.731129676984</c:v>
                </c:pt>
                <c:pt idx="2">
                  <c:v>-48963.231839451561</c:v>
                </c:pt>
                <c:pt idx="3">
                  <c:v>-42765.861254178337</c:v>
                </c:pt>
                <c:pt idx="4">
                  <c:v>-37232.161536438383</c:v>
                </c:pt>
                <c:pt idx="5">
                  <c:v>-32292.7580000464</c:v>
                </c:pt>
                <c:pt idx="6">
                  <c:v>10333.269855885561</c:v>
                </c:pt>
                <c:pt idx="7">
                  <c:v>9646.2144057631649</c:v>
                </c:pt>
                <c:pt idx="8">
                  <c:v>9004.7347465542643</c:v>
                </c:pt>
                <c:pt idx="9">
                  <c:v>8405.8138787746593</c:v>
                </c:pt>
                <c:pt idx="10">
                  <c:v>7846.6341499246328</c:v>
                </c:pt>
                <c:pt idx="11">
                  <c:v>7324.5641046737901</c:v>
                </c:pt>
                <c:pt idx="12">
                  <c:v>6837.1462011631738</c:v>
                </c:pt>
                <c:pt idx="13">
                  <c:v>6382.0853364551813</c:v>
                </c:pt>
                <c:pt idx="14">
                  <c:v>5957.2381279040355</c:v>
                </c:pt>
                <c:pt idx="15">
                  <c:v>5560.6029007169773</c:v>
                </c:pt>
                <c:pt idx="16">
                  <c:v>5190.3103352434991</c:v>
                </c:pt>
                <c:pt idx="17">
                  <c:v>4844.6147305833747</c:v>
                </c:pt>
                <c:pt idx="18">
                  <c:v>4521.8858439566075</c:v>
                </c:pt>
                <c:pt idx="19">
                  <c:v>4220.6012679440892</c:v>
                </c:pt>
                <c:pt idx="20">
                  <c:v>3939.3393101980723</c:v>
                </c:pt>
              </c:numCache>
            </c:numRef>
          </c:val>
        </c:ser>
        <c:dLbls>
          <c:showLegendKey val="0"/>
          <c:showVal val="0"/>
          <c:showCatName val="0"/>
          <c:showSerName val="0"/>
          <c:showPercent val="0"/>
          <c:showBubbleSize val="0"/>
        </c:dLbls>
        <c:gapWidth val="150"/>
        <c:axId val="203668280"/>
        <c:axId val="203668672"/>
      </c:barChart>
      <c:lineChart>
        <c:grouping val="standard"/>
        <c:varyColors val="0"/>
        <c:ser>
          <c:idx val="0"/>
          <c:order val="0"/>
          <c:tx>
            <c:strRef>
              <c:f>'Cash flows'!$AN$2:$AP$2</c:f>
              <c:strCache>
                <c:ptCount val="1"/>
                <c:pt idx="0">
                  <c:v>Cumulated NCF</c:v>
                </c:pt>
              </c:strCache>
            </c:strRef>
          </c:tx>
          <c:spPr>
            <a:ln w="28575" cap="rnd">
              <a:solidFill>
                <a:schemeClr val="accent1"/>
              </a:solidFill>
              <a:round/>
            </a:ln>
            <a:effectLst/>
          </c:spPr>
          <c:marker>
            <c:symbol val="none"/>
          </c:marker>
          <c:cat>
            <c:numRef>
              <c:f>'Cash flows'!$A$4:$A$24</c:f>
              <c:numCache>
                <c:formatCode>0</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cat>
          <c:val>
            <c:numRef>
              <c:f>'Cash flows'!$AO$4:$AO$24</c:f>
              <c:numCache>
                <c:formatCode>_(* #,##0.00_);_(* \(#,##0.00\);_(* "-"??_);_(@_)</c:formatCode>
                <c:ptCount val="21"/>
                <c:pt idx="0">
                  <c:v>-130500</c:v>
                </c:pt>
                <c:pt idx="1">
                  <c:v>-192946.70581033957</c:v>
                </c:pt>
                <c:pt idx="2">
                  <c:v>-254046.34260303207</c:v>
                </c:pt>
                <c:pt idx="3">
                  <c:v>-313660.58809680789</c:v>
                </c:pt>
                <c:pt idx="4">
                  <c:v>-371637.53688910475</c:v>
                </c:pt>
                <c:pt idx="5">
                  <c:v>-427810.39476175141</c:v>
                </c:pt>
                <c:pt idx="6">
                  <c:v>-407731.33236338489</c:v>
                </c:pt>
                <c:pt idx="7">
                  <c:v>-386792.77070510597</c:v>
                </c:pt>
                <c:pt idx="8">
                  <c:v>-364958.17599191231</c:v>
                </c:pt>
                <c:pt idx="9">
                  <c:v>-342189.47484225797</c:v>
                </c:pt>
                <c:pt idx="10">
                  <c:v>-318446.99010053021</c:v>
                </c:pt>
                <c:pt idx="11">
                  <c:v>-293689.3740098236</c:v>
                </c:pt>
                <c:pt idx="12">
                  <c:v>-267873.53863838414</c:v>
                </c:pt>
                <c:pt idx="13">
                  <c:v>-240954.5834488908</c:v>
                </c:pt>
                <c:pt idx="14">
                  <c:v>-212885.71989538107</c:v>
                </c:pt>
                <c:pt idx="15">
                  <c:v>-183618.19292809546</c:v>
                </c:pt>
                <c:pt idx="16">
                  <c:v>-153101.19928181672</c:v>
                </c:pt>
                <c:pt idx="17">
                  <c:v>-121281.80241839978</c:v>
                </c:pt>
                <c:pt idx="18">
                  <c:v>-88104.843989125889</c:v>
                </c:pt>
                <c:pt idx="19">
                  <c:v>-53512.851677260034</c:v>
                </c:pt>
                <c:pt idx="20">
                  <c:v>-17445.94327573949</c:v>
                </c:pt>
              </c:numCache>
            </c:numRef>
          </c:val>
          <c:smooth val="0"/>
        </c:ser>
        <c:dLbls>
          <c:showLegendKey val="0"/>
          <c:showVal val="0"/>
          <c:showCatName val="0"/>
          <c:showSerName val="0"/>
          <c:showPercent val="0"/>
          <c:showBubbleSize val="0"/>
        </c:dLbls>
        <c:marker val="1"/>
        <c:smooth val="0"/>
        <c:axId val="203668280"/>
        <c:axId val="203668672"/>
      </c:lineChart>
      <c:catAx>
        <c:axId val="203668280"/>
        <c:scaling>
          <c:orientation val="minMax"/>
        </c:scaling>
        <c:delete val="0"/>
        <c:axPos val="b"/>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3668672"/>
        <c:crosses val="autoZero"/>
        <c:auto val="1"/>
        <c:lblAlgn val="ctr"/>
        <c:lblOffset val="100"/>
        <c:tickLblSkip val="2"/>
        <c:tickMarkSkip val="1"/>
        <c:noMultiLvlLbl val="0"/>
      </c:catAx>
      <c:valAx>
        <c:axId val="203668672"/>
        <c:scaling>
          <c:orientation val="minMax"/>
          <c:max val="200000"/>
          <c:min val="-600000"/>
        </c:scaling>
        <c:delete val="0"/>
        <c:axPos val="l"/>
        <c:title>
          <c:tx>
            <c:rich>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de-DE"/>
                  <a:t>Cash flows in EUR</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title>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3668280"/>
        <c:crosses val="autoZero"/>
        <c:crossBetween val="between"/>
        <c:majorUnit val="200000"/>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legend>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Arial" panose="020B0604020202020204" pitchFamily="34" charset="0"/>
          <a:cs typeface="Arial" panose="020B0604020202020204" pitchFamily="34" charset="0"/>
        </a:defRPr>
      </a:pPr>
      <a:endParaRPr lang="de-DE"/>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strRef>
              <c:f>'Cash flows'!$AK$2:$AM$2</c:f>
              <c:strCache>
                <c:ptCount val="1"/>
                <c:pt idx="0">
                  <c:v>Net cash flows</c:v>
                </c:pt>
              </c:strCache>
            </c:strRef>
          </c:tx>
          <c:spPr>
            <a:solidFill>
              <a:schemeClr val="accent2"/>
            </a:solidFill>
            <a:ln>
              <a:noFill/>
            </a:ln>
            <a:effectLst/>
          </c:spPr>
          <c:invertIfNegative val="0"/>
          <c:val>
            <c:numRef>
              <c:f>'Cash flows'!$AL$4:$AL$24</c:f>
              <c:numCache>
                <c:formatCode>_(* #,##0.00_);_(* \(#,##0.00\);_(* "-"??_);_(@_)</c:formatCode>
                <c:ptCount val="21"/>
                <c:pt idx="0">
                  <c:v>-130500</c:v>
                </c:pt>
                <c:pt idx="1">
                  <c:v>-67619.941104457219</c:v>
                </c:pt>
                <c:pt idx="2">
                  <c:v>-66761.742822104279</c:v>
                </c:pt>
                <c:pt idx="3">
                  <c:v>-65811.420542966982</c:v>
                </c:pt>
                <c:pt idx="4">
                  <c:v>-64759.756883636612</c:v>
                </c:pt>
                <c:pt idx="5">
                  <c:v>-63596.641328617989</c:v>
                </c:pt>
                <c:pt idx="6">
                  <c:v>11953.731405805891</c:v>
                </c:pt>
                <c:pt idx="7">
                  <c:v>12449.622103801174</c:v>
                </c:pt>
                <c:pt idx="8">
                  <c:v>12965.775113653028</c:v>
                </c:pt>
                <c:pt idx="9">
                  <c:v>13503.001873034267</c:v>
                </c:pt>
                <c:pt idx="10">
                  <c:v>14062.145422478965</c:v>
                </c:pt>
                <c:pt idx="11">
                  <c:v>14644.081586921391</c:v>
                </c:pt>
                <c:pt idx="12">
                  <c:v>15249.720198609903</c:v>
                </c:pt>
                <c:pt idx="13">
                  <c:v>15880.006362679636</c:v>
                </c:pt>
                <c:pt idx="14">
                  <c:v>16535.921766696105</c:v>
                </c:pt>
                <c:pt idx="15">
                  <c:v>17218.486035512084</c:v>
                </c:pt>
                <c:pt idx="16">
                  <c:v>17928.758132808365</c:v>
                </c:pt>
                <c:pt idx="17">
                  <c:v>18667.83781071876</c:v>
                </c:pt>
                <c:pt idx="18">
                  <c:v>19436.86710896745</c:v>
                </c:pt>
                <c:pt idx="19">
                  <c:v>20237.031904975702</c:v>
                </c:pt>
                <c:pt idx="20">
                  <c:v>21069.563516422069</c:v>
                </c:pt>
              </c:numCache>
            </c:numRef>
          </c:val>
        </c:ser>
        <c:ser>
          <c:idx val="2"/>
          <c:order val="2"/>
          <c:tx>
            <c:strRef>
              <c:f>'Cash flows'!$AQ$2:$AS$2</c:f>
              <c:strCache>
                <c:ptCount val="1"/>
                <c:pt idx="0">
                  <c:v>Present value</c:v>
                </c:pt>
              </c:strCache>
            </c:strRef>
          </c:tx>
          <c:spPr>
            <a:solidFill>
              <a:schemeClr val="accent3"/>
            </a:solidFill>
            <a:ln>
              <a:noFill/>
            </a:ln>
            <a:effectLst/>
          </c:spPr>
          <c:invertIfNegative val="0"/>
          <c:val>
            <c:numRef>
              <c:f>'Cash flows'!$AR$4:$AR$24</c:f>
              <c:numCache>
                <c:formatCode>_(* #,##0.00_);_(* \(#,##0.00\);_(* "-"??_);_(@_)</c:formatCode>
                <c:ptCount val="21"/>
                <c:pt idx="0">
                  <c:v>-130500</c:v>
                </c:pt>
                <c:pt idx="1">
                  <c:v>-60532.764980536056</c:v>
                </c:pt>
                <c:pt idx="2">
                  <c:v>-53500.656687954128</c:v>
                </c:pt>
                <c:pt idx="3">
                  <c:v>-47211.569257800336</c:v>
                </c:pt>
                <c:pt idx="4">
                  <c:v>-41588.006605694194</c:v>
                </c:pt>
                <c:pt idx="5">
                  <c:v>-36560.556571590496</c:v>
                </c:pt>
                <c:pt idx="6">
                  <c:v>6151.7380617839581</c:v>
                </c:pt>
                <c:pt idx="7">
                  <c:v>5735.4333140887584</c:v>
                </c:pt>
                <c:pt idx="8">
                  <c:v>5347.173474732338</c:v>
                </c:pt>
                <c:pt idx="9">
                  <c:v>4985.0766542822694</c:v>
                </c:pt>
                <c:pt idx="10">
                  <c:v>4647.3868128597624</c:v>
                </c:pt>
                <c:pt idx="11">
                  <c:v>4332.4653692219663</c:v>
                </c:pt>
                <c:pt idx="12">
                  <c:v>4038.7833678268944</c:v>
                </c:pt>
                <c:pt idx="13">
                  <c:v>3764.9141668629609</c:v>
                </c:pt>
                <c:pt idx="14">
                  <c:v>3509.5266126755196</c:v>
                </c:pt>
                <c:pt idx="15">
                  <c:v>3271.3786683119629</c:v>
                </c:pt>
                <c:pt idx="16">
                  <c:v>3049.3114660442125</c:v>
                </c:pt>
                <c:pt idx="17">
                  <c:v>2842.2437557239605</c:v>
                </c:pt>
                <c:pt idx="18">
                  <c:v>2649.1667226901154</c:v>
                </c:pt>
                <c:pt idx="19">
                  <c:v>2469.1391506891318</c:v>
                </c:pt>
                <c:pt idx="20">
                  <c:v>2301.282906894714</c:v>
                </c:pt>
              </c:numCache>
            </c:numRef>
          </c:val>
        </c:ser>
        <c:dLbls>
          <c:showLegendKey val="0"/>
          <c:showVal val="0"/>
          <c:showCatName val="0"/>
          <c:showSerName val="0"/>
          <c:showPercent val="0"/>
          <c:showBubbleSize val="0"/>
        </c:dLbls>
        <c:gapWidth val="150"/>
        <c:axId val="204984712"/>
        <c:axId val="204985104"/>
      </c:barChart>
      <c:lineChart>
        <c:grouping val="standard"/>
        <c:varyColors val="0"/>
        <c:ser>
          <c:idx val="0"/>
          <c:order val="0"/>
          <c:tx>
            <c:strRef>
              <c:f>'Cash flows'!$AN$2:$AP$2</c:f>
              <c:strCache>
                <c:ptCount val="1"/>
                <c:pt idx="0">
                  <c:v>Cumulated NCF</c:v>
                </c:pt>
              </c:strCache>
            </c:strRef>
          </c:tx>
          <c:spPr>
            <a:ln w="28575" cap="rnd">
              <a:solidFill>
                <a:schemeClr val="accent1"/>
              </a:solidFill>
              <a:round/>
            </a:ln>
            <a:effectLst/>
          </c:spPr>
          <c:marker>
            <c:symbol val="none"/>
          </c:marker>
          <c:cat>
            <c:numRef>
              <c:f>'Cash flows'!$A$4:$A$24</c:f>
              <c:numCache>
                <c:formatCode>0</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cat>
          <c:val>
            <c:numRef>
              <c:f>'Cash flows'!$AO$4:$AO$24</c:f>
              <c:numCache>
                <c:formatCode>_(* #,##0.00_);_(* \(#,##0.00\);_(* "-"??_);_(@_)</c:formatCode>
                <c:ptCount val="21"/>
                <c:pt idx="0">
                  <c:v>-130500</c:v>
                </c:pt>
                <c:pt idx="1">
                  <c:v>-198119.94110445722</c:v>
                </c:pt>
                <c:pt idx="2">
                  <c:v>-264881.6839265615</c:v>
                </c:pt>
                <c:pt idx="3">
                  <c:v>-330693.10446952848</c:v>
                </c:pt>
                <c:pt idx="4">
                  <c:v>-395452.86135316512</c:v>
                </c:pt>
                <c:pt idx="5">
                  <c:v>-459049.50268178311</c:v>
                </c:pt>
                <c:pt idx="6">
                  <c:v>-447095.7712759772</c:v>
                </c:pt>
                <c:pt idx="7">
                  <c:v>-434646.14917217602</c:v>
                </c:pt>
                <c:pt idx="8">
                  <c:v>-421680.37405852298</c:v>
                </c:pt>
                <c:pt idx="9">
                  <c:v>-408177.3721854887</c:v>
                </c:pt>
                <c:pt idx="10">
                  <c:v>-394115.22676300973</c:v>
                </c:pt>
                <c:pt idx="11">
                  <c:v>-379471.14517608832</c:v>
                </c:pt>
                <c:pt idx="12">
                  <c:v>-364221.4249774784</c:v>
                </c:pt>
                <c:pt idx="13">
                  <c:v>-348341.41861479875</c:v>
                </c:pt>
                <c:pt idx="14">
                  <c:v>-331805.49684810266</c:v>
                </c:pt>
                <c:pt idx="15">
                  <c:v>-314587.0108125906</c:v>
                </c:pt>
                <c:pt idx="16">
                  <c:v>-296658.25267978222</c:v>
                </c:pt>
                <c:pt idx="17">
                  <c:v>-277990.41486906348</c:v>
                </c:pt>
                <c:pt idx="18">
                  <c:v>-258553.54776009603</c:v>
                </c:pt>
                <c:pt idx="19">
                  <c:v>-238316.51585512032</c:v>
                </c:pt>
                <c:pt idx="20">
                  <c:v>-217246.95233869826</c:v>
                </c:pt>
              </c:numCache>
            </c:numRef>
          </c:val>
          <c:smooth val="0"/>
        </c:ser>
        <c:dLbls>
          <c:showLegendKey val="0"/>
          <c:showVal val="0"/>
          <c:showCatName val="0"/>
          <c:showSerName val="0"/>
          <c:showPercent val="0"/>
          <c:showBubbleSize val="0"/>
        </c:dLbls>
        <c:marker val="1"/>
        <c:smooth val="0"/>
        <c:axId val="204984712"/>
        <c:axId val="204985104"/>
      </c:lineChart>
      <c:catAx>
        <c:axId val="204984712"/>
        <c:scaling>
          <c:orientation val="minMax"/>
        </c:scaling>
        <c:delete val="0"/>
        <c:axPos val="b"/>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4985104"/>
        <c:crosses val="autoZero"/>
        <c:auto val="1"/>
        <c:lblAlgn val="ctr"/>
        <c:lblOffset val="100"/>
        <c:tickLblSkip val="2"/>
        <c:tickMarkSkip val="1"/>
        <c:noMultiLvlLbl val="0"/>
      </c:catAx>
      <c:valAx>
        <c:axId val="204985104"/>
        <c:scaling>
          <c:orientation val="minMax"/>
          <c:max val="200000"/>
          <c:min val="-600000"/>
        </c:scaling>
        <c:delete val="0"/>
        <c:axPos val="l"/>
        <c:title>
          <c:tx>
            <c:rich>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de-DE"/>
                  <a:t>Cash flows in EUR</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title>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4984712"/>
        <c:crosses val="autoZero"/>
        <c:crossBetween val="between"/>
        <c:majorUnit val="200000"/>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legend>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Arial" panose="020B0604020202020204" pitchFamily="34" charset="0"/>
          <a:cs typeface="Arial" panose="020B0604020202020204" pitchFamily="34" charset="0"/>
        </a:defRPr>
      </a:pPr>
      <a:endParaRPr lang="de-DE"/>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strRef>
              <c:f>'Cash flows'!$AK$2:$AM$2</c:f>
              <c:strCache>
                <c:ptCount val="1"/>
                <c:pt idx="0">
                  <c:v>Net cash flows</c:v>
                </c:pt>
              </c:strCache>
            </c:strRef>
          </c:tx>
          <c:spPr>
            <a:solidFill>
              <a:schemeClr val="accent2"/>
            </a:solidFill>
            <a:ln>
              <a:noFill/>
            </a:ln>
            <a:effectLst/>
          </c:spPr>
          <c:invertIfNegative val="0"/>
          <c:val>
            <c:numRef>
              <c:f>'Cash flows'!$AM$4:$AM$24</c:f>
              <c:numCache>
                <c:formatCode>_(* #,##0.00_);_(* \(#,##0.00\);_(* "-"??_);_(@_)</c:formatCode>
                <c:ptCount val="21"/>
                <c:pt idx="0">
                  <c:v>-165000</c:v>
                </c:pt>
                <c:pt idx="1">
                  <c:v>-82888.302065811338</c:v>
                </c:pt>
                <c:pt idx="2">
                  <c:v>-81466.815690517222</c:v>
                </c:pt>
                <c:pt idx="3">
                  <c:v>-79892.695109136999</c:v>
                </c:pt>
                <c:pt idx="4">
                  <c:v>-78150.660769159527</c:v>
                </c:pt>
                <c:pt idx="5">
                  <c:v>-76223.951615765618</c:v>
                </c:pt>
                <c:pt idx="6">
                  <c:v>19803.733667080487</c:v>
                </c:pt>
                <c:pt idx="7">
                  <c:v>20627.284921027909</c:v>
                </c:pt>
                <c:pt idx="8">
                  <c:v>21484.594986906057</c:v>
                </c:pt>
                <c:pt idx="9">
                  <c:v>22377.0216956656</c:v>
                </c:pt>
                <c:pt idx="10">
                  <c:v>23305.976089904587</c:v>
                </c:pt>
                <c:pt idx="11">
                  <c:v>24272.924432078598</c:v>
                </c:pt>
                <c:pt idx="12">
                  <c:v>25279.390284151577</c:v>
                </c:pt>
                <c:pt idx="13">
                  <c:v>26326.956660974567</c:v>
                </c:pt>
                <c:pt idx="14">
                  <c:v>27417.268259735876</c:v>
                </c:pt>
                <c:pt idx="15">
                  <c:v>28552.033767884845</c:v>
                </c:pt>
                <c:pt idx="16">
                  <c:v>29733.028251988686</c:v>
                </c:pt>
                <c:pt idx="17">
                  <c:v>30962.09563004029</c:v>
                </c:pt>
                <c:pt idx="18">
                  <c:v>32241.151229792911</c:v>
                </c:pt>
                <c:pt idx="19">
                  <c:v>33572.184435755669</c:v>
                </c:pt>
                <c:pt idx="20">
                  <c:v>34957.261427541569</c:v>
                </c:pt>
              </c:numCache>
            </c:numRef>
          </c:val>
        </c:ser>
        <c:ser>
          <c:idx val="2"/>
          <c:order val="2"/>
          <c:tx>
            <c:strRef>
              <c:f>'Cash flows'!$AQ$2:$AS$2</c:f>
              <c:strCache>
                <c:ptCount val="1"/>
                <c:pt idx="0">
                  <c:v>Present value</c:v>
                </c:pt>
              </c:strCache>
            </c:strRef>
          </c:tx>
          <c:spPr>
            <a:solidFill>
              <a:schemeClr val="accent3"/>
            </a:solidFill>
            <a:ln>
              <a:noFill/>
            </a:ln>
            <a:effectLst/>
          </c:spPr>
          <c:invertIfNegative val="0"/>
          <c:val>
            <c:numRef>
              <c:f>'Cash flows'!$AS$4:$AS$24</c:f>
              <c:numCache>
                <c:formatCode>_(* #,##0.00_);_(* \(#,##0.00\);_(* "-"??_);_(@_)</c:formatCode>
                <c:ptCount val="21"/>
                <c:pt idx="0">
                  <c:v>-165000</c:v>
                </c:pt>
                <c:pt idx="1">
                  <c:v>-74200.864813452339</c:v>
                </c:pt>
                <c:pt idx="2">
                  <c:v>-65284.816625190353</c:v>
                </c:pt>
                <c:pt idx="3">
                  <c:v>-57313.145305453094</c:v>
                </c:pt>
                <c:pt idx="4">
                  <c:v>-50187.498420464421</c:v>
                </c:pt>
                <c:pt idx="5">
                  <c:v>-43819.768417618339</c:v>
                </c:pt>
                <c:pt idx="6">
                  <c:v>10191.577678083033</c:v>
                </c:pt>
                <c:pt idx="7">
                  <c:v>9502.8119029526479</c:v>
                </c:pt>
                <c:pt idx="8">
                  <c:v>8860.3924888671136</c:v>
                </c:pt>
                <c:pt idx="9">
                  <c:v>8261.2125434271074</c:v>
                </c:pt>
                <c:pt idx="10">
                  <c:v>7702.372766527229</c:v>
                </c:pt>
                <c:pt idx="11">
                  <c:v>7181.1676196643139</c:v>
                </c:pt>
                <c:pt idx="12">
                  <c:v>6695.0724143609523</c:v>
                </c:pt>
                <c:pt idx="13">
                  <c:v>6241.7312587628439</c:v>
                </c:pt>
                <c:pt idx="14">
                  <c:v>5818.9458055008736</c:v>
                </c:pt>
                <c:pt idx="15">
                  <c:v>5424.6647476752696</c:v>
                </c:pt>
                <c:pt idx="16">
                  <c:v>5056.9740133364039</c:v>
                </c:pt>
                <c:pt idx="17">
                  <c:v>4714.0876121219007</c:v>
                </c:pt>
                <c:pt idx="18">
                  <c:v>4394.3390907776929</c:v>
                </c:pt>
                <c:pt idx="19">
                  <c:v>4096.1735571558447</c:v>
                </c:pt>
                <c:pt idx="20">
                  <c:v>3818.1402349578602</c:v>
                </c:pt>
              </c:numCache>
            </c:numRef>
          </c:val>
        </c:ser>
        <c:dLbls>
          <c:showLegendKey val="0"/>
          <c:showVal val="0"/>
          <c:showCatName val="0"/>
          <c:showSerName val="0"/>
          <c:showPercent val="0"/>
          <c:showBubbleSize val="0"/>
        </c:dLbls>
        <c:gapWidth val="150"/>
        <c:axId val="204985888"/>
        <c:axId val="204986280"/>
      </c:barChart>
      <c:lineChart>
        <c:grouping val="standard"/>
        <c:varyColors val="0"/>
        <c:ser>
          <c:idx val="0"/>
          <c:order val="0"/>
          <c:tx>
            <c:strRef>
              <c:f>'Cash flows'!$AN$2:$AP$2</c:f>
              <c:strCache>
                <c:ptCount val="1"/>
                <c:pt idx="0">
                  <c:v>Cumulated NCF</c:v>
                </c:pt>
              </c:strCache>
            </c:strRef>
          </c:tx>
          <c:spPr>
            <a:ln w="28575" cap="rnd">
              <a:solidFill>
                <a:schemeClr val="accent1"/>
              </a:solidFill>
              <a:round/>
            </a:ln>
            <a:effectLst/>
          </c:spPr>
          <c:marker>
            <c:symbol val="none"/>
          </c:marker>
          <c:cat>
            <c:numRef>
              <c:f>'Cash flows'!$A$4:$A$24</c:f>
              <c:numCache>
                <c:formatCode>0</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cat>
          <c:val>
            <c:numRef>
              <c:f>'Cash flows'!$AP$4:$AP$24</c:f>
              <c:numCache>
                <c:formatCode>_(* #,##0.00_);_(* \(#,##0.00\);_(* "-"??_);_(@_)</c:formatCode>
                <c:ptCount val="21"/>
                <c:pt idx="0">
                  <c:v>-165000</c:v>
                </c:pt>
                <c:pt idx="1">
                  <c:v>-247888.30206581135</c:v>
                </c:pt>
                <c:pt idx="2">
                  <c:v>-329355.11775632855</c:v>
                </c:pt>
                <c:pt idx="3">
                  <c:v>-409247.81286546553</c:v>
                </c:pt>
                <c:pt idx="4">
                  <c:v>-487398.47363462509</c:v>
                </c:pt>
                <c:pt idx="5">
                  <c:v>-563622.42525039066</c:v>
                </c:pt>
                <c:pt idx="6">
                  <c:v>-543818.69158331014</c:v>
                </c:pt>
                <c:pt idx="7">
                  <c:v>-523191.40666228224</c:v>
                </c:pt>
                <c:pt idx="8">
                  <c:v>-501706.8116753762</c:v>
                </c:pt>
                <c:pt idx="9">
                  <c:v>-479329.78997971059</c:v>
                </c:pt>
                <c:pt idx="10">
                  <c:v>-456023.81388980598</c:v>
                </c:pt>
                <c:pt idx="11">
                  <c:v>-431750.88945772737</c:v>
                </c:pt>
                <c:pt idx="12">
                  <c:v>-406471.49917357578</c:v>
                </c:pt>
                <c:pt idx="13">
                  <c:v>-380144.54251260124</c:v>
                </c:pt>
                <c:pt idx="14">
                  <c:v>-352727.27425286535</c:v>
                </c:pt>
                <c:pt idx="15">
                  <c:v>-324175.24048498052</c:v>
                </c:pt>
                <c:pt idx="16">
                  <c:v>-294442.21223299182</c:v>
                </c:pt>
                <c:pt idx="17">
                  <c:v>-263480.11660295154</c:v>
                </c:pt>
                <c:pt idx="18">
                  <c:v>-231238.96537315863</c:v>
                </c:pt>
                <c:pt idx="19">
                  <c:v>-197666.78093740297</c:v>
                </c:pt>
                <c:pt idx="20">
                  <c:v>-162709.51950986142</c:v>
                </c:pt>
              </c:numCache>
            </c:numRef>
          </c:val>
          <c:smooth val="0"/>
        </c:ser>
        <c:dLbls>
          <c:showLegendKey val="0"/>
          <c:showVal val="0"/>
          <c:showCatName val="0"/>
          <c:showSerName val="0"/>
          <c:showPercent val="0"/>
          <c:showBubbleSize val="0"/>
        </c:dLbls>
        <c:marker val="1"/>
        <c:smooth val="0"/>
        <c:axId val="204985888"/>
        <c:axId val="204986280"/>
      </c:lineChart>
      <c:catAx>
        <c:axId val="204985888"/>
        <c:scaling>
          <c:orientation val="minMax"/>
        </c:scaling>
        <c:delete val="0"/>
        <c:axPos val="b"/>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4986280"/>
        <c:crosses val="autoZero"/>
        <c:auto val="1"/>
        <c:lblAlgn val="ctr"/>
        <c:lblOffset val="100"/>
        <c:tickLblSkip val="2"/>
        <c:tickMarkSkip val="1"/>
        <c:noMultiLvlLbl val="0"/>
      </c:catAx>
      <c:valAx>
        <c:axId val="204986280"/>
        <c:scaling>
          <c:orientation val="minMax"/>
          <c:max val="200000"/>
          <c:min val="-600000"/>
        </c:scaling>
        <c:delete val="0"/>
        <c:axPos val="l"/>
        <c:title>
          <c:tx>
            <c:rich>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de-DE"/>
                  <a:t>Cash flows in EUR</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title>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crossAx val="204985888"/>
        <c:crosses val="autoZero"/>
        <c:crossBetween val="between"/>
        <c:majorUnit val="200000"/>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de-DE"/>
        </a:p>
      </c:txPr>
    </c:legend>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Arial" panose="020B0604020202020204" pitchFamily="34" charset="0"/>
          <a:cs typeface="Arial" panose="020B0604020202020204" pitchFamily="34" charset="0"/>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F50E21-3626-46F7-9695-2369B9F6860E}" type="doc">
      <dgm:prSet loTypeId="urn:microsoft.com/office/officeart/2005/8/layout/process1" loCatId="process" qsTypeId="urn:microsoft.com/office/officeart/2005/8/quickstyle/simple1" qsCatId="simple" csTypeId="urn:microsoft.com/office/officeart/2005/8/colors/accent1_2" csCatId="accent1" phldr="1"/>
      <dgm:spPr/>
    </dgm:pt>
    <dgm:pt modelId="{A8C5B9FE-A6EA-4DE5-9677-A718B9B5090D}">
      <dgm:prSet phldrT="[Text]" custT="1"/>
      <dgm:spPr/>
      <dgm:t>
        <a:bodyPr/>
        <a:lstStyle/>
        <a:p>
          <a:pPr algn="l"/>
          <a:r>
            <a:rPr lang="de-DE" sz="1800" dirty="0">
              <a:latin typeface="+mj-lt"/>
              <a:cs typeface="Times New Roman" panose="02020603050405020304" pitchFamily="18" charset="0"/>
            </a:rPr>
            <a:t>Solar </a:t>
          </a:r>
          <a:r>
            <a:rPr lang="de-DE" sz="1800" dirty="0" err="1" smtClean="0">
              <a:latin typeface="+mj-lt"/>
              <a:cs typeface="Times New Roman" panose="02020603050405020304" pitchFamily="18" charset="0"/>
            </a:rPr>
            <a:t>irradiation</a:t>
          </a:r>
          <a:r>
            <a:rPr lang="de-DE" sz="1800" dirty="0" smtClean="0">
              <a:latin typeface="+mj-lt"/>
              <a:cs typeface="Times New Roman" panose="02020603050405020304" pitchFamily="18" charset="0"/>
            </a:rPr>
            <a:t/>
          </a:r>
          <a:br>
            <a:rPr lang="de-DE" sz="1800" dirty="0" smtClean="0">
              <a:latin typeface="+mj-lt"/>
              <a:cs typeface="Times New Roman" panose="02020603050405020304" pitchFamily="18" charset="0"/>
            </a:rPr>
          </a:br>
          <a:r>
            <a:rPr lang="de-DE" sz="1800" dirty="0">
              <a:latin typeface="+mj-lt"/>
              <a:cs typeface="Times New Roman" panose="02020603050405020304" pitchFamily="18" charset="0"/>
            </a:rPr>
            <a:t/>
          </a:r>
          <a:br>
            <a:rPr lang="de-DE" sz="1800" dirty="0">
              <a:latin typeface="+mj-lt"/>
              <a:cs typeface="Times New Roman" panose="02020603050405020304" pitchFamily="18" charset="0"/>
            </a:rPr>
          </a:br>
          <a:r>
            <a:rPr lang="de-DE" sz="1800" dirty="0">
              <a:latin typeface="+mj-lt"/>
              <a:cs typeface="Times New Roman" panose="02020603050405020304" pitchFamily="18" charset="0"/>
            </a:rPr>
            <a:t/>
          </a:r>
          <a:br>
            <a:rPr lang="de-DE" sz="1800" dirty="0">
              <a:latin typeface="+mj-lt"/>
              <a:cs typeface="Times New Roman" panose="02020603050405020304" pitchFamily="18" charset="0"/>
            </a:rPr>
          </a:br>
          <a:r>
            <a:rPr lang="de-DE" sz="1800" dirty="0">
              <a:latin typeface="+mj-lt"/>
              <a:cs typeface="Times New Roman" panose="02020603050405020304" pitchFamily="18" charset="0"/>
            </a:rPr>
            <a:t/>
          </a:r>
          <a:br>
            <a:rPr lang="de-DE" sz="1800" dirty="0">
              <a:latin typeface="+mj-lt"/>
              <a:cs typeface="Times New Roman" panose="02020603050405020304" pitchFamily="18" charset="0"/>
            </a:rPr>
          </a:br>
          <a:endParaRPr lang="de-DE" sz="1800" dirty="0">
            <a:latin typeface="+mj-lt"/>
            <a:cs typeface="Times New Roman" panose="02020603050405020304" pitchFamily="18" charset="0"/>
          </a:endParaRPr>
        </a:p>
      </dgm:t>
    </dgm:pt>
    <dgm:pt modelId="{CFF7EBD2-A4F6-41A9-B331-2B495C4C0491}" type="parTrans" cxnId="{77846B21-E21E-405D-9E66-FA2BFD0A9CF6}">
      <dgm:prSet/>
      <dgm:spPr/>
      <dgm:t>
        <a:bodyPr/>
        <a:lstStyle/>
        <a:p>
          <a:endParaRPr lang="de-DE" sz="1800">
            <a:latin typeface="+mj-lt"/>
            <a:cs typeface="Times New Roman" panose="02020603050405020304" pitchFamily="18" charset="0"/>
          </a:endParaRPr>
        </a:p>
      </dgm:t>
    </dgm:pt>
    <dgm:pt modelId="{E59FFB46-4A74-423D-A47D-BBA46715977B}" type="sibTrans" cxnId="{77846B21-E21E-405D-9E66-FA2BFD0A9CF6}">
      <dgm:prSet custT="1"/>
      <dgm:spPr/>
      <dgm:t>
        <a:bodyPr/>
        <a:lstStyle/>
        <a:p>
          <a:r>
            <a:rPr lang="de-DE" sz="1500" dirty="0">
              <a:latin typeface="+mj-lt"/>
              <a:cs typeface="Times New Roman" panose="02020603050405020304" pitchFamily="18" charset="0"/>
            </a:rPr>
            <a:t>Solar </a:t>
          </a:r>
          <a:r>
            <a:rPr lang="de-DE" sz="1500" dirty="0" err="1">
              <a:latin typeface="+mj-lt"/>
              <a:cs typeface="Times New Roman" panose="02020603050405020304" pitchFamily="18" charset="0"/>
            </a:rPr>
            <a:t>system</a:t>
          </a:r>
          <a:r>
            <a:rPr lang="de-DE" sz="1500" dirty="0">
              <a:latin typeface="+mj-lt"/>
              <a:cs typeface="Times New Roman" panose="02020603050405020304" pitchFamily="18" charset="0"/>
            </a:rPr>
            <a:t> </a:t>
          </a:r>
          <a:r>
            <a:rPr lang="de-DE" sz="1500" dirty="0" err="1">
              <a:latin typeface="+mj-lt"/>
              <a:cs typeface="Times New Roman" panose="02020603050405020304" pitchFamily="18" charset="0"/>
            </a:rPr>
            <a:t>efficiency</a:t>
          </a:r>
          <a:endParaRPr lang="de-DE" sz="1500" dirty="0">
            <a:latin typeface="+mj-lt"/>
            <a:cs typeface="Times New Roman" panose="02020603050405020304" pitchFamily="18" charset="0"/>
          </a:endParaRPr>
        </a:p>
      </dgm:t>
    </dgm:pt>
    <dgm:pt modelId="{922F0F24-9A18-4DD7-9489-94EA999882D4}">
      <dgm:prSet phldrT="[Text]" custT="1"/>
      <dgm:spPr/>
      <dgm:t>
        <a:bodyPr/>
        <a:lstStyle/>
        <a:p>
          <a:pPr algn="l"/>
          <a:r>
            <a:rPr lang="de-DE" sz="1800" dirty="0" err="1">
              <a:latin typeface="+mj-lt"/>
              <a:cs typeface="Times New Roman" panose="02020603050405020304" pitchFamily="18" charset="0"/>
            </a:rPr>
            <a:t>Specific</a:t>
          </a:r>
          <a:r>
            <a:rPr lang="de-DE" sz="1800" dirty="0">
              <a:latin typeface="+mj-lt"/>
              <a:cs typeface="Times New Roman" panose="02020603050405020304" pitchFamily="18" charset="0"/>
            </a:rPr>
            <a:t> solar </a:t>
          </a:r>
          <a:br>
            <a:rPr lang="de-DE" sz="1800" dirty="0">
              <a:latin typeface="+mj-lt"/>
              <a:cs typeface="Times New Roman" panose="02020603050405020304" pitchFamily="18" charset="0"/>
            </a:rPr>
          </a:br>
          <a:r>
            <a:rPr lang="de-DE" sz="1800" dirty="0" err="1">
              <a:latin typeface="+mj-lt"/>
              <a:cs typeface="Times New Roman" panose="02020603050405020304" pitchFamily="18" charset="0"/>
            </a:rPr>
            <a:t>yield</a:t>
          </a:r>
          <a:r>
            <a:rPr lang="de-DE" sz="1800" dirty="0">
              <a:latin typeface="+mj-lt"/>
              <a:cs typeface="Times New Roman" panose="02020603050405020304" pitchFamily="18" charset="0"/>
            </a:rPr>
            <a:t/>
          </a:r>
          <a:br>
            <a:rPr lang="de-DE" sz="1800" dirty="0">
              <a:latin typeface="+mj-lt"/>
              <a:cs typeface="Times New Roman" panose="02020603050405020304" pitchFamily="18" charset="0"/>
            </a:rPr>
          </a:br>
          <a:r>
            <a:rPr lang="de-DE" sz="1800" dirty="0">
              <a:latin typeface="+mj-lt"/>
              <a:cs typeface="Times New Roman" panose="02020603050405020304" pitchFamily="18" charset="0"/>
            </a:rPr>
            <a:t/>
          </a:r>
          <a:br>
            <a:rPr lang="de-DE" sz="1800" dirty="0">
              <a:latin typeface="+mj-lt"/>
              <a:cs typeface="Times New Roman" panose="02020603050405020304" pitchFamily="18" charset="0"/>
            </a:rPr>
          </a:br>
          <a:r>
            <a:rPr lang="de-DE" sz="1800" dirty="0">
              <a:latin typeface="+mj-lt"/>
              <a:cs typeface="Times New Roman" panose="02020603050405020304" pitchFamily="18" charset="0"/>
            </a:rPr>
            <a:t/>
          </a:r>
          <a:br>
            <a:rPr lang="de-DE" sz="1800" dirty="0">
              <a:latin typeface="+mj-lt"/>
              <a:cs typeface="Times New Roman" panose="02020603050405020304" pitchFamily="18" charset="0"/>
            </a:rPr>
          </a:br>
          <a:endParaRPr lang="de-DE" sz="1800" dirty="0">
            <a:latin typeface="+mj-lt"/>
            <a:cs typeface="Times New Roman" panose="02020603050405020304" pitchFamily="18" charset="0"/>
          </a:endParaRPr>
        </a:p>
      </dgm:t>
    </dgm:pt>
    <dgm:pt modelId="{755E8D30-9821-47A3-85C2-91DEE681BE62}" type="parTrans" cxnId="{F82AD8D4-D6EF-4799-9979-5256074594E0}">
      <dgm:prSet/>
      <dgm:spPr/>
      <dgm:t>
        <a:bodyPr/>
        <a:lstStyle/>
        <a:p>
          <a:endParaRPr lang="de-DE" sz="1800">
            <a:latin typeface="+mj-lt"/>
            <a:cs typeface="Times New Roman" panose="02020603050405020304" pitchFamily="18" charset="0"/>
          </a:endParaRPr>
        </a:p>
      </dgm:t>
    </dgm:pt>
    <dgm:pt modelId="{2549E21E-973C-43AC-A3AA-982039E65862}" type="sibTrans" cxnId="{F82AD8D4-D6EF-4799-9979-5256074594E0}">
      <dgm:prSet custT="1"/>
      <dgm:spPr/>
      <dgm:t>
        <a:bodyPr/>
        <a:lstStyle/>
        <a:p>
          <a:r>
            <a:rPr lang="de-DE" sz="1500" dirty="0" err="1">
              <a:latin typeface="+mj-lt"/>
              <a:cs typeface="Times New Roman" panose="02020603050405020304" pitchFamily="18" charset="0"/>
            </a:rPr>
            <a:t>Aperture</a:t>
          </a:r>
          <a:r>
            <a:rPr lang="de-DE" sz="1500" dirty="0">
              <a:latin typeface="+mj-lt"/>
              <a:cs typeface="Times New Roman" panose="02020603050405020304" pitchFamily="18" charset="0"/>
            </a:rPr>
            <a:t/>
          </a:r>
          <a:br>
            <a:rPr lang="de-DE" sz="1500" dirty="0">
              <a:latin typeface="+mj-lt"/>
              <a:cs typeface="Times New Roman" panose="02020603050405020304" pitchFamily="18" charset="0"/>
            </a:rPr>
          </a:br>
          <a:r>
            <a:rPr lang="de-DE" sz="1500" dirty="0" err="1">
              <a:latin typeface="+mj-lt"/>
              <a:cs typeface="Times New Roman" panose="02020603050405020304" pitchFamily="18" charset="0"/>
            </a:rPr>
            <a:t>area</a:t>
          </a:r>
          <a:r>
            <a:rPr lang="de-DE" sz="1500" dirty="0">
              <a:latin typeface="+mj-lt"/>
              <a:cs typeface="Times New Roman" panose="02020603050405020304" pitchFamily="18" charset="0"/>
            </a:rPr>
            <a:t> </a:t>
          </a:r>
        </a:p>
      </dgm:t>
    </dgm:pt>
    <dgm:pt modelId="{4C812F4E-70C0-42C4-8DB3-E6B03CD138FA}">
      <dgm:prSet phldrT="[Text]" custT="1"/>
      <dgm:spPr/>
      <dgm:t>
        <a:bodyPr/>
        <a:lstStyle/>
        <a:p>
          <a:pPr algn="l"/>
          <a:r>
            <a:rPr lang="de-DE" sz="1800">
              <a:latin typeface="+mj-lt"/>
              <a:cs typeface="Times New Roman" panose="02020603050405020304" pitchFamily="18" charset="0"/>
            </a:rPr>
            <a:t>Solar yield</a:t>
          </a:r>
          <a:br>
            <a:rPr lang="de-DE" sz="1800">
              <a:latin typeface="+mj-lt"/>
              <a:cs typeface="Times New Roman" panose="02020603050405020304" pitchFamily="18" charset="0"/>
            </a:rPr>
          </a:br>
          <a:r>
            <a:rPr lang="de-DE" sz="1800">
              <a:latin typeface="+mj-lt"/>
              <a:cs typeface="Times New Roman" panose="02020603050405020304" pitchFamily="18" charset="0"/>
            </a:rPr>
            <a:t/>
          </a:r>
          <a:br>
            <a:rPr lang="de-DE" sz="1800">
              <a:latin typeface="+mj-lt"/>
              <a:cs typeface="Times New Roman" panose="02020603050405020304" pitchFamily="18" charset="0"/>
            </a:rPr>
          </a:br>
          <a:r>
            <a:rPr lang="de-DE" sz="1800">
              <a:latin typeface="+mj-lt"/>
              <a:cs typeface="Times New Roman" panose="02020603050405020304" pitchFamily="18" charset="0"/>
            </a:rPr>
            <a:t/>
          </a:r>
          <a:br>
            <a:rPr lang="de-DE" sz="1800">
              <a:latin typeface="+mj-lt"/>
              <a:cs typeface="Times New Roman" panose="02020603050405020304" pitchFamily="18" charset="0"/>
            </a:rPr>
          </a:br>
          <a:r>
            <a:rPr lang="de-DE" sz="1800">
              <a:latin typeface="+mj-lt"/>
              <a:cs typeface="Times New Roman" panose="02020603050405020304" pitchFamily="18" charset="0"/>
            </a:rPr>
            <a:t/>
          </a:r>
          <a:br>
            <a:rPr lang="de-DE" sz="1800">
              <a:latin typeface="+mj-lt"/>
              <a:cs typeface="Times New Roman" panose="02020603050405020304" pitchFamily="18" charset="0"/>
            </a:rPr>
          </a:br>
          <a:endParaRPr lang="de-DE" sz="1800">
            <a:latin typeface="+mj-lt"/>
            <a:cs typeface="Times New Roman" panose="02020603050405020304" pitchFamily="18" charset="0"/>
          </a:endParaRPr>
        </a:p>
      </dgm:t>
    </dgm:pt>
    <dgm:pt modelId="{0872DB18-9D2E-4797-B96D-6DA86D611B64}" type="parTrans" cxnId="{21D07C59-2BDA-4CAB-A6C6-BA6E4AA9683E}">
      <dgm:prSet/>
      <dgm:spPr/>
      <dgm:t>
        <a:bodyPr/>
        <a:lstStyle/>
        <a:p>
          <a:endParaRPr lang="de-DE" sz="1800">
            <a:latin typeface="+mj-lt"/>
            <a:cs typeface="Times New Roman" panose="02020603050405020304" pitchFamily="18" charset="0"/>
          </a:endParaRPr>
        </a:p>
      </dgm:t>
    </dgm:pt>
    <dgm:pt modelId="{936DCDAC-8A6D-483F-A8F5-FEAF3BB833F4}" type="sibTrans" cxnId="{21D07C59-2BDA-4CAB-A6C6-BA6E4AA9683E}">
      <dgm:prSet custT="1"/>
      <dgm:spPr/>
      <dgm:t>
        <a:bodyPr/>
        <a:lstStyle/>
        <a:p>
          <a:r>
            <a:rPr lang="de-DE" sz="1500">
              <a:latin typeface="+mj-lt"/>
              <a:cs typeface="Times New Roman" panose="02020603050405020304" pitchFamily="18" charset="0"/>
            </a:rPr>
            <a:t>Utilization rate</a:t>
          </a:r>
        </a:p>
      </dgm:t>
    </dgm:pt>
    <dgm:pt modelId="{74951F75-666C-486B-BB84-0FB75B04AA68}">
      <dgm:prSet custT="1"/>
      <dgm:spPr/>
      <dgm:t>
        <a:bodyPr/>
        <a:lstStyle/>
        <a:p>
          <a:pPr algn="l"/>
          <a:r>
            <a:rPr lang="de-DE" sz="1800" dirty="0">
              <a:latin typeface="+mj-lt"/>
              <a:cs typeface="Times New Roman" panose="02020603050405020304" pitchFamily="18" charset="0"/>
            </a:rPr>
            <a:t>Fuel </a:t>
          </a:r>
          <a:r>
            <a:rPr lang="de-DE" sz="1800" dirty="0" err="1">
              <a:latin typeface="+mj-lt"/>
              <a:cs typeface="Times New Roman" panose="02020603050405020304" pitchFamily="18" charset="0"/>
            </a:rPr>
            <a:t>savings</a:t>
          </a:r>
          <a:r>
            <a:rPr lang="de-DE" sz="1800" dirty="0">
              <a:latin typeface="+mj-lt"/>
              <a:cs typeface="Times New Roman" panose="02020603050405020304" pitchFamily="18" charset="0"/>
            </a:rPr>
            <a:t/>
          </a:r>
          <a:br>
            <a:rPr lang="de-DE" sz="1800" dirty="0">
              <a:latin typeface="+mj-lt"/>
              <a:cs typeface="Times New Roman" panose="02020603050405020304" pitchFamily="18" charset="0"/>
            </a:rPr>
          </a:br>
          <a:r>
            <a:rPr lang="de-DE" sz="1800" dirty="0">
              <a:latin typeface="+mj-lt"/>
              <a:cs typeface="Times New Roman" panose="02020603050405020304" pitchFamily="18" charset="0"/>
            </a:rPr>
            <a:t/>
          </a:r>
          <a:br>
            <a:rPr lang="de-DE" sz="1800" dirty="0">
              <a:latin typeface="+mj-lt"/>
              <a:cs typeface="Times New Roman" panose="02020603050405020304" pitchFamily="18" charset="0"/>
            </a:rPr>
          </a:br>
          <a:r>
            <a:rPr lang="de-DE" sz="1800" dirty="0">
              <a:latin typeface="+mj-lt"/>
              <a:cs typeface="Times New Roman" panose="02020603050405020304" pitchFamily="18" charset="0"/>
            </a:rPr>
            <a:t/>
          </a:r>
          <a:br>
            <a:rPr lang="de-DE" sz="1800" dirty="0">
              <a:latin typeface="+mj-lt"/>
              <a:cs typeface="Times New Roman" panose="02020603050405020304" pitchFamily="18" charset="0"/>
            </a:rPr>
          </a:br>
          <a:r>
            <a:rPr lang="de-DE" sz="1800" dirty="0">
              <a:latin typeface="+mj-lt"/>
              <a:cs typeface="Times New Roman" panose="02020603050405020304" pitchFamily="18" charset="0"/>
            </a:rPr>
            <a:t/>
          </a:r>
          <a:br>
            <a:rPr lang="de-DE" sz="1800" dirty="0">
              <a:latin typeface="+mj-lt"/>
              <a:cs typeface="Times New Roman" panose="02020603050405020304" pitchFamily="18" charset="0"/>
            </a:rPr>
          </a:br>
          <a:endParaRPr lang="de-DE" sz="1800" dirty="0">
            <a:latin typeface="+mj-lt"/>
            <a:cs typeface="Times New Roman" panose="02020603050405020304" pitchFamily="18" charset="0"/>
          </a:endParaRPr>
        </a:p>
      </dgm:t>
    </dgm:pt>
    <dgm:pt modelId="{991BA07E-6EDA-4C6A-ADE6-507EF34CF6A6}" type="parTrans" cxnId="{5A911FB2-D619-44A1-988D-7C40D952A027}">
      <dgm:prSet/>
      <dgm:spPr/>
      <dgm:t>
        <a:bodyPr/>
        <a:lstStyle/>
        <a:p>
          <a:endParaRPr lang="de-DE" sz="1800">
            <a:latin typeface="+mj-lt"/>
            <a:cs typeface="Times New Roman" panose="02020603050405020304" pitchFamily="18" charset="0"/>
          </a:endParaRPr>
        </a:p>
      </dgm:t>
    </dgm:pt>
    <dgm:pt modelId="{CB3D688E-2B78-4983-BB83-E8A030F2B24D}" type="sibTrans" cxnId="{5A911FB2-D619-44A1-988D-7C40D952A027}">
      <dgm:prSet custT="1"/>
      <dgm:spPr/>
      <dgm:t>
        <a:bodyPr/>
        <a:lstStyle/>
        <a:p>
          <a:r>
            <a:rPr lang="de-DE" sz="1500">
              <a:latin typeface="+mj-lt"/>
              <a:cs typeface="Times New Roman" panose="02020603050405020304" pitchFamily="18" charset="0"/>
            </a:rPr>
            <a:t>Fuel</a:t>
          </a:r>
          <a:br>
            <a:rPr lang="de-DE" sz="1500">
              <a:latin typeface="+mj-lt"/>
              <a:cs typeface="Times New Roman" panose="02020603050405020304" pitchFamily="18" charset="0"/>
            </a:rPr>
          </a:br>
          <a:r>
            <a:rPr lang="de-DE" sz="1500">
              <a:latin typeface="+mj-lt"/>
              <a:cs typeface="Times New Roman" panose="02020603050405020304" pitchFamily="18" charset="0"/>
            </a:rPr>
            <a:t>prices</a:t>
          </a:r>
        </a:p>
      </dgm:t>
    </dgm:pt>
    <dgm:pt modelId="{44749A45-0D6C-4E6D-B7A0-C054034BE60A}">
      <dgm:prSet phldrT="[Text]" custT="1"/>
      <dgm:spPr/>
      <dgm:t>
        <a:bodyPr/>
        <a:lstStyle/>
        <a:p>
          <a:pPr algn="l"/>
          <a:r>
            <a:rPr lang="de-DE" sz="1800" dirty="0" err="1">
              <a:latin typeface="+mj-lt"/>
              <a:cs typeface="Times New Roman" panose="02020603050405020304" pitchFamily="18" charset="0"/>
            </a:rPr>
            <a:t>Useful</a:t>
          </a:r>
          <a:r>
            <a:rPr lang="de-DE" sz="1800" dirty="0">
              <a:latin typeface="+mj-lt"/>
              <a:cs typeface="Times New Roman" panose="02020603050405020304" pitchFamily="18" charset="0"/>
            </a:rPr>
            <a:t> solar </a:t>
          </a:r>
          <a:br>
            <a:rPr lang="de-DE" sz="1800" dirty="0">
              <a:latin typeface="+mj-lt"/>
              <a:cs typeface="Times New Roman" panose="02020603050405020304" pitchFamily="18" charset="0"/>
            </a:rPr>
          </a:br>
          <a:r>
            <a:rPr lang="de-DE" sz="1800" dirty="0" err="1">
              <a:latin typeface="+mj-lt"/>
              <a:cs typeface="Times New Roman" panose="02020603050405020304" pitchFamily="18" charset="0"/>
            </a:rPr>
            <a:t>yield</a:t>
          </a:r>
          <a:r>
            <a:rPr lang="de-DE" sz="1800" dirty="0">
              <a:latin typeface="+mj-lt"/>
              <a:cs typeface="Times New Roman" panose="02020603050405020304" pitchFamily="18" charset="0"/>
            </a:rPr>
            <a:t/>
          </a:r>
          <a:br>
            <a:rPr lang="de-DE" sz="1800" dirty="0">
              <a:latin typeface="+mj-lt"/>
              <a:cs typeface="Times New Roman" panose="02020603050405020304" pitchFamily="18" charset="0"/>
            </a:rPr>
          </a:br>
          <a:r>
            <a:rPr lang="de-DE" sz="1800" dirty="0">
              <a:latin typeface="+mj-lt"/>
              <a:cs typeface="Times New Roman" panose="02020603050405020304" pitchFamily="18" charset="0"/>
            </a:rPr>
            <a:t/>
          </a:r>
          <a:br>
            <a:rPr lang="de-DE" sz="1800" dirty="0">
              <a:latin typeface="+mj-lt"/>
              <a:cs typeface="Times New Roman" panose="02020603050405020304" pitchFamily="18" charset="0"/>
            </a:rPr>
          </a:br>
          <a:r>
            <a:rPr lang="de-DE" sz="1800" dirty="0">
              <a:latin typeface="+mj-lt"/>
              <a:cs typeface="Times New Roman" panose="02020603050405020304" pitchFamily="18" charset="0"/>
            </a:rPr>
            <a:t/>
          </a:r>
          <a:br>
            <a:rPr lang="de-DE" sz="1800" dirty="0">
              <a:latin typeface="+mj-lt"/>
              <a:cs typeface="Times New Roman" panose="02020603050405020304" pitchFamily="18" charset="0"/>
            </a:rPr>
          </a:br>
          <a:endParaRPr lang="de-DE" sz="1800" dirty="0">
            <a:latin typeface="+mj-lt"/>
            <a:cs typeface="Times New Roman" panose="02020603050405020304" pitchFamily="18" charset="0"/>
          </a:endParaRPr>
        </a:p>
      </dgm:t>
    </dgm:pt>
    <dgm:pt modelId="{24560FAB-030D-49E5-AD7F-684E9986D2C9}" type="parTrans" cxnId="{7179B4BC-C6CE-4913-9922-05AA6876F651}">
      <dgm:prSet/>
      <dgm:spPr/>
      <dgm:t>
        <a:bodyPr/>
        <a:lstStyle/>
        <a:p>
          <a:endParaRPr lang="de-DE" sz="1800">
            <a:latin typeface="+mj-lt"/>
            <a:cs typeface="Times New Roman" panose="02020603050405020304" pitchFamily="18" charset="0"/>
          </a:endParaRPr>
        </a:p>
      </dgm:t>
    </dgm:pt>
    <dgm:pt modelId="{755015CE-C8F1-4EEC-B980-4C25B44B0F63}" type="sibTrans" cxnId="{7179B4BC-C6CE-4913-9922-05AA6876F651}">
      <dgm:prSet custT="1"/>
      <dgm:spPr/>
      <dgm:t>
        <a:bodyPr/>
        <a:lstStyle/>
        <a:p>
          <a:r>
            <a:rPr lang="de-DE" sz="1500">
              <a:latin typeface="+mj-lt"/>
              <a:cs typeface="Times New Roman" panose="02020603050405020304" pitchFamily="18" charset="0"/>
            </a:rPr>
            <a:t>Boiler efficiency</a:t>
          </a:r>
        </a:p>
      </dgm:t>
    </dgm:pt>
    <dgm:pt modelId="{AD9F7276-35B6-4F2E-953C-9231FD4DB955}">
      <dgm:prSet custT="1"/>
      <dgm:spPr/>
      <dgm:t>
        <a:bodyPr/>
        <a:lstStyle/>
        <a:p>
          <a:pPr algn="l"/>
          <a:r>
            <a:rPr lang="de-DE" sz="1800" dirty="0">
              <a:latin typeface="+mj-lt"/>
              <a:cs typeface="Times New Roman" panose="02020603050405020304" pitchFamily="18" charset="0"/>
            </a:rPr>
            <a:t>Cash </a:t>
          </a:r>
          <a:r>
            <a:rPr lang="de-DE" sz="1800" dirty="0" err="1" smtClean="0">
              <a:latin typeface="+mj-lt"/>
              <a:cs typeface="Times New Roman" panose="02020603050405020304" pitchFamily="18" charset="0"/>
            </a:rPr>
            <a:t>inflow</a:t>
          </a:r>
          <a:r>
            <a:rPr lang="de-DE" sz="1800" dirty="0" smtClean="0">
              <a:latin typeface="+mj-lt"/>
              <a:cs typeface="Times New Roman" panose="02020603050405020304" pitchFamily="18" charset="0"/>
            </a:rPr>
            <a:t/>
          </a:r>
          <a:br>
            <a:rPr lang="de-DE" sz="1800" dirty="0" smtClean="0">
              <a:latin typeface="+mj-lt"/>
              <a:cs typeface="Times New Roman" panose="02020603050405020304" pitchFamily="18" charset="0"/>
            </a:rPr>
          </a:br>
          <a:r>
            <a:rPr lang="de-DE" sz="1800" dirty="0">
              <a:latin typeface="+mj-lt"/>
              <a:cs typeface="Times New Roman" panose="02020603050405020304" pitchFamily="18" charset="0"/>
            </a:rPr>
            <a:t/>
          </a:r>
          <a:br>
            <a:rPr lang="de-DE" sz="1800" dirty="0">
              <a:latin typeface="+mj-lt"/>
              <a:cs typeface="Times New Roman" panose="02020603050405020304" pitchFamily="18" charset="0"/>
            </a:rPr>
          </a:br>
          <a:r>
            <a:rPr lang="de-DE" sz="1800" dirty="0">
              <a:latin typeface="+mj-lt"/>
              <a:cs typeface="Times New Roman" panose="02020603050405020304" pitchFamily="18" charset="0"/>
            </a:rPr>
            <a:t/>
          </a:r>
          <a:br>
            <a:rPr lang="de-DE" sz="1800" dirty="0">
              <a:latin typeface="+mj-lt"/>
              <a:cs typeface="Times New Roman" panose="02020603050405020304" pitchFamily="18" charset="0"/>
            </a:rPr>
          </a:br>
          <a:r>
            <a:rPr lang="de-DE" sz="1800" dirty="0">
              <a:latin typeface="+mj-lt"/>
              <a:cs typeface="Times New Roman" panose="02020603050405020304" pitchFamily="18" charset="0"/>
            </a:rPr>
            <a:t/>
          </a:r>
          <a:br>
            <a:rPr lang="de-DE" sz="1800" dirty="0">
              <a:latin typeface="+mj-lt"/>
              <a:cs typeface="Times New Roman" panose="02020603050405020304" pitchFamily="18" charset="0"/>
            </a:rPr>
          </a:br>
          <a:endParaRPr lang="de-DE" sz="1800" dirty="0">
            <a:latin typeface="+mj-lt"/>
            <a:cs typeface="Times New Roman" panose="02020603050405020304" pitchFamily="18" charset="0"/>
          </a:endParaRPr>
        </a:p>
      </dgm:t>
    </dgm:pt>
    <dgm:pt modelId="{45D03873-E83D-46F6-985E-979B7C59C0AC}" type="parTrans" cxnId="{5DC81740-A76C-4589-99D3-0CB0751B8817}">
      <dgm:prSet/>
      <dgm:spPr/>
      <dgm:t>
        <a:bodyPr/>
        <a:lstStyle/>
        <a:p>
          <a:endParaRPr lang="de-DE" sz="1800">
            <a:latin typeface="+mj-lt"/>
            <a:cs typeface="Times New Roman" panose="02020603050405020304" pitchFamily="18" charset="0"/>
          </a:endParaRPr>
        </a:p>
      </dgm:t>
    </dgm:pt>
    <dgm:pt modelId="{BA93CB3F-3DA7-4D8D-8B84-BA19125C5C32}" type="sibTrans" cxnId="{5DC81740-A76C-4589-99D3-0CB0751B8817}">
      <dgm:prSet/>
      <dgm:spPr/>
      <dgm:t>
        <a:bodyPr/>
        <a:lstStyle/>
        <a:p>
          <a:endParaRPr lang="de-DE" sz="1800">
            <a:latin typeface="+mj-lt"/>
            <a:cs typeface="Times New Roman" panose="02020603050405020304" pitchFamily="18" charset="0"/>
          </a:endParaRPr>
        </a:p>
      </dgm:t>
    </dgm:pt>
    <dgm:pt modelId="{3E52A980-76F1-4BA1-BFBE-47C6ABDBD410}" type="pres">
      <dgm:prSet presAssocID="{62F50E21-3626-46F7-9695-2369B9F6860E}" presName="Name0" presStyleCnt="0">
        <dgm:presLayoutVars>
          <dgm:dir/>
          <dgm:resizeHandles val="exact"/>
        </dgm:presLayoutVars>
      </dgm:prSet>
      <dgm:spPr/>
    </dgm:pt>
    <dgm:pt modelId="{3527102B-976C-414E-95CF-61A672FB3DE6}" type="pres">
      <dgm:prSet presAssocID="{A8C5B9FE-A6EA-4DE5-9677-A718B9B5090D}" presName="node" presStyleLbl="node1" presStyleIdx="0" presStyleCnt="6" custScaleX="326513" custScaleY="143140">
        <dgm:presLayoutVars>
          <dgm:bulletEnabled val="1"/>
        </dgm:presLayoutVars>
      </dgm:prSet>
      <dgm:spPr/>
      <dgm:t>
        <a:bodyPr/>
        <a:lstStyle/>
        <a:p>
          <a:endParaRPr lang="de-DE"/>
        </a:p>
      </dgm:t>
    </dgm:pt>
    <dgm:pt modelId="{42CB9CCF-E630-4A6F-AD25-BB09207CD046}" type="pres">
      <dgm:prSet presAssocID="{E59FFB46-4A74-423D-A47D-BBA46715977B}" presName="sibTrans" presStyleLbl="sibTrans2D1" presStyleIdx="0" presStyleCnt="5" custScaleX="1691195" custScaleY="836983" custLinFactX="-262645" custLinFactY="135905" custLinFactNeighborX="-300000" custLinFactNeighborY="200000"/>
      <dgm:spPr/>
      <dgm:t>
        <a:bodyPr/>
        <a:lstStyle/>
        <a:p>
          <a:endParaRPr lang="de-DE"/>
        </a:p>
      </dgm:t>
    </dgm:pt>
    <dgm:pt modelId="{05FB7DE6-EA29-4A1F-86A8-E564DDA0A4B2}" type="pres">
      <dgm:prSet presAssocID="{E59FFB46-4A74-423D-A47D-BBA46715977B}" presName="connectorText" presStyleLbl="sibTrans2D1" presStyleIdx="0" presStyleCnt="5"/>
      <dgm:spPr/>
      <dgm:t>
        <a:bodyPr/>
        <a:lstStyle/>
        <a:p>
          <a:endParaRPr lang="de-DE"/>
        </a:p>
      </dgm:t>
    </dgm:pt>
    <dgm:pt modelId="{3AAA39C6-046C-4718-9575-29E52708A534}" type="pres">
      <dgm:prSet presAssocID="{922F0F24-9A18-4DD7-9489-94EA999882D4}" presName="node" presStyleLbl="node1" presStyleIdx="1" presStyleCnt="6" custScaleX="318388" custScaleY="143140">
        <dgm:presLayoutVars>
          <dgm:bulletEnabled val="1"/>
        </dgm:presLayoutVars>
      </dgm:prSet>
      <dgm:spPr/>
      <dgm:t>
        <a:bodyPr/>
        <a:lstStyle/>
        <a:p>
          <a:endParaRPr lang="de-DE"/>
        </a:p>
      </dgm:t>
    </dgm:pt>
    <dgm:pt modelId="{8D80F600-ACD8-4B2C-921B-27AB62C97ADA}" type="pres">
      <dgm:prSet presAssocID="{2549E21E-973C-43AC-A3AA-982039E65862}" presName="sibTrans" presStyleLbl="sibTrans2D1" presStyleIdx="1" presStyleCnt="5" custScaleX="1691195" custScaleY="836983" custLinFactX="-262645" custLinFactY="135905" custLinFactNeighborX="-300000" custLinFactNeighborY="200000"/>
      <dgm:spPr/>
      <dgm:t>
        <a:bodyPr/>
        <a:lstStyle/>
        <a:p>
          <a:endParaRPr lang="de-DE"/>
        </a:p>
      </dgm:t>
    </dgm:pt>
    <dgm:pt modelId="{283384EB-84C1-4E1C-B399-6012AF39D306}" type="pres">
      <dgm:prSet presAssocID="{2549E21E-973C-43AC-A3AA-982039E65862}" presName="connectorText" presStyleLbl="sibTrans2D1" presStyleIdx="1" presStyleCnt="5"/>
      <dgm:spPr/>
      <dgm:t>
        <a:bodyPr/>
        <a:lstStyle/>
        <a:p>
          <a:endParaRPr lang="de-DE"/>
        </a:p>
      </dgm:t>
    </dgm:pt>
    <dgm:pt modelId="{B8133F83-6193-4757-9C4F-5EEC1A169CFA}" type="pres">
      <dgm:prSet presAssocID="{4C812F4E-70C0-42C4-8DB3-E6B03CD138FA}" presName="node" presStyleLbl="node1" presStyleIdx="2" presStyleCnt="6" custScaleX="318388" custScaleY="143140">
        <dgm:presLayoutVars>
          <dgm:bulletEnabled val="1"/>
        </dgm:presLayoutVars>
      </dgm:prSet>
      <dgm:spPr/>
      <dgm:t>
        <a:bodyPr/>
        <a:lstStyle/>
        <a:p>
          <a:endParaRPr lang="de-DE"/>
        </a:p>
      </dgm:t>
    </dgm:pt>
    <dgm:pt modelId="{545719EB-9F5F-49C7-A5D7-78011394BFD0}" type="pres">
      <dgm:prSet presAssocID="{936DCDAC-8A6D-483F-A8F5-FEAF3BB833F4}" presName="sibTrans" presStyleLbl="sibTrans2D1" presStyleIdx="2" presStyleCnt="5" custScaleX="1691195" custScaleY="836983" custLinFactX="-262645" custLinFactY="135905" custLinFactNeighborX="-300000" custLinFactNeighborY="200000"/>
      <dgm:spPr/>
      <dgm:t>
        <a:bodyPr/>
        <a:lstStyle/>
        <a:p>
          <a:endParaRPr lang="de-DE"/>
        </a:p>
      </dgm:t>
    </dgm:pt>
    <dgm:pt modelId="{620ED8AC-7470-4E4C-8D52-DA91BABF798C}" type="pres">
      <dgm:prSet presAssocID="{936DCDAC-8A6D-483F-A8F5-FEAF3BB833F4}" presName="connectorText" presStyleLbl="sibTrans2D1" presStyleIdx="2" presStyleCnt="5"/>
      <dgm:spPr/>
      <dgm:t>
        <a:bodyPr/>
        <a:lstStyle/>
        <a:p>
          <a:endParaRPr lang="de-DE"/>
        </a:p>
      </dgm:t>
    </dgm:pt>
    <dgm:pt modelId="{884E2F92-A35D-4636-BAB1-AB8FD95C331F}" type="pres">
      <dgm:prSet presAssocID="{44749A45-0D6C-4E6D-B7A0-C054034BE60A}" presName="node" presStyleLbl="node1" presStyleIdx="3" presStyleCnt="6" custScaleX="318388" custScaleY="143140" custLinFactNeighborY="-1534">
        <dgm:presLayoutVars>
          <dgm:bulletEnabled val="1"/>
        </dgm:presLayoutVars>
      </dgm:prSet>
      <dgm:spPr/>
      <dgm:t>
        <a:bodyPr/>
        <a:lstStyle/>
        <a:p>
          <a:endParaRPr lang="de-DE"/>
        </a:p>
      </dgm:t>
    </dgm:pt>
    <dgm:pt modelId="{5BF03800-8779-44CF-ABD8-8C820A946514}" type="pres">
      <dgm:prSet presAssocID="{755015CE-C8F1-4EEC-B980-4C25B44B0F63}" presName="sibTrans" presStyleLbl="sibTrans2D1" presStyleIdx="3" presStyleCnt="5" custScaleX="1691195" custScaleY="836983" custLinFactX="-262645" custLinFactY="135905" custLinFactNeighborX="-300000" custLinFactNeighborY="200000"/>
      <dgm:spPr/>
      <dgm:t>
        <a:bodyPr/>
        <a:lstStyle/>
        <a:p>
          <a:endParaRPr lang="de-DE"/>
        </a:p>
      </dgm:t>
    </dgm:pt>
    <dgm:pt modelId="{1CA1141E-AA7E-4FE0-BFF3-D30E80C3FB14}" type="pres">
      <dgm:prSet presAssocID="{755015CE-C8F1-4EEC-B980-4C25B44B0F63}" presName="connectorText" presStyleLbl="sibTrans2D1" presStyleIdx="3" presStyleCnt="5"/>
      <dgm:spPr/>
      <dgm:t>
        <a:bodyPr/>
        <a:lstStyle/>
        <a:p>
          <a:endParaRPr lang="de-DE"/>
        </a:p>
      </dgm:t>
    </dgm:pt>
    <dgm:pt modelId="{8A1BFD8F-4A36-4366-912C-58CD294EBFCF}" type="pres">
      <dgm:prSet presAssocID="{74951F75-666C-486B-BB84-0FB75B04AA68}" presName="node" presStyleLbl="node1" presStyleIdx="4" presStyleCnt="6" custScaleX="318388" custScaleY="143140">
        <dgm:presLayoutVars>
          <dgm:bulletEnabled val="1"/>
        </dgm:presLayoutVars>
      </dgm:prSet>
      <dgm:spPr/>
      <dgm:t>
        <a:bodyPr/>
        <a:lstStyle/>
        <a:p>
          <a:endParaRPr lang="de-DE"/>
        </a:p>
      </dgm:t>
    </dgm:pt>
    <dgm:pt modelId="{F0D2B9C9-E28F-4364-9DAC-DAE31267C6E9}" type="pres">
      <dgm:prSet presAssocID="{CB3D688E-2B78-4983-BB83-E8A030F2B24D}" presName="sibTrans" presStyleLbl="sibTrans2D1" presStyleIdx="4" presStyleCnt="5" custScaleX="1691195" custScaleY="836983" custLinFactX="-262645" custLinFactY="135905" custLinFactNeighborX="-300000" custLinFactNeighborY="200000"/>
      <dgm:spPr/>
      <dgm:t>
        <a:bodyPr/>
        <a:lstStyle/>
        <a:p>
          <a:endParaRPr lang="de-DE"/>
        </a:p>
      </dgm:t>
    </dgm:pt>
    <dgm:pt modelId="{58353FD5-B273-467F-902A-79C714273983}" type="pres">
      <dgm:prSet presAssocID="{CB3D688E-2B78-4983-BB83-E8A030F2B24D}" presName="connectorText" presStyleLbl="sibTrans2D1" presStyleIdx="4" presStyleCnt="5"/>
      <dgm:spPr/>
      <dgm:t>
        <a:bodyPr/>
        <a:lstStyle/>
        <a:p>
          <a:endParaRPr lang="de-DE"/>
        </a:p>
      </dgm:t>
    </dgm:pt>
    <dgm:pt modelId="{1B801C04-F4C9-4515-9617-DD856E04E3AA}" type="pres">
      <dgm:prSet presAssocID="{AD9F7276-35B6-4F2E-953C-9231FD4DB955}" presName="node" presStyleLbl="node1" presStyleIdx="5" presStyleCnt="6" custScaleX="318388" custScaleY="143140">
        <dgm:presLayoutVars>
          <dgm:bulletEnabled val="1"/>
        </dgm:presLayoutVars>
      </dgm:prSet>
      <dgm:spPr/>
      <dgm:t>
        <a:bodyPr/>
        <a:lstStyle/>
        <a:p>
          <a:endParaRPr lang="de-DE"/>
        </a:p>
      </dgm:t>
    </dgm:pt>
  </dgm:ptLst>
  <dgm:cxnLst>
    <dgm:cxn modelId="{BA974D5D-3AE0-47EF-ABDC-86F54A795BF3}" type="presOf" srcId="{2549E21E-973C-43AC-A3AA-982039E65862}" destId="{283384EB-84C1-4E1C-B399-6012AF39D306}" srcOrd="1" destOrd="0" presId="urn:microsoft.com/office/officeart/2005/8/layout/process1"/>
    <dgm:cxn modelId="{89EF8393-6B2E-47B1-BE95-6672A884A389}" type="presOf" srcId="{2549E21E-973C-43AC-A3AA-982039E65862}" destId="{8D80F600-ACD8-4B2C-921B-27AB62C97ADA}" srcOrd="0" destOrd="0" presId="urn:microsoft.com/office/officeart/2005/8/layout/process1"/>
    <dgm:cxn modelId="{4C34599B-F32A-4B35-9DD7-2AA05E7804BD}" type="presOf" srcId="{E59FFB46-4A74-423D-A47D-BBA46715977B}" destId="{42CB9CCF-E630-4A6F-AD25-BB09207CD046}" srcOrd="0" destOrd="0" presId="urn:microsoft.com/office/officeart/2005/8/layout/process1"/>
    <dgm:cxn modelId="{1C56436E-8A2B-4777-A252-A22931C6B027}" type="presOf" srcId="{CB3D688E-2B78-4983-BB83-E8A030F2B24D}" destId="{F0D2B9C9-E28F-4364-9DAC-DAE31267C6E9}" srcOrd="0" destOrd="0" presId="urn:microsoft.com/office/officeart/2005/8/layout/process1"/>
    <dgm:cxn modelId="{7179B4BC-C6CE-4913-9922-05AA6876F651}" srcId="{62F50E21-3626-46F7-9695-2369B9F6860E}" destId="{44749A45-0D6C-4E6D-B7A0-C054034BE60A}" srcOrd="3" destOrd="0" parTransId="{24560FAB-030D-49E5-AD7F-684E9986D2C9}" sibTransId="{755015CE-C8F1-4EEC-B980-4C25B44B0F63}"/>
    <dgm:cxn modelId="{E3CD0470-C19A-4F49-8715-E7D91960FD37}" type="presOf" srcId="{755015CE-C8F1-4EEC-B980-4C25B44B0F63}" destId="{1CA1141E-AA7E-4FE0-BFF3-D30E80C3FB14}" srcOrd="1" destOrd="0" presId="urn:microsoft.com/office/officeart/2005/8/layout/process1"/>
    <dgm:cxn modelId="{1BF8FC7F-0928-4E83-B4F5-CFA0C22BE18D}" type="presOf" srcId="{AD9F7276-35B6-4F2E-953C-9231FD4DB955}" destId="{1B801C04-F4C9-4515-9617-DD856E04E3AA}" srcOrd="0" destOrd="0" presId="urn:microsoft.com/office/officeart/2005/8/layout/process1"/>
    <dgm:cxn modelId="{269D7ABF-E165-472B-A664-9A93E93A6214}" type="presOf" srcId="{74951F75-666C-486B-BB84-0FB75B04AA68}" destId="{8A1BFD8F-4A36-4366-912C-58CD294EBFCF}" srcOrd="0" destOrd="0" presId="urn:microsoft.com/office/officeart/2005/8/layout/process1"/>
    <dgm:cxn modelId="{7EC75660-C385-4918-9223-B5E6573358B0}" type="presOf" srcId="{936DCDAC-8A6D-483F-A8F5-FEAF3BB833F4}" destId="{620ED8AC-7470-4E4C-8D52-DA91BABF798C}" srcOrd="1" destOrd="0" presId="urn:microsoft.com/office/officeart/2005/8/layout/process1"/>
    <dgm:cxn modelId="{24590AB7-58CE-4FE5-AF41-24BBD1A0D26C}" type="presOf" srcId="{922F0F24-9A18-4DD7-9489-94EA999882D4}" destId="{3AAA39C6-046C-4718-9575-29E52708A534}" srcOrd="0" destOrd="0" presId="urn:microsoft.com/office/officeart/2005/8/layout/process1"/>
    <dgm:cxn modelId="{FCB80A72-DC23-4005-BFB8-314A7A77A3CF}" type="presOf" srcId="{A8C5B9FE-A6EA-4DE5-9677-A718B9B5090D}" destId="{3527102B-976C-414E-95CF-61A672FB3DE6}" srcOrd="0" destOrd="0" presId="urn:microsoft.com/office/officeart/2005/8/layout/process1"/>
    <dgm:cxn modelId="{1004A7CF-A73D-4B4B-A409-4EF40DACE044}" type="presOf" srcId="{E59FFB46-4A74-423D-A47D-BBA46715977B}" destId="{05FB7DE6-EA29-4A1F-86A8-E564DDA0A4B2}" srcOrd="1" destOrd="0" presId="urn:microsoft.com/office/officeart/2005/8/layout/process1"/>
    <dgm:cxn modelId="{5A911FB2-D619-44A1-988D-7C40D952A027}" srcId="{62F50E21-3626-46F7-9695-2369B9F6860E}" destId="{74951F75-666C-486B-BB84-0FB75B04AA68}" srcOrd="4" destOrd="0" parTransId="{991BA07E-6EDA-4C6A-ADE6-507EF34CF6A6}" sibTransId="{CB3D688E-2B78-4983-BB83-E8A030F2B24D}"/>
    <dgm:cxn modelId="{21D07C59-2BDA-4CAB-A6C6-BA6E4AA9683E}" srcId="{62F50E21-3626-46F7-9695-2369B9F6860E}" destId="{4C812F4E-70C0-42C4-8DB3-E6B03CD138FA}" srcOrd="2" destOrd="0" parTransId="{0872DB18-9D2E-4797-B96D-6DA86D611B64}" sibTransId="{936DCDAC-8A6D-483F-A8F5-FEAF3BB833F4}"/>
    <dgm:cxn modelId="{85843EAB-B154-4126-9CD7-72D78ACE656C}" type="presOf" srcId="{755015CE-C8F1-4EEC-B980-4C25B44B0F63}" destId="{5BF03800-8779-44CF-ABD8-8C820A946514}" srcOrd="0" destOrd="0" presId="urn:microsoft.com/office/officeart/2005/8/layout/process1"/>
    <dgm:cxn modelId="{F82AD8D4-D6EF-4799-9979-5256074594E0}" srcId="{62F50E21-3626-46F7-9695-2369B9F6860E}" destId="{922F0F24-9A18-4DD7-9489-94EA999882D4}" srcOrd="1" destOrd="0" parTransId="{755E8D30-9821-47A3-85C2-91DEE681BE62}" sibTransId="{2549E21E-973C-43AC-A3AA-982039E65862}"/>
    <dgm:cxn modelId="{25132949-88C4-4DC3-9954-875E984300BF}" type="presOf" srcId="{CB3D688E-2B78-4983-BB83-E8A030F2B24D}" destId="{58353FD5-B273-467F-902A-79C714273983}" srcOrd="1" destOrd="0" presId="urn:microsoft.com/office/officeart/2005/8/layout/process1"/>
    <dgm:cxn modelId="{F88ED46B-7472-418A-B108-B19DEFA5E595}" type="presOf" srcId="{44749A45-0D6C-4E6D-B7A0-C054034BE60A}" destId="{884E2F92-A35D-4636-BAB1-AB8FD95C331F}" srcOrd="0" destOrd="0" presId="urn:microsoft.com/office/officeart/2005/8/layout/process1"/>
    <dgm:cxn modelId="{5DC81740-A76C-4589-99D3-0CB0751B8817}" srcId="{62F50E21-3626-46F7-9695-2369B9F6860E}" destId="{AD9F7276-35B6-4F2E-953C-9231FD4DB955}" srcOrd="5" destOrd="0" parTransId="{45D03873-E83D-46F6-985E-979B7C59C0AC}" sibTransId="{BA93CB3F-3DA7-4D8D-8B84-BA19125C5C32}"/>
    <dgm:cxn modelId="{A529A364-65A3-4B78-9CB2-40AA4BE51351}" type="presOf" srcId="{936DCDAC-8A6D-483F-A8F5-FEAF3BB833F4}" destId="{545719EB-9F5F-49C7-A5D7-78011394BFD0}" srcOrd="0" destOrd="0" presId="urn:microsoft.com/office/officeart/2005/8/layout/process1"/>
    <dgm:cxn modelId="{A1506356-B38F-4822-931E-805E1F3BC97C}" type="presOf" srcId="{4C812F4E-70C0-42C4-8DB3-E6B03CD138FA}" destId="{B8133F83-6193-4757-9C4F-5EEC1A169CFA}" srcOrd="0" destOrd="0" presId="urn:microsoft.com/office/officeart/2005/8/layout/process1"/>
    <dgm:cxn modelId="{77846B21-E21E-405D-9E66-FA2BFD0A9CF6}" srcId="{62F50E21-3626-46F7-9695-2369B9F6860E}" destId="{A8C5B9FE-A6EA-4DE5-9677-A718B9B5090D}" srcOrd="0" destOrd="0" parTransId="{CFF7EBD2-A4F6-41A9-B331-2B495C4C0491}" sibTransId="{E59FFB46-4A74-423D-A47D-BBA46715977B}"/>
    <dgm:cxn modelId="{09078BBE-BBCF-4F18-9A55-7AF5570A2C58}" type="presOf" srcId="{62F50E21-3626-46F7-9695-2369B9F6860E}" destId="{3E52A980-76F1-4BA1-BFBE-47C6ABDBD410}" srcOrd="0" destOrd="0" presId="urn:microsoft.com/office/officeart/2005/8/layout/process1"/>
    <dgm:cxn modelId="{78584A23-1D48-4737-8E85-AA0A7141EB1B}" type="presParOf" srcId="{3E52A980-76F1-4BA1-BFBE-47C6ABDBD410}" destId="{3527102B-976C-414E-95CF-61A672FB3DE6}" srcOrd="0" destOrd="0" presId="urn:microsoft.com/office/officeart/2005/8/layout/process1"/>
    <dgm:cxn modelId="{4EB31A90-02E9-40FF-BD12-DA6CD699A0BD}" type="presParOf" srcId="{3E52A980-76F1-4BA1-BFBE-47C6ABDBD410}" destId="{42CB9CCF-E630-4A6F-AD25-BB09207CD046}" srcOrd="1" destOrd="0" presId="urn:microsoft.com/office/officeart/2005/8/layout/process1"/>
    <dgm:cxn modelId="{DE26399C-D480-482C-93D1-D71C24B59523}" type="presParOf" srcId="{42CB9CCF-E630-4A6F-AD25-BB09207CD046}" destId="{05FB7DE6-EA29-4A1F-86A8-E564DDA0A4B2}" srcOrd="0" destOrd="0" presId="urn:microsoft.com/office/officeart/2005/8/layout/process1"/>
    <dgm:cxn modelId="{3FF7D471-E7E2-4B9B-A90C-9F68D70EF815}" type="presParOf" srcId="{3E52A980-76F1-4BA1-BFBE-47C6ABDBD410}" destId="{3AAA39C6-046C-4718-9575-29E52708A534}" srcOrd="2" destOrd="0" presId="urn:microsoft.com/office/officeart/2005/8/layout/process1"/>
    <dgm:cxn modelId="{2ED52107-9726-430E-8DA6-01B3FFA9A497}" type="presParOf" srcId="{3E52A980-76F1-4BA1-BFBE-47C6ABDBD410}" destId="{8D80F600-ACD8-4B2C-921B-27AB62C97ADA}" srcOrd="3" destOrd="0" presId="urn:microsoft.com/office/officeart/2005/8/layout/process1"/>
    <dgm:cxn modelId="{84673D9F-010A-43DF-A694-DFC37F287CD9}" type="presParOf" srcId="{8D80F600-ACD8-4B2C-921B-27AB62C97ADA}" destId="{283384EB-84C1-4E1C-B399-6012AF39D306}" srcOrd="0" destOrd="0" presId="urn:microsoft.com/office/officeart/2005/8/layout/process1"/>
    <dgm:cxn modelId="{3A675E72-B185-4A75-BBFB-2E28D21490BD}" type="presParOf" srcId="{3E52A980-76F1-4BA1-BFBE-47C6ABDBD410}" destId="{B8133F83-6193-4757-9C4F-5EEC1A169CFA}" srcOrd="4" destOrd="0" presId="urn:microsoft.com/office/officeart/2005/8/layout/process1"/>
    <dgm:cxn modelId="{F9464787-D48B-47B0-9F65-96D08E9091D0}" type="presParOf" srcId="{3E52A980-76F1-4BA1-BFBE-47C6ABDBD410}" destId="{545719EB-9F5F-49C7-A5D7-78011394BFD0}" srcOrd="5" destOrd="0" presId="urn:microsoft.com/office/officeart/2005/8/layout/process1"/>
    <dgm:cxn modelId="{A71595D2-BA19-4D60-84B7-D1D41DA2F7CB}" type="presParOf" srcId="{545719EB-9F5F-49C7-A5D7-78011394BFD0}" destId="{620ED8AC-7470-4E4C-8D52-DA91BABF798C}" srcOrd="0" destOrd="0" presId="urn:microsoft.com/office/officeart/2005/8/layout/process1"/>
    <dgm:cxn modelId="{BE53A51E-C638-4576-A604-42843FE87E66}" type="presParOf" srcId="{3E52A980-76F1-4BA1-BFBE-47C6ABDBD410}" destId="{884E2F92-A35D-4636-BAB1-AB8FD95C331F}" srcOrd="6" destOrd="0" presId="urn:microsoft.com/office/officeart/2005/8/layout/process1"/>
    <dgm:cxn modelId="{CE20A58F-D7C9-45EB-A007-C567A77F44EE}" type="presParOf" srcId="{3E52A980-76F1-4BA1-BFBE-47C6ABDBD410}" destId="{5BF03800-8779-44CF-ABD8-8C820A946514}" srcOrd="7" destOrd="0" presId="urn:microsoft.com/office/officeart/2005/8/layout/process1"/>
    <dgm:cxn modelId="{9AE3C30A-44AB-497C-8FC3-0576FA6BCD9B}" type="presParOf" srcId="{5BF03800-8779-44CF-ABD8-8C820A946514}" destId="{1CA1141E-AA7E-4FE0-BFF3-D30E80C3FB14}" srcOrd="0" destOrd="0" presId="urn:microsoft.com/office/officeart/2005/8/layout/process1"/>
    <dgm:cxn modelId="{2B96791F-1B8F-4D5B-8042-C506FBE37A14}" type="presParOf" srcId="{3E52A980-76F1-4BA1-BFBE-47C6ABDBD410}" destId="{8A1BFD8F-4A36-4366-912C-58CD294EBFCF}" srcOrd="8" destOrd="0" presId="urn:microsoft.com/office/officeart/2005/8/layout/process1"/>
    <dgm:cxn modelId="{5D6945ED-752D-42BE-9077-9A0E7BBFF3EB}" type="presParOf" srcId="{3E52A980-76F1-4BA1-BFBE-47C6ABDBD410}" destId="{F0D2B9C9-E28F-4364-9DAC-DAE31267C6E9}" srcOrd="9" destOrd="0" presId="urn:microsoft.com/office/officeart/2005/8/layout/process1"/>
    <dgm:cxn modelId="{7BABBE7F-5359-451B-85D9-F828686080C2}" type="presParOf" srcId="{F0D2B9C9-E28F-4364-9DAC-DAE31267C6E9}" destId="{58353FD5-B273-467F-902A-79C714273983}" srcOrd="0" destOrd="0" presId="urn:microsoft.com/office/officeart/2005/8/layout/process1"/>
    <dgm:cxn modelId="{41EEE251-DA52-4D46-A1F8-DAE02D16632C}" type="presParOf" srcId="{3E52A980-76F1-4BA1-BFBE-47C6ABDBD410}" destId="{1B801C04-F4C9-4515-9617-DD856E04E3AA}"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27102B-976C-414E-95CF-61A672FB3DE6}">
      <dsp:nvSpPr>
        <dsp:cNvPr id="0" name=""/>
        <dsp:cNvSpPr/>
      </dsp:nvSpPr>
      <dsp:spPr>
        <a:xfrm>
          <a:off x="5910" y="0"/>
          <a:ext cx="1224001" cy="149646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de-DE" sz="1800" kern="1200" dirty="0">
              <a:latin typeface="+mj-lt"/>
              <a:cs typeface="Times New Roman" panose="02020603050405020304" pitchFamily="18" charset="0"/>
            </a:rPr>
            <a:t>Solar </a:t>
          </a:r>
          <a:r>
            <a:rPr lang="de-DE" sz="1800" kern="1200" dirty="0" err="1" smtClean="0">
              <a:latin typeface="+mj-lt"/>
              <a:cs typeface="Times New Roman" panose="02020603050405020304" pitchFamily="18" charset="0"/>
            </a:rPr>
            <a:t>irradiation</a:t>
          </a:r>
          <a:r>
            <a:rPr lang="de-DE" sz="1800" kern="1200" dirty="0" smtClean="0">
              <a:latin typeface="+mj-lt"/>
              <a:cs typeface="Times New Roman" panose="02020603050405020304" pitchFamily="18" charset="0"/>
            </a:rPr>
            <a:t/>
          </a:r>
          <a:br>
            <a:rPr lang="de-DE" sz="1800" kern="1200" dirty="0" smtClean="0">
              <a:latin typeface="+mj-lt"/>
              <a:cs typeface="Times New Roman" panose="02020603050405020304" pitchFamily="18" charset="0"/>
            </a:rPr>
          </a:br>
          <a:r>
            <a:rPr lang="de-DE" sz="1800" kern="1200" dirty="0">
              <a:latin typeface="+mj-lt"/>
              <a:cs typeface="Times New Roman" panose="02020603050405020304" pitchFamily="18" charset="0"/>
            </a:rPr>
            <a:t/>
          </a:r>
          <a:br>
            <a:rPr lang="de-DE" sz="1800" kern="1200" dirty="0">
              <a:latin typeface="+mj-lt"/>
              <a:cs typeface="Times New Roman" panose="02020603050405020304" pitchFamily="18" charset="0"/>
            </a:rPr>
          </a:br>
          <a:r>
            <a:rPr lang="de-DE" sz="1800" kern="1200" dirty="0">
              <a:latin typeface="+mj-lt"/>
              <a:cs typeface="Times New Roman" panose="02020603050405020304" pitchFamily="18" charset="0"/>
            </a:rPr>
            <a:t/>
          </a:r>
          <a:br>
            <a:rPr lang="de-DE" sz="1800" kern="1200" dirty="0">
              <a:latin typeface="+mj-lt"/>
              <a:cs typeface="Times New Roman" panose="02020603050405020304" pitchFamily="18" charset="0"/>
            </a:rPr>
          </a:br>
          <a:r>
            <a:rPr lang="de-DE" sz="1800" kern="1200" dirty="0">
              <a:latin typeface="+mj-lt"/>
              <a:cs typeface="Times New Roman" panose="02020603050405020304" pitchFamily="18" charset="0"/>
            </a:rPr>
            <a:t/>
          </a:r>
          <a:br>
            <a:rPr lang="de-DE" sz="1800" kern="1200" dirty="0">
              <a:latin typeface="+mj-lt"/>
              <a:cs typeface="Times New Roman" panose="02020603050405020304" pitchFamily="18" charset="0"/>
            </a:rPr>
          </a:br>
          <a:endParaRPr lang="de-DE" sz="1800" kern="1200" dirty="0">
            <a:latin typeface="+mj-lt"/>
            <a:cs typeface="Times New Roman" panose="02020603050405020304" pitchFamily="18" charset="0"/>
          </a:endParaRPr>
        </a:p>
      </dsp:txBody>
      <dsp:txXfrm>
        <a:off x="41760" y="35850"/>
        <a:ext cx="1152301" cy="1424766"/>
      </dsp:txXfrm>
    </dsp:sp>
    <dsp:sp modelId="{42CB9CCF-E630-4A6F-AD25-BB09207CD046}">
      <dsp:nvSpPr>
        <dsp:cNvPr id="0" name=""/>
        <dsp:cNvSpPr/>
      </dsp:nvSpPr>
      <dsp:spPr>
        <a:xfrm>
          <a:off x="187968" y="671454"/>
          <a:ext cx="1344036" cy="7781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de-DE" sz="1500" kern="1200" dirty="0">
              <a:latin typeface="+mj-lt"/>
              <a:cs typeface="Times New Roman" panose="02020603050405020304" pitchFamily="18" charset="0"/>
            </a:rPr>
            <a:t>Solar </a:t>
          </a:r>
          <a:r>
            <a:rPr lang="de-DE" sz="1500" kern="1200" dirty="0" err="1">
              <a:latin typeface="+mj-lt"/>
              <a:cs typeface="Times New Roman" panose="02020603050405020304" pitchFamily="18" charset="0"/>
            </a:rPr>
            <a:t>system</a:t>
          </a:r>
          <a:r>
            <a:rPr lang="de-DE" sz="1500" kern="1200" dirty="0">
              <a:latin typeface="+mj-lt"/>
              <a:cs typeface="Times New Roman" panose="02020603050405020304" pitchFamily="18" charset="0"/>
            </a:rPr>
            <a:t> </a:t>
          </a:r>
          <a:r>
            <a:rPr lang="de-DE" sz="1500" kern="1200" dirty="0" err="1">
              <a:latin typeface="+mj-lt"/>
              <a:cs typeface="Times New Roman" panose="02020603050405020304" pitchFamily="18" charset="0"/>
            </a:rPr>
            <a:t>efficiency</a:t>
          </a:r>
          <a:endParaRPr lang="de-DE" sz="1500" kern="1200" dirty="0">
            <a:latin typeface="+mj-lt"/>
            <a:cs typeface="Times New Roman" panose="02020603050405020304" pitchFamily="18" charset="0"/>
          </a:endParaRPr>
        </a:p>
      </dsp:txBody>
      <dsp:txXfrm>
        <a:off x="187968" y="827079"/>
        <a:ext cx="1110599" cy="466875"/>
      </dsp:txXfrm>
    </dsp:sp>
    <dsp:sp modelId="{3AAA39C6-046C-4718-9575-29E52708A534}">
      <dsp:nvSpPr>
        <dsp:cNvPr id="0" name=""/>
        <dsp:cNvSpPr/>
      </dsp:nvSpPr>
      <dsp:spPr>
        <a:xfrm>
          <a:off x="1379860" y="0"/>
          <a:ext cx="1193543" cy="149646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de-DE" sz="1800" kern="1200" dirty="0" err="1">
              <a:latin typeface="+mj-lt"/>
              <a:cs typeface="Times New Roman" panose="02020603050405020304" pitchFamily="18" charset="0"/>
            </a:rPr>
            <a:t>Specific</a:t>
          </a:r>
          <a:r>
            <a:rPr lang="de-DE" sz="1800" kern="1200" dirty="0">
              <a:latin typeface="+mj-lt"/>
              <a:cs typeface="Times New Roman" panose="02020603050405020304" pitchFamily="18" charset="0"/>
            </a:rPr>
            <a:t> solar </a:t>
          </a:r>
          <a:br>
            <a:rPr lang="de-DE" sz="1800" kern="1200" dirty="0">
              <a:latin typeface="+mj-lt"/>
              <a:cs typeface="Times New Roman" panose="02020603050405020304" pitchFamily="18" charset="0"/>
            </a:rPr>
          </a:br>
          <a:r>
            <a:rPr lang="de-DE" sz="1800" kern="1200" dirty="0" err="1">
              <a:latin typeface="+mj-lt"/>
              <a:cs typeface="Times New Roman" panose="02020603050405020304" pitchFamily="18" charset="0"/>
            </a:rPr>
            <a:t>yield</a:t>
          </a:r>
          <a:r>
            <a:rPr lang="de-DE" sz="1800" kern="1200" dirty="0">
              <a:latin typeface="+mj-lt"/>
              <a:cs typeface="Times New Roman" panose="02020603050405020304" pitchFamily="18" charset="0"/>
            </a:rPr>
            <a:t/>
          </a:r>
          <a:br>
            <a:rPr lang="de-DE" sz="1800" kern="1200" dirty="0">
              <a:latin typeface="+mj-lt"/>
              <a:cs typeface="Times New Roman" panose="02020603050405020304" pitchFamily="18" charset="0"/>
            </a:rPr>
          </a:br>
          <a:r>
            <a:rPr lang="de-DE" sz="1800" kern="1200" dirty="0">
              <a:latin typeface="+mj-lt"/>
              <a:cs typeface="Times New Roman" panose="02020603050405020304" pitchFamily="18" charset="0"/>
            </a:rPr>
            <a:t/>
          </a:r>
          <a:br>
            <a:rPr lang="de-DE" sz="1800" kern="1200" dirty="0">
              <a:latin typeface="+mj-lt"/>
              <a:cs typeface="Times New Roman" panose="02020603050405020304" pitchFamily="18" charset="0"/>
            </a:rPr>
          </a:br>
          <a:r>
            <a:rPr lang="de-DE" sz="1800" kern="1200" dirty="0">
              <a:latin typeface="+mj-lt"/>
              <a:cs typeface="Times New Roman" panose="02020603050405020304" pitchFamily="18" charset="0"/>
            </a:rPr>
            <a:t/>
          </a:r>
          <a:br>
            <a:rPr lang="de-DE" sz="1800" kern="1200" dirty="0">
              <a:latin typeface="+mj-lt"/>
              <a:cs typeface="Times New Roman" panose="02020603050405020304" pitchFamily="18" charset="0"/>
            </a:rPr>
          </a:br>
          <a:endParaRPr lang="de-DE" sz="1800" kern="1200" dirty="0">
            <a:latin typeface="+mj-lt"/>
            <a:cs typeface="Times New Roman" panose="02020603050405020304" pitchFamily="18" charset="0"/>
          </a:endParaRPr>
        </a:p>
      </dsp:txBody>
      <dsp:txXfrm>
        <a:off x="1414818" y="34958"/>
        <a:ext cx="1123627" cy="1426550"/>
      </dsp:txXfrm>
    </dsp:sp>
    <dsp:sp modelId="{8D80F600-ACD8-4B2C-921B-27AB62C97ADA}">
      <dsp:nvSpPr>
        <dsp:cNvPr id="0" name=""/>
        <dsp:cNvSpPr/>
      </dsp:nvSpPr>
      <dsp:spPr>
        <a:xfrm>
          <a:off x="1531460" y="671454"/>
          <a:ext cx="1344036" cy="7781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de-DE" sz="1500" kern="1200" dirty="0" err="1">
              <a:latin typeface="+mj-lt"/>
              <a:cs typeface="Times New Roman" panose="02020603050405020304" pitchFamily="18" charset="0"/>
            </a:rPr>
            <a:t>Aperture</a:t>
          </a:r>
          <a:r>
            <a:rPr lang="de-DE" sz="1500" kern="1200" dirty="0">
              <a:latin typeface="+mj-lt"/>
              <a:cs typeface="Times New Roman" panose="02020603050405020304" pitchFamily="18" charset="0"/>
            </a:rPr>
            <a:t/>
          </a:r>
          <a:br>
            <a:rPr lang="de-DE" sz="1500" kern="1200" dirty="0">
              <a:latin typeface="+mj-lt"/>
              <a:cs typeface="Times New Roman" panose="02020603050405020304" pitchFamily="18" charset="0"/>
            </a:rPr>
          </a:br>
          <a:r>
            <a:rPr lang="de-DE" sz="1500" kern="1200" dirty="0" err="1">
              <a:latin typeface="+mj-lt"/>
              <a:cs typeface="Times New Roman" panose="02020603050405020304" pitchFamily="18" charset="0"/>
            </a:rPr>
            <a:t>area</a:t>
          </a:r>
          <a:r>
            <a:rPr lang="de-DE" sz="1500" kern="1200" dirty="0">
              <a:latin typeface="+mj-lt"/>
              <a:cs typeface="Times New Roman" panose="02020603050405020304" pitchFamily="18" charset="0"/>
            </a:rPr>
            <a:t> </a:t>
          </a:r>
        </a:p>
      </dsp:txBody>
      <dsp:txXfrm>
        <a:off x="1531460" y="827079"/>
        <a:ext cx="1110599" cy="466875"/>
      </dsp:txXfrm>
    </dsp:sp>
    <dsp:sp modelId="{B8133F83-6193-4757-9C4F-5EEC1A169CFA}">
      <dsp:nvSpPr>
        <dsp:cNvPr id="0" name=""/>
        <dsp:cNvSpPr/>
      </dsp:nvSpPr>
      <dsp:spPr>
        <a:xfrm>
          <a:off x="2723351" y="0"/>
          <a:ext cx="1193543" cy="149646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de-DE" sz="1800" kern="1200">
              <a:latin typeface="+mj-lt"/>
              <a:cs typeface="Times New Roman" panose="02020603050405020304" pitchFamily="18" charset="0"/>
            </a:rPr>
            <a:t>Solar yield</a:t>
          </a:r>
          <a:br>
            <a:rPr lang="de-DE" sz="1800" kern="1200">
              <a:latin typeface="+mj-lt"/>
              <a:cs typeface="Times New Roman" panose="02020603050405020304" pitchFamily="18" charset="0"/>
            </a:rPr>
          </a:br>
          <a:r>
            <a:rPr lang="de-DE" sz="1800" kern="1200">
              <a:latin typeface="+mj-lt"/>
              <a:cs typeface="Times New Roman" panose="02020603050405020304" pitchFamily="18" charset="0"/>
            </a:rPr>
            <a:t/>
          </a:r>
          <a:br>
            <a:rPr lang="de-DE" sz="1800" kern="1200">
              <a:latin typeface="+mj-lt"/>
              <a:cs typeface="Times New Roman" panose="02020603050405020304" pitchFamily="18" charset="0"/>
            </a:rPr>
          </a:br>
          <a:r>
            <a:rPr lang="de-DE" sz="1800" kern="1200">
              <a:latin typeface="+mj-lt"/>
              <a:cs typeface="Times New Roman" panose="02020603050405020304" pitchFamily="18" charset="0"/>
            </a:rPr>
            <a:t/>
          </a:r>
          <a:br>
            <a:rPr lang="de-DE" sz="1800" kern="1200">
              <a:latin typeface="+mj-lt"/>
              <a:cs typeface="Times New Roman" panose="02020603050405020304" pitchFamily="18" charset="0"/>
            </a:rPr>
          </a:br>
          <a:r>
            <a:rPr lang="de-DE" sz="1800" kern="1200">
              <a:latin typeface="+mj-lt"/>
              <a:cs typeface="Times New Roman" panose="02020603050405020304" pitchFamily="18" charset="0"/>
            </a:rPr>
            <a:t/>
          </a:r>
          <a:br>
            <a:rPr lang="de-DE" sz="1800" kern="1200">
              <a:latin typeface="+mj-lt"/>
              <a:cs typeface="Times New Roman" panose="02020603050405020304" pitchFamily="18" charset="0"/>
            </a:rPr>
          </a:br>
          <a:endParaRPr lang="de-DE" sz="1800" kern="1200">
            <a:latin typeface="+mj-lt"/>
            <a:cs typeface="Times New Roman" panose="02020603050405020304" pitchFamily="18" charset="0"/>
          </a:endParaRPr>
        </a:p>
      </dsp:txBody>
      <dsp:txXfrm>
        <a:off x="2758309" y="34958"/>
        <a:ext cx="1123627" cy="1426550"/>
      </dsp:txXfrm>
    </dsp:sp>
    <dsp:sp modelId="{545719EB-9F5F-49C7-A5D7-78011394BFD0}">
      <dsp:nvSpPr>
        <dsp:cNvPr id="0" name=""/>
        <dsp:cNvSpPr/>
      </dsp:nvSpPr>
      <dsp:spPr>
        <a:xfrm>
          <a:off x="2874951" y="671454"/>
          <a:ext cx="1344036" cy="7781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de-DE" sz="1500" kern="1200">
              <a:latin typeface="+mj-lt"/>
              <a:cs typeface="Times New Roman" panose="02020603050405020304" pitchFamily="18" charset="0"/>
            </a:rPr>
            <a:t>Utilization rate</a:t>
          </a:r>
        </a:p>
      </dsp:txBody>
      <dsp:txXfrm>
        <a:off x="2874951" y="827079"/>
        <a:ext cx="1110599" cy="466875"/>
      </dsp:txXfrm>
    </dsp:sp>
    <dsp:sp modelId="{884E2F92-A35D-4636-BAB1-AB8FD95C331F}">
      <dsp:nvSpPr>
        <dsp:cNvPr id="0" name=""/>
        <dsp:cNvSpPr/>
      </dsp:nvSpPr>
      <dsp:spPr>
        <a:xfrm>
          <a:off x="4066843" y="0"/>
          <a:ext cx="1193543" cy="149646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de-DE" sz="1800" kern="1200" dirty="0" err="1">
              <a:latin typeface="+mj-lt"/>
              <a:cs typeface="Times New Roman" panose="02020603050405020304" pitchFamily="18" charset="0"/>
            </a:rPr>
            <a:t>Useful</a:t>
          </a:r>
          <a:r>
            <a:rPr lang="de-DE" sz="1800" kern="1200" dirty="0">
              <a:latin typeface="+mj-lt"/>
              <a:cs typeface="Times New Roman" panose="02020603050405020304" pitchFamily="18" charset="0"/>
            </a:rPr>
            <a:t> solar </a:t>
          </a:r>
          <a:br>
            <a:rPr lang="de-DE" sz="1800" kern="1200" dirty="0">
              <a:latin typeface="+mj-lt"/>
              <a:cs typeface="Times New Roman" panose="02020603050405020304" pitchFamily="18" charset="0"/>
            </a:rPr>
          </a:br>
          <a:r>
            <a:rPr lang="de-DE" sz="1800" kern="1200" dirty="0" err="1">
              <a:latin typeface="+mj-lt"/>
              <a:cs typeface="Times New Roman" panose="02020603050405020304" pitchFamily="18" charset="0"/>
            </a:rPr>
            <a:t>yield</a:t>
          </a:r>
          <a:r>
            <a:rPr lang="de-DE" sz="1800" kern="1200" dirty="0">
              <a:latin typeface="+mj-lt"/>
              <a:cs typeface="Times New Roman" panose="02020603050405020304" pitchFamily="18" charset="0"/>
            </a:rPr>
            <a:t/>
          </a:r>
          <a:br>
            <a:rPr lang="de-DE" sz="1800" kern="1200" dirty="0">
              <a:latin typeface="+mj-lt"/>
              <a:cs typeface="Times New Roman" panose="02020603050405020304" pitchFamily="18" charset="0"/>
            </a:rPr>
          </a:br>
          <a:r>
            <a:rPr lang="de-DE" sz="1800" kern="1200" dirty="0">
              <a:latin typeface="+mj-lt"/>
              <a:cs typeface="Times New Roman" panose="02020603050405020304" pitchFamily="18" charset="0"/>
            </a:rPr>
            <a:t/>
          </a:r>
          <a:br>
            <a:rPr lang="de-DE" sz="1800" kern="1200" dirty="0">
              <a:latin typeface="+mj-lt"/>
              <a:cs typeface="Times New Roman" panose="02020603050405020304" pitchFamily="18" charset="0"/>
            </a:rPr>
          </a:br>
          <a:r>
            <a:rPr lang="de-DE" sz="1800" kern="1200" dirty="0">
              <a:latin typeface="+mj-lt"/>
              <a:cs typeface="Times New Roman" panose="02020603050405020304" pitchFamily="18" charset="0"/>
            </a:rPr>
            <a:t/>
          </a:r>
          <a:br>
            <a:rPr lang="de-DE" sz="1800" kern="1200" dirty="0">
              <a:latin typeface="+mj-lt"/>
              <a:cs typeface="Times New Roman" panose="02020603050405020304" pitchFamily="18" charset="0"/>
            </a:rPr>
          </a:br>
          <a:endParaRPr lang="de-DE" sz="1800" kern="1200" dirty="0">
            <a:latin typeface="+mj-lt"/>
            <a:cs typeface="Times New Roman" panose="02020603050405020304" pitchFamily="18" charset="0"/>
          </a:endParaRPr>
        </a:p>
      </dsp:txBody>
      <dsp:txXfrm>
        <a:off x="4101801" y="34958"/>
        <a:ext cx="1123627" cy="1426550"/>
      </dsp:txXfrm>
    </dsp:sp>
    <dsp:sp modelId="{5BF03800-8779-44CF-ABD8-8C820A946514}">
      <dsp:nvSpPr>
        <dsp:cNvPr id="0" name=""/>
        <dsp:cNvSpPr/>
      </dsp:nvSpPr>
      <dsp:spPr>
        <a:xfrm>
          <a:off x="4218443" y="671454"/>
          <a:ext cx="1344036" cy="7781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de-DE" sz="1500" kern="1200">
              <a:latin typeface="+mj-lt"/>
              <a:cs typeface="Times New Roman" panose="02020603050405020304" pitchFamily="18" charset="0"/>
            </a:rPr>
            <a:t>Boiler efficiency</a:t>
          </a:r>
        </a:p>
      </dsp:txBody>
      <dsp:txXfrm>
        <a:off x="4218443" y="827079"/>
        <a:ext cx="1110599" cy="466875"/>
      </dsp:txXfrm>
    </dsp:sp>
    <dsp:sp modelId="{8A1BFD8F-4A36-4366-912C-58CD294EBFCF}">
      <dsp:nvSpPr>
        <dsp:cNvPr id="0" name=""/>
        <dsp:cNvSpPr/>
      </dsp:nvSpPr>
      <dsp:spPr>
        <a:xfrm>
          <a:off x="5410335" y="0"/>
          <a:ext cx="1193543" cy="149646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de-DE" sz="1800" kern="1200" dirty="0">
              <a:latin typeface="+mj-lt"/>
              <a:cs typeface="Times New Roman" panose="02020603050405020304" pitchFamily="18" charset="0"/>
            </a:rPr>
            <a:t>Fuel </a:t>
          </a:r>
          <a:r>
            <a:rPr lang="de-DE" sz="1800" kern="1200" dirty="0" err="1">
              <a:latin typeface="+mj-lt"/>
              <a:cs typeface="Times New Roman" panose="02020603050405020304" pitchFamily="18" charset="0"/>
            </a:rPr>
            <a:t>savings</a:t>
          </a:r>
          <a:r>
            <a:rPr lang="de-DE" sz="1800" kern="1200" dirty="0">
              <a:latin typeface="+mj-lt"/>
              <a:cs typeface="Times New Roman" panose="02020603050405020304" pitchFamily="18" charset="0"/>
            </a:rPr>
            <a:t/>
          </a:r>
          <a:br>
            <a:rPr lang="de-DE" sz="1800" kern="1200" dirty="0">
              <a:latin typeface="+mj-lt"/>
              <a:cs typeface="Times New Roman" panose="02020603050405020304" pitchFamily="18" charset="0"/>
            </a:rPr>
          </a:br>
          <a:r>
            <a:rPr lang="de-DE" sz="1800" kern="1200" dirty="0">
              <a:latin typeface="+mj-lt"/>
              <a:cs typeface="Times New Roman" panose="02020603050405020304" pitchFamily="18" charset="0"/>
            </a:rPr>
            <a:t/>
          </a:r>
          <a:br>
            <a:rPr lang="de-DE" sz="1800" kern="1200" dirty="0">
              <a:latin typeface="+mj-lt"/>
              <a:cs typeface="Times New Roman" panose="02020603050405020304" pitchFamily="18" charset="0"/>
            </a:rPr>
          </a:br>
          <a:r>
            <a:rPr lang="de-DE" sz="1800" kern="1200" dirty="0">
              <a:latin typeface="+mj-lt"/>
              <a:cs typeface="Times New Roman" panose="02020603050405020304" pitchFamily="18" charset="0"/>
            </a:rPr>
            <a:t/>
          </a:r>
          <a:br>
            <a:rPr lang="de-DE" sz="1800" kern="1200" dirty="0">
              <a:latin typeface="+mj-lt"/>
              <a:cs typeface="Times New Roman" panose="02020603050405020304" pitchFamily="18" charset="0"/>
            </a:rPr>
          </a:br>
          <a:r>
            <a:rPr lang="de-DE" sz="1800" kern="1200" dirty="0">
              <a:latin typeface="+mj-lt"/>
              <a:cs typeface="Times New Roman" panose="02020603050405020304" pitchFamily="18" charset="0"/>
            </a:rPr>
            <a:t/>
          </a:r>
          <a:br>
            <a:rPr lang="de-DE" sz="1800" kern="1200" dirty="0">
              <a:latin typeface="+mj-lt"/>
              <a:cs typeface="Times New Roman" panose="02020603050405020304" pitchFamily="18" charset="0"/>
            </a:rPr>
          </a:br>
          <a:endParaRPr lang="de-DE" sz="1800" kern="1200" dirty="0">
            <a:latin typeface="+mj-lt"/>
            <a:cs typeface="Times New Roman" panose="02020603050405020304" pitchFamily="18" charset="0"/>
          </a:endParaRPr>
        </a:p>
      </dsp:txBody>
      <dsp:txXfrm>
        <a:off x="5445293" y="34958"/>
        <a:ext cx="1123627" cy="1426550"/>
      </dsp:txXfrm>
    </dsp:sp>
    <dsp:sp modelId="{F0D2B9C9-E28F-4364-9DAC-DAE31267C6E9}">
      <dsp:nvSpPr>
        <dsp:cNvPr id="0" name=""/>
        <dsp:cNvSpPr/>
      </dsp:nvSpPr>
      <dsp:spPr>
        <a:xfrm>
          <a:off x="5561935" y="671454"/>
          <a:ext cx="1344036" cy="7781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de-DE" sz="1500" kern="1200">
              <a:latin typeface="+mj-lt"/>
              <a:cs typeface="Times New Roman" panose="02020603050405020304" pitchFamily="18" charset="0"/>
            </a:rPr>
            <a:t>Fuel</a:t>
          </a:r>
          <a:br>
            <a:rPr lang="de-DE" sz="1500" kern="1200">
              <a:latin typeface="+mj-lt"/>
              <a:cs typeface="Times New Roman" panose="02020603050405020304" pitchFamily="18" charset="0"/>
            </a:rPr>
          </a:br>
          <a:r>
            <a:rPr lang="de-DE" sz="1500" kern="1200">
              <a:latin typeface="+mj-lt"/>
              <a:cs typeface="Times New Roman" panose="02020603050405020304" pitchFamily="18" charset="0"/>
            </a:rPr>
            <a:t>prices</a:t>
          </a:r>
        </a:p>
      </dsp:txBody>
      <dsp:txXfrm>
        <a:off x="5561935" y="827079"/>
        <a:ext cx="1110599" cy="466875"/>
      </dsp:txXfrm>
    </dsp:sp>
    <dsp:sp modelId="{1B801C04-F4C9-4515-9617-DD856E04E3AA}">
      <dsp:nvSpPr>
        <dsp:cNvPr id="0" name=""/>
        <dsp:cNvSpPr/>
      </dsp:nvSpPr>
      <dsp:spPr>
        <a:xfrm>
          <a:off x="6753827" y="0"/>
          <a:ext cx="1193543" cy="149646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de-DE" sz="1800" kern="1200" dirty="0">
              <a:latin typeface="+mj-lt"/>
              <a:cs typeface="Times New Roman" panose="02020603050405020304" pitchFamily="18" charset="0"/>
            </a:rPr>
            <a:t>Cash </a:t>
          </a:r>
          <a:r>
            <a:rPr lang="de-DE" sz="1800" kern="1200" dirty="0" err="1" smtClean="0">
              <a:latin typeface="+mj-lt"/>
              <a:cs typeface="Times New Roman" panose="02020603050405020304" pitchFamily="18" charset="0"/>
            </a:rPr>
            <a:t>inflow</a:t>
          </a:r>
          <a:r>
            <a:rPr lang="de-DE" sz="1800" kern="1200" dirty="0" smtClean="0">
              <a:latin typeface="+mj-lt"/>
              <a:cs typeface="Times New Roman" panose="02020603050405020304" pitchFamily="18" charset="0"/>
            </a:rPr>
            <a:t/>
          </a:r>
          <a:br>
            <a:rPr lang="de-DE" sz="1800" kern="1200" dirty="0" smtClean="0">
              <a:latin typeface="+mj-lt"/>
              <a:cs typeface="Times New Roman" panose="02020603050405020304" pitchFamily="18" charset="0"/>
            </a:rPr>
          </a:br>
          <a:r>
            <a:rPr lang="de-DE" sz="1800" kern="1200" dirty="0">
              <a:latin typeface="+mj-lt"/>
              <a:cs typeface="Times New Roman" panose="02020603050405020304" pitchFamily="18" charset="0"/>
            </a:rPr>
            <a:t/>
          </a:r>
          <a:br>
            <a:rPr lang="de-DE" sz="1800" kern="1200" dirty="0">
              <a:latin typeface="+mj-lt"/>
              <a:cs typeface="Times New Roman" panose="02020603050405020304" pitchFamily="18" charset="0"/>
            </a:rPr>
          </a:br>
          <a:r>
            <a:rPr lang="de-DE" sz="1800" kern="1200" dirty="0">
              <a:latin typeface="+mj-lt"/>
              <a:cs typeface="Times New Roman" panose="02020603050405020304" pitchFamily="18" charset="0"/>
            </a:rPr>
            <a:t/>
          </a:r>
          <a:br>
            <a:rPr lang="de-DE" sz="1800" kern="1200" dirty="0">
              <a:latin typeface="+mj-lt"/>
              <a:cs typeface="Times New Roman" panose="02020603050405020304" pitchFamily="18" charset="0"/>
            </a:rPr>
          </a:br>
          <a:r>
            <a:rPr lang="de-DE" sz="1800" kern="1200" dirty="0">
              <a:latin typeface="+mj-lt"/>
              <a:cs typeface="Times New Roman" panose="02020603050405020304" pitchFamily="18" charset="0"/>
            </a:rPr>
            <a:t/>
          </a:r>
          <a:br>
            <a:rPr lang="de-DE" sz="1800" kern="1200" dirty="0">
              <a:latin typeface="+mj-lt"/>
              <a:cs typeface="Times New Roman" panose="02020603050405020304" pitchFamily="18" charset="0"/>
            </a:rPr>
          </a:br>
          <a:endParaRPr lang="de-DE" sz="1800" kern="1200" dirty="0">
            <a:latin typeface="+mj-lt"/>
            <a:cs typeface="Times New Roman" panose="02020603050405020304" pitchFamily="18" charset="0"/>
          </a:endParaRPr>
        </a:p>
      </dsp:txBody>
      <dsp:txXfrm>
        <a:off x="6788785" y="34958"/>
        <a:ext cx="1123627" cy="142655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3"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defRPr sz="1200" b="0">
                <a:solidFill>
                  <a:schemeClr val="tx1"/>
                </a:solidFill>
                <a:latin typeface="Times" charset="0"/>
              </a:defRPr>
            </a:lvl1pPr>
          </a:lstStyle>
          <a:p>
            <a:r>
              <a:rPr lang="de-DE" smtClean="0">
                <a:latin typeface="Arial Narrow" pitchFamily="34" charset="0"/>
              </a:rPr>
              <a:t>azqretytuyj</a:t>
            </a:r>
            <a:endParaRPr lang="de-DE">
              <a:latin typeface="Arial Narrow" pitchFamily="34" charset="0"/>
            </a:endParaRPr>
          </a:p>
        </p:txBody>
      </p:sp>
      <p:sp>
        <p:nvSpPr>
          <p:cNvPr id="66563" name="Rectangle 3"/>
          <p:cNvSpPr>
            <a:spLocks noGrp="1" noChangeArrowheads="1"/>
          </p:cNvSpPr>
          <p:nvPr>
            <p:ph type="dt" sz="quarter" idx="1"/>
          </p:nvPr>
        </p:nvSpPr>
        <p:spPr bwMode="auto">
          <a:xfrm>
            <a:off x="3852019"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a:defRPr sz="1200" b="0">
                <a:solidFill>
                  <a:schemeClr val="tx1"/>
                </a:solidFill>
                <a:latin typeface="Times" charset="0"/>
              </a:defRPr>
            </a:lvl1pPr>
          </a:lstStyle>
          <a:p>
            <a:endParaRPr lang="de-DE">
              <a:latin typeface="Arial Narrow" pitchFamily="34" charset="0"/>
            </a:endParaRPr>
          </a:p>
        </p:txBody>
      </p:sp>
      <p:sp>
        <p:nvSpPr>
          <p:cNvPr id="66564" name="Rectangle 4"/>
          <p:cNvSpPr>
            <a:spLocks noGrp="1" noChangeArrowheads="1"/>
          </p:cNvSpPr>
          <p:nvPr>
            <p:ph type="ftr" sz="quarter" idx="2"/>
          </p:nvPr>
        </p:nvSpPr>
        <p:spPr bwMode="auto">
          <a:xfrm>
            <a:off x="3" y="9430703"/>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defRPr sz="1200" b="0">
                <a:solidFill>
                  <a:schemeClr val="tx1"/>
                </a:solidFill>
                <a:latin typeface="Times" charset="0"/>
              </a:defRPr>
            </a:lvl1pPr>
          </a:lstStyle>
          <a:p>
            <a:endParaRPr lang="de-DE">
              <a:latin typeface="Arial Narrow" pitchFamily="34" charset="0"/>
            </a:endParaRPr>
          </a:p>
        </p:txBody>
      </p:sp>
      <p:sp>
        <p:nvSpPr>
          <p:cNvPr id="66565" name="Rectangle 5"/>
          <p:cNvSpPr>
            <a:spLocks noGrp="1" noChangeArrowheads="1"/>
          </p:cNvSpPr>
          <p:nvPr>
            <p:ph type="sldNum" sz="quarter" idx="3"/>
          </p:nvPr>
        </p:nvSpPr>
        <p:spPr bwMode="auto">
          <a:xfrm>
            <a:off x="3852019" y="9430703"/>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a:defRPr sz="1200" b="0">
                <a:solidFill>
                  <a:schemeClr val="tx1"/>
                </a:solidFill>
                <a:latin typeface="Times" charset="0"/>
              </a:defRPr>
            </a:lvl1pPr>
          </a:lstStyle>
          <a:p>
            <a:fld id="{47F930EC-4FD0-431B-BB9B-47DE359CDF6F}" type="slidenum">
              <a:rPr lang="de-DE">
                <a:latin typeface="Arial Narrow" pitchFamily="34" charset="0"/>
              </a:rPr>
              <a:pPr/>
              <a:t>‹Nr.›</a:t>
            </a:fld>
            <a:endParaRPr lang="de-DE">
              <a:latin typeface="Arial Narrow" pitchFamily="34" charset="0"/>
            </a:endParaRPr>
          </a:p>
        </p:txBody>
      </p:sp>
    </p:spTree>
    <p:extLst>
      <p:ext uri="{BB962C8B-B14F-4D97-AF65-F5344CB8AC3E}">
        <p14:creationId xmlns:p14="http://schemas.microsoft.com/office/powerpoint/2010/main" val="2484227637"/>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3"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defRPr sz="1200" b="0">
                <a:solidFill>
                  <a:schemeClr val="tx1"/>
                </a:solidFill>
                <a:latin typeface="Arial Narrow" pitchFamily="34" charset="0"/>
              </a:defRPr>
            </a:lvl1pPr>
          </a:lstStyle>
          <a:p>
            <a:r>
              <a:rPr lang="de-DE" smtClean="0"/>
              <a:t>azqretytuyj</a:t>
            </a:r>
            <a:endParaRPr lang="de-DE"/>
          </a:p>
        </p:txBody>
      </p:sp>
      <p:sp>
        <p:nvSpPr>
          <p:cNvPr id="8195" name="Rectangle 3"/>
          <p:cNvSpPr>
            <a:spLocks noGrp="1" noChangeArrowheads="1"/>
          </p:cNvSpPr>
          <p:nvPr>
            <p:ph type="dt" idx="1"/>
          </p:nvPr>
        </p:nvSpPr>
        <p:spPr bwMode="auto">
          <a:xfrm>
            <a:off x="3852019"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a:defRPr sz="1200" b="0">
                <a:solidFill>
                  <a:schemeClr val="tx1"/>
                </a:solidFill>
                <a:latin typeface="Arial Narrow" pitchFamily="34" charset="0"/>
              </a:defRPr>
            </a:lvl1pPr>
          </a:lstStyle>
          <a:p>
            <a:endParaRPr lang="de-DE"/>
          </a:p>
        </p:txBody>
      </p:sp>
      <p:sp>
        <p:nvSpPr>
          <p:cNvPr id="819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906357" y="4715352"/>
            <a:ext cx="4984962" cy="4466591"/>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p>
            <a:pPr lvl="0"/>
            <a:r>
              <a:rPr lang="de-DE" dirty="0" smtClean="0"/>
              <a:t>Klicken Sie, um die Formate des Vorlagentextes zu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8198" name="Rectangle 6"/>
          <p:cNvSpPr>
            <a:spLocks noGrp="1" noChangeArrowheads="1"/>
          </p:cNvSpPr>
          <p:nvPr>
            <p:ph type="ftr" sz="quarter" idx="4"/>
          </p:nvPr>
        </p:nvSpPr>
        <p:spPr bwMode="auto">
          <a:xfrm>
            <a:off x="3" y="9430703"/>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defRPr sz="1200" b="0">
                <a:solidFill>
                  <a:schemeClr val="tx1"/>
                </a:solidFill>
                <a:latin typeface="Arial Narrow" pitchFamily="34" charset="0"/>
              </a:defRPr>
            </a:lvl1pPr>
          </a:lstStyle>
          <a:p>
            <a:endParaRPr lang="de-DE"/>
          </a:p>
        </p:txBody>
      </p:sp>
      <p:sp>
        <p:nvSpPr>
          <p:cNvPr id="8199" name="Rectangle 7"/>
          <p:cNvSpPr>
            <a:spLocks noGrp="1" noChangeArrowheads="1"/>
          </p:cNvSpPr>
          <p:nvPr>
            <p:ph type="sldNum" sz="quarter" idx="5"/>
          </p:nvPr>
        </p:nvSpPr>
        <p:spPr bwMode="auto">
          <a:xfrm>
            <a:off x="3852019" y="9430703"/>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a:defRPr sz="1200" b="0">
                <a:solidFill>
                  <a:schemeClr val="tx1"/>
                </a:solidFill>
                <a:latin typeface="Arial Narrow" pitchFamily="34" charset="0"/>
              </a:defRPr>
            </a:lvl1pPr>
          </a:lstStyle>
          <a:p>
            <a:fld id="{276F4F92-661F-4424-ADED-7D3829A4203F}" type="slidenum">
              <a:rPr lang="de-DE" smtClean="0"/>
              <a:pPr/>
              <a:t>‹Nr.›</a:t>
            </a:fld>
            <a:endParaRPr lang="de-DE"/>
          </a:p>
        </p:txBody>
      </p:sp>
    </p:spTree>
    <p:extLst>
      <p:ext uri="{BB962C8B-B14F-4D97-AF65-F5344CB8AC3E}">
        <p14:creationId xmlns:p14="http://schemas.microsoft.com/office/powerpoint/2010/main" val="3201600495"/>
      </p:ext>
    </p:extLst>
  </p:cSld>
  <p:clrMap bg1="lt1" tx1="dk1" bg2="lt2" tx2="dk2" accent1="accent1" accent2="accent2" accent3="accent3" accent4="accent4" accent5="accent5" accent6="accent6" hlink="hlink" folHlink="folHlink"/>
  <p:hf ftr="0" dt="0"/>
  <p:notesStyle>
    <a:lvl1pPr algn="l" rtl="0" fontAlgn="base">
      <a:spcBef>
        <a:spcPct val="30000"/>
      </a:spcBef>
      <a:spcAft>
        <a:spcPct val="0"/>
      </a:spcAft>
      <a:defRPr sz="1200" kern="1200">
        <a:solidFill>
          <a:schemeClr val="tx1"/>
        </a:solidFill>
        <a:latin typeface="Arial Narrow" pitchFamily="34" charset="0"/>
        <a:ea typeface="+mn-ea"/>
        <a:cs typeface="+mn-cs"/>
      </a:defRPr>
    </a:lvl1pPr>
    <a:lvl2pPr marL="457200" algn="l" rtl="0" fontAlgn="base">
      <a:spcBef>
        <a:spcPct val="30000"/>
      </a:spcBef>
      <a:spcAft>
        <a:spcPct val="0"/>
      </a:spcAft>
      <a:defRPr sz="1200" kern="1200">
        <a:solidFill>
          <a:schemeClr val="tx1"/>
        </a:solidFill>
        <a:latin typeface="Arial Narrow" pitchFamily="34" charset="0"/>
        <a:ea typeface="+mn-ea"/>
        <a:cs typeface="+mn-cs"/>
      </a:defRPr>
    </a:lvl2pPr>
    <a:lvl3pPr marL="914400" algn="l" rtl="0" fontAlgn="base">
      <a:spcBef>
        <a:spcPct val="30000"/>
      </a:spcBef>
      <a:spcAft>
        <a:spcPct val="0"/>
      </a:spcAft>
      <a:defRPr sz="1200" kern="1200">
        <a:solidFill>
          <a:schemeClr val="tx1"/>
        </a:solidFill>
        <a:latin typeface="Arial Narrow" pitchFamily="34" charset="0"/>
        <a:ea typeface="+mn-ea"/>
        <a:cs typeface="+mn-cs"/>
      </a:defRPr>
    </a:lvl3pPr>
    <a:lvl4pPr marL="1371600" algn="l" rtl="0" fontAlgn="base">
      <a:spcBef>
        <a:spcPct val="30000"/>
      </a:spcBef>
      <a:spcAft>
        <a:spcPct val="0"/>
      </a:spcAft>
      <a:defRPr sz="1200" kern="1200">
        <a:solidFill>
          <a:schemeClr val="tx1"/>
        </a:solidFill>
        <a:latin typeface="Arial Narrow" pitchFamily="34" charset="0"/>
        <a:ea typeface="+mn-ea"/>
        <a:cs typeface="+mn-cs"/>
      </a:defRPr>
    </a:lvl4pPr>
    <a:lvl5pPr marL="1828800" algn="l" rtl="0" fontAlgn="base">
      <a:spcBef>
        <a:spcPct val="30000"/>
      </a:spcBef>
      <a:spcAft>
        <a:spcPct val="0"/>
      </a:spcAft>
      <a:defRPr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Good morning</a:t>
            </a:r>
            <a:r>
              <a:rPr lang="en-US" baseline="0" dirty="0" smtClean="0"/>
              <a:t> to everyone!</a:t>
            </a:r>
          </a:p>
          <a:p>
            <a:r>
              <a:rPr lang="en-US" baseline="0" dirty="0" smtClean="0"/>
              <a:t>I used to be an intern in Frank’s project and I wrote my bachelor thesis about the economics of solar heat for industrial processes in Tunisia. I wrote it in English, that’s why I will also hold this presentation in English and not in French. </a:t>
            </a:r>
          </a:p>
          <a:p>
            <a:endParaRPr lang="en-US" baseline="0" dirty="0" smtClean="0"/>
          </a:p>
          <a:p>
            <a:r>
              <a:rPr lang="en-US" baseline="0" dirty="0" smtClean="0"/>
              <a:t>Briefly, some information about me: I’m Filip and I studied industrial engineering in Dresden, Germany. I came to Tunisia a year ago with the DAAD, the German Academic Exchange Service. I attended university courses at the ENIT and from March to August I was working as an intern in the DASTII project.</a:t>
            </a:r>
          </a:p>
          <a:p>
            <a:endParaRPr lang="en-US" baseline="0" dirty="0" smtClean="0"/>
          </a:p>
          <a:p>
            <a:r>
              <a:rPr lang="en-US" baseline="0" dirty="0" smtClean="0"/>
              <a:t>Part of the internship was my bachelor thesis. The goal was to find out about the economics of SHIP investments and to recommend possible policy instruments. My sources were mainly literature and interviews with experts. </a:t>
            </a:r>
          </a:p>
          <a:p>
            <a:r>
              <a:rPr lang="en-US" baseline="0" dirty="0" smtClean="0"/>
              <a:t>Four weeks ago I turned my thesis and now I will present you some of my </a:t>
            </a:r>
            <a:r>
              <a:rPr lang="en-US" baseline="0" dirty="0" smtClean="0"/>
              <a:t>results.</a:t>
            </a:r>
          </a:p>
          <a:p>
            <a:r>
              <a:rPr lang="en-US" baseline="0" dirty="0" smtClean="0"/>
              <a:t>If </a:t>
            </a:r>
            <a:r>
              <a:rPr lang="en-US" baseline="0" dirty="0" smtClean="0"/>
              <a:t>you have any questions during the presentation, please feel free to interrupt me and ask</a:t>
            </a:r>
            <a:r>
              <a:rPr lang="en-US" baseline="0" dirty="0" smtClean="0"/>
              <a:t>.</a:t>
            </a:r>
            <a:endParaRPr lang="en-US" baseline="0" dirty="0" smtClean="0"/>
          </a:p>
        </p:txBody>
      </p:sp>
      <p:sp>
        <p:nvSpPr>
          <p:cNvPr id="4" name="Espace réservé du numéro de diapositive 3"/>
          <p:cNvSpPr>
            <a:spLocks noGrp="1"/>
          </p:cNvSpPr>
          <p:nvPr>
            <p:ph type="sldNum" sz="quarter" idx="10"/>
          </p:nvPr>
        </p:nvSpPr>
        <p:spPr/>
        <p:txBody>
          <a:bodyPr/>
          <a:lstStyle/>
          <a:p>
            <a:fld id="{276F4F92-661F-4424-ADED-7D3829A4203F}" type="slidenum">
              <a:rPr lang="de-DE" smtClean="0"/>
              <a:pPr/>
              <a:t>1</a:t>
            </a:fld>
            <a:endParaRPr lang="de-DE"/>
          </a:p>
        </p:txBody>
      </p:sp>
      <p:sp>
        <p:nvSpPr>
          <p:cNvPr id="5" name="Espace réservé de l'en-tête 4"/>
          <p:cNvSpPr>
            <a:spLocks noGrp="1"/>
          </p:cNvSpPr>
          <p:nvPr>
            <p:ph type="hdr" sz="quarter" idx="11"/>
          </p:nvPr>
        </p:nvSpPr>
        <p:spPr/>
        <p:txBody>
          <a:bodyPr/>
          <a:lstStyle/>
          <a:p>
            <a:r>
              <a:rPr lang="de-DE" smtClean="0"/>
              <a:t>azqretytuyj</a:t>
            </a:r>
            <a:endParaRPr lang="de-DE"/>
          </a:p>
        </p:txBody>
      </p:sp>
    </p:spTree>
    <p:extLst>
      <p:ext uri="{BB962C8B-B14F-4D97-AF65-F5344CB8AC3E}">
        <p14:creationId xmlns:p14="http://schemas.microsoft.com/office/powerpoint/2010/main" val="1392127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sym typeface="Wingdings" panose="05000000000000000000" pitchFamily="2" charset="2"/>
              </a:rPr>
              <a:t>These </a:t>
            </a:r>
            <a:r>
              <a:rPr lang="de-DE" dirty="0" err="1" smtClean="0">
                <a:sym typeface="Wingdings" panose="05000000000000000000" pitchFamily="2" charset="2"/>
              </a:rPr>
              <a:t>are</a:t>
            </a:r>
            <a:r>
              <a:rPr lang="de-DE" dirty="0" smtClean="0">
                <a:sym typeface="Wingdings" panose="05000000000000000000" pitchFamily="2" charset="2"/>
              </a:rPr>
              <a:t> </a:t>
            </a:r>
            <a:r>
              <a:rPr lang="de-DE" dirty="0" err="1" smtClean="0">
                <a:sym typeface="Wingdings" panose="05000000000000000000" pitchFamily="2" charset="2"/>
              </a:rPr>
              <a:t>the</a:t>
            </a:r>
            <a:r>
              <a:rPr lang="de-DE" dirty="0" smtClean="0">
                <a:sym typeface="Wingdings" panose="05000000000000000000" pitchFamily="2" charset="2"/>
              </a:rPr>
              <a:t> </a:t>
            </a:r>
            <a:r>
              <a:rPr lang="de-DE" dirty="0" err="1" smtClean="0">
                <a:sym typeface="Wingdings" panose="05000000000000000000" pitchFamily="2" charset="2"/>
              </a:rPr>
              <a:t>results</a:t>
            </a:r>
            <a:r>
              <a:rPr lang="de-DE" dirty="0" smtClean="0">
                <a:sym typeface="Wingdings" panose="05000000000000000000" pitchFamily="2" charset="2"/>
              </a:rPr>
              <a:t> </a:t>
            </a:r>
            <a:r>
              <a:rPr lang="de-DE" dirty="0" err="1" smtClean="0">
                <a:sym typeface="Wingdings" panose="05000000000000000000" pitchFamily="2" charset="2"/>
              </a:rPr>
              <a:t>for</a:t>
            </a:r>
            <a:r>
              <a:rPr lang="de-DE" baseline="0" dirty="0" smtClean="0">
                <a:sym typeface="Wingdings" panose="05000000000000000000" pitchFamily="2" charset="2"/>
              </a:rPr>
              <a:t> </a:t>
            </a:r>
            <a:r>
              <a:rPr lang="de-DE" baseline="0" dirty="0" err="1" smtClean="0">
                <a:sym typeface="Wingdings" panose="05000000000000000000" pitchFamily="2" charset="2"/>
              </a:rPr>
              <a:t>concentrating</a:t>
            </a:r>
            <a:r>
              <a:rPr lang="de-DE" baseline="0" dirty="0" smtClean="0">
                <a:sym typeface="Wingdings" panose="05000000000000000000" pitchFamily="2" charset="2"/>
              </a:rPr>
              <a:t> </a:t>
            </a:r>
            <a:r>
              <a:rPr lang="de-DE" baseline="0" dirty="0" err="1" smtClean="0">
                <a:sym typeface="Wingdings" panose="05000000000000000000" pitchFamily="2" charset="2"/>
              </a:rPr>
              <a:t>technologies</a:t>
            </a:r>
            <a:r>
              <a:rPr lang="de-DE" baseline="0" dirty="0" smtClean="0">
                <a:sym typeface="Wingdings" panose="05000000000000000000" pitchFamily="2" charset="2"/>
              </a:rPr>
              <a:t>. Higher O&amp;M </a:t>
            </a:r>
            <a:r>
              <a:rPr lang="de-DE" baseline="0" dirty="0" err="1" smtClean="0">
                <a:sym typeface="Wingdings" panose="05000000000000000000" pitchFamily="2" charset="2"/>
              </a:rPr>
              <a:t>costs</a:t>
            </a:r>
            <a:r>
              <a:rPr lang="de-DE" baseline="0" dirty="0" smtClean="0">
                <a:sym typeface="Wingdings" panose="05000000000000000000" pitchFamily="2" charset="2"/>
              </a:rPr>
              <a:t> </a:t>
            </a:r>
            <a:r>
              <a:rPr lang="de-DE" baseline="0" dirty="0" err="1" smtClean="0">
                <a:sym typeface="Wingdings" panose="05000000000000000000" pitchFamily="2" charset="2"/>
              </a:rPr>
              <a:t>have</a:t>
            </a:r>
            <a:r>
              <a:rPr lang="de-DE" baseline="0" dirty="0" smtClean="0">
                <a:sym typeface="Wingdings" panose="05000000000000000000" pitchFamily="2" charset="2"/>
              </a:rPr>
              <a:t> a </a:t>
            </a:r>
            <a:r>
              <a:rPr lang="de-DE" baseline="0" dirty="0" err="1" smtClean="0">
                <a:sym typeface="Wingdings" panose="05000000000000000000" pitchFamily="2" charset="2"/>
              </a:rPr>
              <a:t>big</a:t>
            </a:r>
            <a:r>
              <a:rPr lang="de-DE" baseline="0" dirty="0" smtClean="0">
                <a:sym typeface="Wingdings" panose="05000000000000000000" pitchFamily="2" charset="2"/>
              </a:rPr>
              <a:t> </a:t>
            </a:r>
            <a:r>
              <a:rPr lang="de-DE" baseline="0" dirty="0" err="1" smtClean="0">
                <a:sym typeface="Wingdings" panose="05000000000000000000" pitchFamily="2" charset="2"/>
              </a:rPr>
              <a:t>impact</a:t>
            </a:r>
            <a:r>
              <a:rPr lang="de-DE" baseline="0" dirty="0" smtClean="0">
                <a:sym typeface="Wingdings" panose="05000000000000000000" pitchFamily="2" charset="2"/>
              </a:rPr>
              <a:t> </a:t>
            </a:r>
            <a:r>
              <a:rPr lang="de-DE" baseline="0" dirty="0" err="1" smtClean="0">
                <a:sym typeface="Wingdings" panose="05000000000000000000" pitchFamily="2" charset="2"/>
              </a:rPr>
              <a:t>and</a:t>
            </a:r>
            <a:r>
              <a:rPr lang="de-DE" baseline="0" dirty="0" smtClean="0">
                <a:sym typeface="Wingdings" panose="05000000000000000000" pitchFamily="2" charset="2"/>
              </a:rPr>
              <a:t> </a:t>
            </a:r>
            <a:r>
              <a:rPr lang="de-DE" baseline="0" dirty="0" err="1" smtClean="0">
                <a:sym typeface="Wingdings" panose="05000000000000000000" pitchFamily="2" charset="2"/>
              </a:rPr>
              <a:t>can</a:t>
            </a:r>
            <a:r>
              <a:rPr lang="de-DE" baseline="0" dirty="0" smtClean="0">
                <a:sym typeface="Wingdings" panose="05000000000000000000" pitchFamily="2" charset="2"/>
              </a:rPr>
              <a:t> not </a:t>
            </a:r>
            <a:r>
              <a:rPr lang="de-DE" baseline="0" dirty="0" err="1" smtClean="0">
                <a:sym typeface="Wingdings" panose="05000000000000000000" pitchFamily="2" charset="2"/>
              </a:rPr>
              <a:t>be</a:t>
            </a:r>
            <a:r>
              <a:rPr lang="de-DE" baseline="0" dirty="0" smtClean="0">
                <a:sym typeface="Wingdings" panose="05000000000000000000" pitchFamily="2" charset="2"/>
              </a:rPr>
              <a:t> </a:t>
            </a:r>
            <a:r>
              <a:rPr lang="de-DE" baseline="0" dirty="0" err="1" smtClean="0">
                <a:sym typeface="Wingdings" panose="05000000000000000000" pitchFamily="2" charset="2"/>
              </a:rPr>
              <a:t>compensated</a:t>
            </a:r>
            <a:r>
              <a:rPr lang="de-DE" baseline="0" dirty="0" smtClean="0">
                <a:sym typeface="Wingdings" panose="05000000000000000000" pitchFamily="2" charset="2"/>
              </a:rPr>
              <a:t> </a:t>
            </a:r>
            <a:r>
              <a:rPr lang="de-DE" baseline="0" dirty="0" err="1" smtClean="0">
                <a:sym typeface="Wingdings" panose="05000000000000000000" pitchFamily="2" charset="2"/>
              </a:rPr>
              <a:t>by</a:t>
            </a:r>
            <a:r>
              <a:rPr lang="de-DE" baseline="0" dirty="0" smtClean="0">
                <a:sym typeface="Wingdings" panose="05000000000000000000" pitchFamily="2" charset="2"/>
              </a:rPr>
              <a:t> </a:t>
            </a:r>
            <a:r>
              <a:rPr lang="de-DE" baseline="0" dirty="0" err="1" smtClean="0">
                <a:sym typeface="Wingdings" panose="05000000000000000000" pitchFamily="2" charset="2"/>
              </a:rPr>
              <a:t>the</a:t>
            </a:r>
            <a:r>
              <a:rPr lang="de-DE" baseline="0" dirty="0" smtClean="0">
                <a:sym typeface="Wingdings" panose="05000000000000000000" pitchFamily="2" charset="2"/>
              </a:rPr>
              <a:t> </a:t>
            </a:r>
            <a:r>
              <a:rPr lang="de-DE" baseline="0" dirty="0" err="1" smtClean="0">
                <a:sym typeface="Wingdings" panose="05000000000000000000" pitchFamily="2" charset="2"/>
              </a:rPr>
              <a:t>higher</a:t>
            </a:r>
            <a:r>
              <a:rPr lang="de-DE" baseline="0" dirty="0" smtClean="0">
                <a:sym typeface="Wingdings" panose="05000000000000000000" pitchFamily="2" charset="2"/>
              </a:rPr>
              <a:t> </a:t>
            </a:r>
            <a:r>
              <a:rPr lang="de-DE" baseline="0" dirty="0" err="1" smtClean="0">
                <a:sym typeface="Wingdings" panose="05000000000000000000" pitchFamily="2" charset="2"/>
              </a:rPr>
              <a:t>utiliziation</a:t>
            </a:r>
            <a:r>
              <a:rPr lang="de-DE" baseline="0" dirty="0" smtClean="0">
                <a:sym typeface="Wingdings" panose="05000000000000000000" pitchFamily="2" charset="2"/>
              </a:rPr>
              <a:t> rate. </a:t>
            </a:r>
          </a:p>
          <a:p>
            <a:r>
              <a:rPr lang="de-DE" baseline="0" dirty="0" smtClean="0">
                <a:sym typeface="Wingdings" panose="05000000000000000000" pitchFamily="2" charset="2"/>
              </a:rPr>
              <a:t>The </a:t>
            </a:r>
            <a:r>
              <a:rPr lang="de-DE" baseline="0" dirty="0" err="1" smtClean="0">
                <a:sym typeface="Wingdings" panose="05000000000000000000" pitchFamily="2" charset="2"/>
              </a:rPr>
              <a:t>technical</a:t>
            </a:r>
            <a:r>
              <a:rPr lang="de-DE" baseline="0" dirty="0" smtClean="0">
                <a:sym typeface="Wingdings" panose="05000000000000000000" pitchFamily="2" charset="2"/>
              </a:rPr>
              <a:t> potential </a:t>
            </a:r>
            <a:r>
              <a:rPr lang="de-DE" baseline="0" dirty="0" err="1" smtClean="0">
                <a:sym typeface="Wingdings" panose="05000000000000000000" pitchFamily="2" charset="2"/>
              </a:rPr>
              <a:t>is</a:t>
            </a:r>
            <a:r>
              <a:rPr lang="de-DE" baseline="0" dirty="0" smtClean="0">
                <a:sym typeface="Wingdings" panose="05000000000000000000" pitchFamily="2" charset="2"/>
              </a:rPr>
              <a:t> </a:t>
            </a:r>
            <a:r>
              <a:rPr lang="de-DE" baseline="0" dirty="0" err="1" smtClean="0">
                <a:sym typeface="Wingdings" panose="05000000000000000000" pitchFamily="2" charset="2"/>
              </a:rPr>
              <a:t>higher</a:t>
            </a:r>
            <a:r>
              <a:rPr lang="de-DE" baseline="0" dirty="0" smtClean="0">
                <a:sym typeface="Wingdings" panose="05000000000000000000" pitchFamily="2" charset="2"/>
              </a:rPr>
              <a:t> </a:t>
            </a:r>
            <a:r>
              <a:rPr lang="de-DE" baseline="0" dirty="0" err="1" smtClean="0">
                <a:sym typeface="Wingdings" panose="05000000000000000000" pitchFamily="2" charset="2"/>
              </a:rPr>
              <a:t>for</a:t>
            </a:r>
            <a:r>
              <a:rPr lang="de-DE" baseline="0" dirty="0" smtClean="0">
                <a:sym typeface="Wingdings" panose="05000000000000000000" pitchFamily="2" charset="2"/>
              </a:rPr>
              <a:t> </a:t>
            </a:r>
            <a:r>
              <a:rPr lang="de-DE" baseline="0" dirty="0" err="1" smtClean="0">
                <a:sym typeface="Wingdings" panose="05000000000000000000" pitchFamily="2" charset="2"/>
              </a:rPr>
              <a:t>concentrating</a:t>
            </a:r>
            <a:r>
              <a:rPr lang="de-DE" baseline="0" dirty="0" smtClean="0">
                <a:sym typeface="Wingdings" panose="05000000000000000000" pitchFamily="2" charset="2"/>
              </a:rPr>
              <a:t> </a:t>
            </a:r>
            <a:r>
              <a:rPr lang="de-DE" baseline="0" dirty="0" err="1" smtClean="0">
                <a:sym typeface="Wingdings" panose="05000000000000000000" pitchFamily="2" charset="2"/>
              </a:rPr>
              <a:t>technologies</a:t>
            </a:r>
            <a:r>
              <a:rPr lang="de-DE" baseline="0" dirty="0" smtClean="0">
                <a:sym typeface="Wingdings" panose="05000000000000000000" pitchFamily="2" charset="2"/>
              </a:rPr>
              <a:t> </a:t>
            </a:r>
            <a:r>
              <a:rPr lang="de-DE" baseline="0" dirty="0" err="1" smtClean="0">
                <a:sym typeface="Wingdings" panose="05000000000000000000" pitchFamily="2" charset="2"/>
              </a:rPr>
              <a:t>as</a:t>
            </a:r>
            <a:r>
              <a:rPr lang="de-DE" baseline="0" dirty="0" smtClean="0">
                <a:sym typeface="Wingdings" panose="05000000000000000000" pitchFamily="2" charset="2"/>
              </a:rPr>
              <a:t> </a:t>
            </a:r>
            <a:r>
              <a:rPr lang="de-DE" baseline="0" dirty="0" err="1" smtClean="0">
                <a:sym typeface="Wingdings" panose="05000000000000000000" pitchFamily="2" charset="2"/>
              </a:rPr>
              <a:t>they</a:t>
            </a:r>
            <a:r>
              <a:rPr lang="de-DE" baseline="0" dirty="0" smtClean="0">
                <a:sym typeface="Wingdings" panose="05000000000000000000" pitchFamily="2" charset="2"/>
              </a:rPr>
              <a:t> </a:t>
            </a:r>
            <a:r>
              <a:rPr lang="de-DE" baseline="0" dirty="0" err="1" smtClean="0">
                <a:sym typeface="Wingdings" panose="05000000000000000000" pitchFamily="2" charset="2"/>
              </a:rPr>
              <a:t>can</a:t>
            </a:r>
            <a:r>
              <a:rPr lang="de-DE" baseline="0" dirty="0" smtClean="0">
                <a:sym typeface="Wingdings" panose="05000000000000000000" pitchFamily="2" charset="2"/>
              </a:rPr>
              <a:t> </a:t>
            </a:r>
            <a:r>
              <a:rPr lang="de-DE" baseline="0" dirty="0" err="1" smtClean="0">
                <a:sym typeface="Wingdings" panose="05000000000000000000" pitchFamily="2" charset="2"/>
              </a:rPr>
              <a:t>supply</a:t>
            </a:r>
            <a:r>
              <a:rPr lang="de-DE" baseline="0" dirty="0" smtClean="0">
                <a:sym typeface="Wingdings" panose="05000000000000000000" pitchFamily="2" charset="2"/>
              </a:rPr>
              <a:t> </a:t>
            </a:r>
            <a:r>
              <a:rPr lang="de-DE" baseline="0" dirty="0" err="1" smtClean="0">
                <a:sym typeface="Wingdings" panose="05000000000000000000" pitchFamily="2" charset="2"/>
              </a:rPr>
              <a:t>process</a:t>
            </a:r>
            <a:r>
              <a:rPr lang="de-DE" baseline="0" dirty="0" smtClean="0">
                <a:sym typeface="Wingdings" panose="05000000000000000000" pitchFamily="2" charset="2"/>
              </a:rPr>
              <a:t> </a:t>
            </a:r>
            <a:r>
              <a:rPr lang="de-DE" baseline="0" dirty="0" err="1" smtClean="0">
                <a:sym typeface="Wingdings" panose="05000000000000000000" pitchFamily="2" charset="2"/>
              </a:rPr>
              <a:t>heat</a:t>
            </a:r>
            <a:r>
              <a:rPr lang="de-DE" baseline="0" dirty="0" smtClean="0">
                <a:sym typeface="Wingdings" panose="05000000000000000000" pitchFamily="2" charset="2"/>
              </a:rPr>
              <a:t> at </a:t>
            </a:r>
            <a:r>
              <a:rPr lang="de-DE" baseline="0" dirty="0" err="1" smtClean="0">
                <a:sym typeface="Wingdings" panose="05000000000000000000" pitchFamily="2" charset="2"/>
              </a:rPr>
              <a:t>higher</a:t>
            </a:r>
            <a:r>
              <a:rPr lang="de-DE" baseline="0" dirty="0" smtClean="0">
                <a:sym typeface="Wingdings" panose="05000000000000000000" pitchFamily="2" charset="2"/>
              </a:rPr>
              <a:t> </a:t>
            </a:r>
            <a:r>
              <a:rPr lang="de-DE" baseline="0" dirty="0" err="1" smtClean="0">
                <a:sym typeface="Wingdings" panose="05000000000000000000" pitchFamily="2" charset="2"/>
              </a:rPr>
              <a:t>temperatures</a:t>
            </a:r>
            <a:r>
              <a:rPr lang="de-DE" baseline="0" dirty="0" smtClean="0">
                <a:sym typeface="Wingdings" panose="05000000000000000000" pitchFamily="2" charset="2"/>
              </a:rPr>
              <a:t>. But </a:t>
            </a:r>
            <a:r>
              <a:rPr lang="de-DE" baseline="0" dirty="0" err="1" smtClean="0">
                <a:sym typeface="Wingdings" panose="05000000000000000000" pitchFamily="2" charset="2"/>
              </a:rPr>
              <a:t>economics</a:t>
            </a:r>
            <a:r>
              <a:rPr lang="de-DE" baseline="0" dirty="0" smtClean="0">
                <a:sym typeface="Wingdings" panose="05000000000000000000" pitchFamily="2" charset="2"/>
              </a:rPr>
              <a:t> </a:t>
            </a:r>
            <a:r>
              <a:rPr lang="de-DE" baseline="0" dirty="0" err="1" smtClean="0">
                <a:sym typeface="Wingdings" panose="05000000000000000000" pitchFamily="2" charset="2"/>
              </a:rPr>
              <a:t>are</a:t>
            </a:r>
            <a:r>
              <a:rPr lang="de-DE" baseline="0" dirty="0" smtClean="0">
                <a:sym typeface="Wingdings" panose="05000000000000000000" pitchFamily="2" charset="2"/>
              </a:rPr>
              <a:t> not </a:t>
            </a:r>
            <a:r>
              <a:rPr lang="de-DE" baseline="0" dirty="0" err="1" smtClean="0">
                <a:sym typeface="Wingdings" panose="05000000000000000000" pitchFamily="2" charset="2"/>
              </a:rPr>
              <a:t>attractive</a:t>
            </a:r>
            <a:r>
              <a:rPr lang="de-DE" baseline="0" dirty="0" smtClean="0">
                <a:sym typeface="Wingdings" panose="05000000000000000000" pitchFamily="2" charset="2"/>
              </a:rPr>
              <a:t> </a:t>
            </a:r>
            <a:r>
              <a:rPr lang="de-DE" baseline="0" dirty="0" err="1" smtClean="0">
                <a:sym typeface="Wingdings" panose="05000000000000000000" pitchFamily="2" charset="2"/>
              </a:rPr>
              <a:t>under</a:t>
            </a:r>
            <a:r>
              <a:rPr lang="de-DE" baseline="0" dirty="0" smtClean="0">
                <a:sym typeface="Wingdings" panose="05000000000000000000" pitchFamily="2" charset="2"/>
              </a:rPr>
              <a:t> </a:t>
            </a:r>
            <a:r>
              <a:rPr lang="de-DE" baseline="0" dirty="0" err="1" smtClean="0">
                <a:sym typeface="Wingdings" panose="05000000000000000000" pitchFamily="2" charset="2"/>
              </a:rPr>
              <a:t>current</a:t>
            </a:r>
            <a:r>
              <a:rPr lang="de-DE" baseline="0" dirty="0" smtClean="0">
                <a:sym typeface="Wingdings" panose="05000000000000000000" pitchFamily="2" charset="2"/>
              </a:rPr>
              <a:t> </a:t>
            </a:r>
            <a:r>
              <a:rPr lang="de-DE" baseline="0" dirty="0" err="1" smtClean="0">
                <a:sym typeface="Wingdings" panose="05000000000000000000" pitchFamily="2" charset="2"/>
              </a:rPr>
              <a:t>conditions</a:t>
            </a:r>
            <a:r>
              <a:rPr lang="de-DE" baseline="0" dirty="0" smtClean="0">
                <a:sym typeface="Wingdings" panose="05000000000000000000" pitchFamily="2" charset="2"/>
              </a:rPr>
              <a:t>.</a:t>
            </a:r>
            <a:endParaRPr lang="de-DE" baseline="0" dirty="0" smtClean="0">
              <a:sym typeface="Wingdings" panose="05000000000000000000" pitchFamily="2" charset="2"/>
            </a:endParaRPr>
          </a:p>
          <a:p>
            <a:endParaRPr lang="de-DE" dirty="0" smtClean="0">
              <a:sym typeface="Wingdings" panose="05000000000000000000" pitchFamily="2" charset="2"/>
            </a:endParaRPr>
          </a:p>
          <a:p>
            <a:r>
              <a:rPr lang="de-DE" dirty="0" smtClean="0">
                <a:sym typeface="Wingdings" panose="05000000000000000000" pitchFamily="2" charset="2"/>
              </a:rPr>
              <a:t> </a:t>
            </a:r>
            <a:r>
              <a:rPr lang="de-DE" dirty="0" err="1" smtClean="0">
                <a:sym typeface="Wingdings" panose="05000000000000000000" pitchFamily="2" charset="2"/>
              </a:rPr>
              <a:t>If</a:t>
            </a:r>
            <a:r>
              <a:rPr lang="de-DE" dirty="0" smtClean="0">
                <a:sym typeface="Wingdings" panose="05000000000000000000" pitchFamily="2" charset="2"/>
              </a:rPr>
              <a:t> </a:t>
            </a:r>
            <a:r>
              <a:rPr lang="de-DE" dirty="0" err="1" smtClean="0">
                <a:sym typeface="Wingdings" panose="05000000000000000000" pitchFamily="2" charset="2"/>
              </a:rPr>
              <a:t>you</a:t>
            </a:r>
            <a:r>
              <a:rPr lang="de-DE" dirty="0" smtClean="0">
                <a:sym typeface="Wingdings" panose="05000000000000000000" pitchFamily="2" charset="2"/>
              </a:rPr>
              <a:t> </a:t>
            </a:r>
            <a:r>
              <a:rPr lang="de-DE" dirty="0" err="1" smtClean="0">
                <a:sym typeface="Wingdings" panose="05000000000000000000" pitchFamily="2" charset="2"/>
              </a:rPr>
              <a:t>any</a:t>
            </a:r>
            <a:r>
              <a:rPr lang="de-DE" dirty="0" smtClean="0">
                <a:sym typeface="Wingdings" panose="05000000000000000000" pitchFamily="2" charset="2"/>
              </a:rPr>
              <a:t> </a:t>
            </a:r>
            <a:r>
              <a:rPr lang="de-DE" dirty="0" err="1" smtClean="0">
                <a:sym typeface="Wingdings" panose="05000000000000000000" pitchFamily="2" charset="2"/>
              </a:rPr>
              <a:t>doubts</a:t>
            </a:r>
            <a:r>
              <a:rPr lang="de-DE" dirty="0" smtClean="0">
                <a:sym typeface="Wingdings" panose="05000000000000000000" pitchFamily="2" charset="2"/>
              </a:rPr>
              <a:t> </a:t>
            </a:r>
            <a:r>
              <a:rPr lang="de-DE" dirty="0" err="1" smtClean="0">
                <a:sym typeface="Wingdings" panose="05000000000000000000" pitchFamily="2" charset="2"/>
              </a:rPr>
              <a:t>about</a:t>
            </a:r>
            <a:r>
              <a:rPr lang="de-DE" dirty="0" smtClean="0">
                <a:sym typeface="Wingdings" panose="05000000000000000000" pitchFamily="2" charset="2"/>
              </a:rPr>
              <a:t> </a:t>
            </a:r>
            <a:r>
              <a:rPr lang="de-DE" dirty="0" err="1" smtClean="0">
                <a:sym typeface="Wingdings" panose="05000000000000000000" pitchFamily="2" charset="2"/>
              </a:rPr>
              <a:t>the</a:t>
            </a:r>
            <a:r>
              <a:rPr lang="de-DE" baseline="0" dirty="0" smtClean="0">
                <a:sym typeface="Wingdings" panose="05000000000000000000" pitchFamily="2" charset="2"/>
              </a:rPr>
              <a:t> </a:t>
            </a:r>
            <a:r>
              <a:rPr lang="de-DE" baseline="0" dirty="0" err="1" smtClean="0">
                <a:sym typeface="Wingdings" panose="05000000000000000000" pitchFamily="2" charset="2"/>
              </a:rPr>
              <a:t>input</a:t>
            </a:r>
            <a:r>
              <a:rPr lang="de-DE" baseline="0" dirty="0" smtClean="0">
                <a:sym typeface="Wingdings" panose="05000000000000000000" pitchFamily="2" charset="2"/>
              </a:rPr>
              <a:t> </a:t>
            </a:r>
            <a:r>
              <a:rPr lang="de-DE" baseline="0" dirty="0" err="1" smtClean="0">
                <a:sym typeface="Wingdings" panose="05000000000000000000" pitchFamily="2" charset="2"/>
              </a:rPr>
              <a:t>parameters</a:t>
            </a:r>
            <a:r>
              <a:rPr lang="de-DE" baseline="0" dirty="0" smtClean="0">
                <a:sym typeface="Wingdings" panose="05000000000000000000" pitchFamily="2" charset="2"/>
              </a:rPr>
              <a:t>, I </a:t>
            </a:r>
            <a:r>
              <a:rPr lang="de-DE" baseline="0" dirty="0" err="1" smtClean="0">
                <a:sym typeface="Wingdings" panose="05000000000000000000" pitchFamily="2" charset="2"/>
              </a:rPr>
              <a:t>can</a:t>
            </a:r>
            <a:r>
              <a:rPr lang="de-DE" baseline="0" dirty="0" smtClean="0">
                <a:sym typeface="Wingdings" panose="05000000000000000000" pitchFamily="2" charset="2"/>
              </a:rPr>
              <a:t> open </a:t>
            </a:r>
            <a:r>
              <a:rPr lang="de-DE" baseline="0" dirty="0" err="1" smtClean="0">
                <a:sym typeface="Wingdings" panose="05000000000000000000" pitchFamily="2" charset="2"/>
              </a:rPr>
              <a:t>the</a:t>
            </a:r>
            <a:r>
              <a:rPr lang="de-DE" baseline="0" dirty="0" smtClean="0">
                <a:sym typeface="Wingdings" panose="05000000000000000000" pitchFamily="2" charset="2"/>
              </a:rPr>
              <a:t> </a:t>
            </a:r>
            <a:r>
              <a:rPr lang="de-DE" baseline="0" dirty="0" err="1" smtClean="0">
                <a:sym typeface="Wingdings" panose="05000000000000000000" pitchFamily="2" charset="2"/>
              </a:rPr>
              <a:t>calculation</a:t>
            </a:r>
            <a:r>
              <a:rPr lang="de-DE" baseline="0" dirty="0" smtClean="0">
                <a:sym typeface="Wingdings" panose="05000000000000000000" pitchFamily="2" charset="2"/>
              </a:rPr>
              <a:t> </a:t>
            </a:r>
            <a:r>
              <a:rPr lang="de-DE" dirty="0" err="1" smtClean="0">
                <a:sym typeface="Wingdings" panose="05000000000000000000" pitchFamily="2" charset="2"/>
              </a:rPr>
              <a:t>tool</a:t>
            </a:r>
            <a:r>
              <a:rPr lang="de-DE" dirty="0" smtClean="0">
                <a:sym typeface="Wingdings" panose="05000000000000000000" pitchFamily="2" charset="2"/>
              </a:rPr>
              <a:t>.</a:t>
            </a:r>
            <a:r>
              <a:rPr lang="de-DE" baseline="0" dirty="0" smtClean="0">
                <a:sym typeface="Wingdings" panose="05000000000000000000" pitchFamily="2" charset="2"/>
              </a:rPr>
              <a:t> So, </a:t>
            </a:r>
            <a:r>
              <a:rPr lang="de-DE" baseline="0" dirty="0" err="1" smtClean="0">
                <a:sym typeface="Wingdings" panose="05000000000000000000" pitchFamily="2" charset="2"/>
              </a:rPr>
              <a:t>we</a:t>
            </a:r>
            <a:r>
              <a:rPr lang="de-DE" baseline="0" dirty="0" smtClean="0">
                <a:sym typeface="Wingdings" panose="05000000000000000000" pitchFamily="2" charset="2"/>
              </a:rPr>
              <a:t> </a:t>
            </a:r>
            <a:r>
              <a:rPr lang="de-DE" baseline="0" dirty="0" err="1" smtClean="0">
                <a:sym typeface="Wingdings" panose="05000000000000000000" pitchFamily="2" charset="2"/>
              </a:rPr>
              <a:t>can</a:t>
            </a:r>
            <a:r>
              <a:rPr lang="de-DE" baseline="0" dirty="0" smtClean="0">
                <a:sym typeface="Wingdings" panose="05000000000000000000" pitchFamily="2" charset="2"/>
              </a:rPr>
              <a:t> </a:t>
            </a:r>
            <a:r>
              <a:rPr lang="de-DE" baseline="0" dirty="0" err="1" smtClean="0">
                <a:sym typeface="Wingdings" panose="05000000000000000000" pitchFamily="2" charset="2"/>
              </a:rPr>
              <a:t>modify</a:t>
            </a:r>
            <a:r>
              <a:rPr lang="de-DE" baseline="0" dirty="0" smtClean="0">
                <a:sym typeface="Wingdings" panose="05000000000000000000" pitchFamily="2" charset="2"/>
              </a:rPr>
              <a:t> </a:t>
            </a:r>
            <a:r>
              <a:rPr lang="de-DE" baseline="0" dirty="0" err="1" smtClean="0">
                <a:sym typeface="Wingdings" panose="05000000000000000000" pitchFamily="2" charset="2"/>
              </a:rPr>
              <a:t>some</a:t>
            </a:r>
            <a:r>
              <a:rPr lang="de-DE" baseline="0" dirty="0" smtClean="0">
                <a:sym typeface="Wingdings" panose="05000000000000000000" pitchFamily="2" charset="2"/>
              </a:rPr>
              <a:t> </a:t>
            </a:r>
            <a:r>
              <a:rPr lang="de-DE" baseline="0" dirty="0" err="1" smtClean="0">
                <a:sym typeface="Wingdings" panose="05000000000000000000" pitchFamily="2" charset="2"/>
              </a:rPr>
              <a:t>parameters</a:t>
            </a:r>
            <a:r>
              <a:rPr lang="de-DE" baseline="0" dirty="0" smtClean="0">
                <a:sym typeface="Wingdings" panose="05000000000000000000" pitchFamily="2" charset="2"/>
              </a:rPr>
              <a:t>.</a:t>
            </a:r>
            <a:endParaRPr lang="de-DE" dirty="0"/>
          </a:p>
        </p:txBody>
      </p:sp>
      <p:sp>
        <p:nvSpPr>
          <p:cNvPr id="4" name="Kopfzeilenplatzhalter 3"/>
          <p:cNvSpPr>
            <a:spLocks noGrp="1"/>
          </p:cNvSpPr>
          <p:nvPr>
            <p:ph type="hdr" sz="quarter" idx="10"/>
          </p:nvPr>
        </p:nvSpPr>
        <p:spPr/>
        <p:txBody>
          <a:bodyPr/>
          <a:lstStyle/>
          <a:p>
            <a:r>
              <a:rPr lang="de-DE" smtClean="0"/>
              <a:t>azqretytuyj</a:t>
            </a:r>
            <a:endParaRPr lang="de-DE"/>
          </a:p>
        </p:txBody>
      </p:sp>
      <p:sp>
        <p:nvSpPr>
          <p:cNvPr id="5" name="Foliennummernplatzhalter 4"/>
          <p:cNvSpPr>
            <a:spLocks noGrp="1"/>
          </p:cNvSpPr>
          <p:nvPr>
            <p:ph type="sldNum" sz="quarter" idx="11"/>
          </p:nvPr>
        </p:nvSpPr>
        <p:spPr/>
        <p:txBody>
          <a:bodyPr/>
          <a:lstStyle/>
          <a:p>
            <a:fld id="{276F4F92-661F-4424-ADED-7D3829A4203F}" type="slidenum">
              <a:rPr lang="de-DE" smtClean="0"/>
              <a:pPr/>
              <a:t>10</a:t>
            </a:fld>
            <a:endParaRPr lang="de-DE"/>
          </a:p>
        </p:txBody>
      </p:sp>
    </p:spTree>
    <p:extLst>
      <p:ext uri="{BB962C8B-B14F-4D97-AF65-F5344CB8AC3E}">
        <p14:creationId xmlns:p14="http://schemas.microsoft.com/office/powerpoint/2010/main" val="38894401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kern="1200" baseline="0" dirty="0" smtClean="0">
                <a:solidFill>
                  <a:schemeClr val="tx1"/>
                </a:solidFill>
                <a:effectLst/>
                <a:latin typeface="Arial Narrow" pitchFamily="34" charset="0"/>
                <a:ea typeface="+mn-ea"/>
                <a:cs typeface="+mn-cs"/>
              </a:rPr>
              <a:t>The graph illustrates the results of the sensitivity analysis for concentrating technologies. </a:t>
            </a:r>
            <a:r>
              <a:rPr lang="en-US" sz="1200" kern="1200" dirty="0" smtClean="0">
                <a:solidFill>
                  <a:schemeClr val="tx1"/>
                </a:solidFill>
                <a:effectLst/>
                <a:latin typeface="Arial Narrow" pitchFamily="34" charset="0"/>
                <a:ea typeface="+mn-ea"/>
                <a:cs typeface="+mn-cs"/>
              </a:rPr>
              <a:t>It </a:t>
            </a:r>
            <a:r>
              <a:rPr lang="en-US" sz="1200" kern="1200" baseline="0" dirty="0" smtClean="0">
                <a:solidFill>
                  <a:schemeClr val="tx1"/>
                </a:solidFill>
                <a:effectLst/>
                <a:latin typeface="Arial Narrow" pitchFamily="34" charset="0"/>
                <a:ea typeface="+mn-ea"/>
                <a:cs typeface="+mn-cs"/>
              </a:rPr>
              <a:t>shows </a:t>
            </a:r>
            <a:r>
              <a:rPr lang="en-US" sz="1200" kern="1200" baseline="0" dirty="0" smtClean="0">
                <a:solidFill>
                  <a:schemeClr val="tx1"/>
                </a:solidFill>
                <a:effectLst/>
                <a:latin typeface="Arial Narrow" pitchFamily="34" charset="0"/>
                <a:ea typeface="+mn-ea"/>
                <a:cs typeface="+mn-cs"/>
              </a:rPr>
              <a:t>how </a:t>
            </a:r>
            <a:r>
              <a:rPr lang="en-US" sz="1200" kern="1200" dirty="0" smtClean="0">
                <a:solidFill>
                  <a:schemeClr val="tx1"/>
                </a:solidFill>
                <a:effectLst/>
                <a:latin typeface="Arial Narrow" pitchFamily="34" charset="0"/>
                <a:ea typeface="+mn-ea"/>
                <a:cs typeface="+mn-cs"/>
              </a:rPr>
              <a:t>different input parameters influence the payback</a:t>
            </a:r>
            <a:r>
              <a:rPr lang="en-US" sz="1200" kern="1200" baseline="0" dirty="0" smtClean="0">
                <a:solidFill>
                  <a:schemeClr val="tx1"/>
                </a:solidFill>
                <a:effectLst/>
                <a:latin typeface="Arial Narrow" pitchFamily="34" charset="0"/>
                <a:ea typeface="+mn-ea"/>
                <a:cs typeface="+mn-cs"/>
              </a:rPr>
              <a:t> time. </a:t>
            </a:r>
            <a:r>
              <a:rPr lang="en-US" sz="1200" kern="1200" dirty="0" smtClean="0">
                <a:solidFill>
                  <a:schemeClr val="tx1"/>
                </a:solidFill>
                <a:effectLst/>
                <a:latin typeface="Arial Narrow" pitchFamily="34" charset="0"/>
                <a:ea typeface="+mn-ea"/>
                <a:cs typeface="+mn-cs"/>
              </a:rPr>
              <a:t>The </a:t>
            </a:r>
            <a:r>
              <a:rPr lang="en-US" sz="1200" kern="1200" dirty="0" smtClean="0">
                <a:solidFill>
                  <a:schemeClr val="tx1"/>
                </a:solidFill>
                <a:effectLst/>
                <a:latin typeface="Arial Narrow" pitchFamily="34" charset="0"/>
                <a:ea typeface="+mn-ea"/>
                <a:cs typeface="+mn-cs"/>
              </a:rPr>
              <a:t>payback period is about</a:t>
            </a:r>
            <a:r>
              <a:rPr lang="en-US" sz="1200" kern="1200" baseline="0" dirty="0" smtClean="0">
                <a:solidFill>
                  <a:schemeClr val="tx1"/>
                </a:solidFill>
                <a:effectLst/>
                <a:latin typeface="Arial Narrow" pitchFamily="34" charset="0"/>
                <a:ea typeface="+mn-ea"/>
                <a:cs typeface="+mn-cs"/>
              </a:rPr>
              <a:t> 32</a:t>
            </a:r>
            <a:r>
              <a:rPr lang="en-US" sz="1200" kern="1200" dirty="0" smtClean="0">
                <a:solidFill>
                  <a:schemeClr val="tx1"/>
                </a:solidFill>
                <a:effectLst/>
                <a:latin typeface="Arial Narrow" pitchFamily="34" charset="0"/>
                <a:ea typeface="+mn-ea"/>
                <a:cs typeface="+mn-cs"/>
              </a:rPr>
              <a:t> years for unvaried reference parameters.</a:t>
            </a:r>
          </a:p>
          <a:p>
            <a:r>
              <a:rPr lang="en-US" sz="1200" kern="1200" baseline="0" dirty="0" smtClean="0">
                <a:solidFill>
                  <a:schemeClr val="tx1"/>
                </a:solidFill>
                <a:effectLst/>
                <a:latin typeface="Arial Narrow" pitchFamily="34" charset="0"/>
                <a:ea typeface="+mn-ea"/>
                <a:cs typeface="+mn-cs"/>
              </a:rPr>
              <a:t>I will just mention the most interesting aspects of this graph: </a:t>
            </a:r>
          </a:p>
          <a:p>
            <a:r>
              <a:rPr lang="en-US" sz="1200" kern="1200" dirty="0" smtClean="0">
                <a:solidFill>
                  <a:schemeClr val="tx1"/>
                </a:solidFill>
                <a:effectLst/>
                <a:latin typeface="Arial Narrow" pitchFamily="34" charset="0"/>
                <a:ea typeface="+mn-ea"/>
                <a:cs typeface="+mn-cs"/>
              </a:rPr>
              <a:t>If natural</a:t>
            </a:r>
            <a:r>
              <a:rPr lang="en-US" sz="1200" kern="1200" baseline="0" dirty="0" smtClean="0">
                <a:solidFill>
                  <a:schemeClr val="tx1"/>
                </a:solidFill>
                <a:effectLst/>
                <a:latin typeface="Arial Narrow" pitchFamily="34" charset="0"/>
                <a:ea typeface="+mn-ea"/>
                <a:cs typeface="+mn-cs"/>
              </a:rPr>
              <a:t> </a:t>
            </a:r>
            <a:r>
              <a:rPr lang="en-US" sz="1200" kern="1200" baseline="0" dirty="0" smtClean="0">
                <a:solidFill>
                  <a:schemeClr val="tx1"/>
                </a:solidFill>
                <a:effectLst/>
                <a:latin typeface="Arial Narrow" pitchFamily="34" charset="0"/>
                <a:ea typeface="+mn-ea"/>
                <a:cs typeface="+mn-cs"/>
              </a:rPr>
              <a:t>gas prices </a:t>
            </a:r>
            <a:r>
              <a:rPr lang="en-US" sz="1200" kern="1200" dirty="0" smtClean="0">
                <a:solidFill>
                  <a:schemeClr val="tx1"/>
                </a:solidFill>
                <a:effectLst/>
                <a:latin typeface="Arial Narrow" pitchFamily="34" charset="0"/>
                <a:ea typeface="+mn-ea"/>
                <a:cs typeface="+mn-cs"/>
              </a:rPr>
              <a:t>were not </a:t>
            </a:r>
            <a:r>
              <a:rPr lang="en-US" sz="1200" kern="1200" dirty="0" smtClean="0">
                <a:solidFill>
                  <a:schemeClr val="tx1"/>
                </a:solidFill>
                <a:effectLst/>
                <a:latin typeface="Arial Narrow" pitchFamily="34" charset="0"/>
                <a:ea typeface="+mn-ea"/>
                <a:cs typeface="+mn-cs"/>
              </a:rPr>
              <a:t>subsidized and as a result more than twice as high, the payback period would decrease by around 50%</a:t>
            </a:r>
            <a:r>
              <a:rPr lang="en-US" sz="1200" kern="1200" baseline="0" dirty="0" smtClean="0">
                <a:solidFill>
                  <a:schemeClr val="tx1"/>
                </a:solidFill>
                <a:effectLst/>
                <a:latin typeface="Arial Narrow" pitchFamily="34" charset="0"/>
                <a:ea typeface="+mn-ea"/>
                <a:cs typeface="+mn-cs"/>
              </a:rPr>
              <a:t> </a:t>
            </a:r>
            <a:r>
              <a:rPr lang="en-US" sz="1200" kern="1200" dirty="0" smtClean="0">
                <a:solidFill>
                  <a:schemeClr val="tx1"/>
                </a:solidFill>
                <a:effectLst/>
                <a:latin typeface="Arial Narrow" pitchFamily="34" charset="0"/>
                <a:ea typeface="+mn-ea"/>
                <a:cs typeface="+mn-cs"/>
              </a:rPr>
              <a:t>to </a:t>
            </a:r>
            <a:r>
              <a:rPr lang="en-US" sz="1200" kern="1200" baseline="0" dirty="0" smtClean="0">
                <a:solidFill>
                  <a:schemeClr val="tx1"/>
                </a:solidFill>
                <a:effectLst/>
                <a:latin typeface="Arial Narrow" pitchFamily="34" charset="0"/>
                <a:ea typeface="+mn-ea"/>
                <a:cs typeface="+mn-cs"/>
              </a:rPr>
              <a:t>16 </a:t>
            </a:r>
            <a:r>
              <a:rPr lang="en-US" sz="1200" kern="1200" baseline="0" dirty="0" smtClean="0">
                <a:solidFill>
                  <a:schemeClr val="tx1"/>
                </a:solidFill>
                <a:effectLst/>
                <a:latin typeface="Arial Narrow" pitchFamily="34" charset="0"/>
                <a:ea typeface="+mn-ea"/>
                <a:cs typeface="+mn-cs"/>
              </a:rPr>
              <a:t>years. </a:t>
            </a:r>
          </a:p>
          <a:p>
            <a:r>
              <a:rPr lang="en-US" sz="1200" kern="1200" dirty="0" smtClean="0">
                <a:solidFill>
                  <a:schemeClr val="tx1"/>
                </a:solidFill>
                <a:effectLst/>
                <a:latin typeface="Arial Narrow" pitchFamily="34" charset="0"/>
                <a:ea typeface="+mn-ea"/>
                <a:cs typeface="+mn-cs"/>
              </a:rPr>
              <a:t>Varied interest rates</a:t>
            </a:r>
            <a:r>
              <a:rPr lang="en-US" sz="1200" b="1" kern="1200" dirty="0" smtClean="0">
                <a:solidFill>
                  <a:schemeClr val="tx1"/>
                </a:solidFill>
                <a:effectLst/>
                <a:latin typeface="Arial Narrow" pitchFamily="34" charset="0"/>
                <a:ea typeface="+mn-ea"/>
                <a:cs typeface="+mn-cs"/>
              </a:rPr>
              <a:t> </a:t>
            </a:r>
            <a:r>
              <a:rPr lang="en-US" sz="1200" kern="1200" dirty="0" smtClean="0">
                <a:solidFill>
                  <a:schemeClr val="tx1"/>
                </a:solidFill>
                <a:effectLst/>
                <a:latin typeface="Arial Narrow" pitchFamily="34" charset="0"/>
                <a:ea typeface="+mn-ea"/>
                <a:cs typeface="+mn-cs"/>
              </a:rPr>
              <a:t>have a small impact, which shows the limitations of soft loans as a financial policy instrument.</a:t>
            </a:r>
          </a:p>
          <a:p>
            <a:r>
              <a:rPr lang="en-US" sz="1200" kern="1200" dirty="0" smtClean="0">
                <a:solidFill>
                  <a:schemeClr val="tx1"/>
                </a:solidFill>
                <a:effectLst/>
                <a:latin typeface="Arial Narrow" pitchFamily="34" charset="0"/>
                <a:ea typeface="+mn-ea"/>
                <a:cs typeface="+mn-cs"/>
              </a:rPr>
              <a:t>Investment costs</a:t>
            </a:r>
            <a:r>
              <a:rPr lang="en-US" sz="1200" b="1" kern="1200" dirty="0" smtClean="0">
                <a:solidFill>
                  <a:schemeClr val="tx1"/>
                </a:solidFill>
                <a:effectLst/>
                <a:latin typeface="Arial Narrow" pitchFamily="34" charset="0"/>
                <a:ea typeface="+mn-ea"/>
                <a:cs typeface="+mn-cs"/>
              </a:rPr>
              <a:t> </a:t>
            </a:r>
            <a:r>
              <a:rPr lang="en-US" sz="1200" kern="1200" dirty="0" smtClean="0">
                <a:solidFill>
                  <a:schemeClr val="tx1"/>
                </a:solidFill>
                <a:effectLst/>
                <a:latin typeface="Arial Narrow" pitchFamily="34" charset="0"/>
                <a:ea typeface="+mn-ea"/>
                <a:cs typeface="+mn-cs"/>
              </a:rPr>
              <a:t>impact various factors, such as equity investment, loan repayments, and O&amp;M costs. They have the strongest relative </a:t>
            </a:r>
            <a:r>
              <a:rPr lang="en-US" sz="1200" kern="1200" dirty="0" smtClean="0">
                <a:solidFill>
                  <a:schemeClr val="tx1"/>
                </a:solidFill>
                <a:effectLst/>
                <a:latin typeface="Arial Narrow" pitchFamily="34" charset="0"/>
                <a:ea typeface="+mn-ea"/>
                <a:cs typeface="+mn-cs"/>
              </a:rPr>
              <a:t>impact.</a:t>
            </a:r>
            <a:r>
              <a:rPr lang="en-US" sz="1200" kern="1200" baseline="0" dirty="0" smtClean="0">
                <a:solidFill>
                  <a:schemeClr val="tx1"/>
                </a:solidFill>
                <a:effectLst/>
                <a:latin typeface="Arial Narrow" pitchFamily="34" charset="0"/>
                <a:ea typeface="+mn-ea"/>
                <a:cs typeface="+mn-cs"/>
              </a:rPr>
              <a:t> I</a:t>
            </a:r>
            <a:r>
              <a:rPr lang="en-US" sz="1200" kern="1200" dirty="0" smtClean="0">
                <a:solidFill>
                  <a:schemeClr val="tx1"/>
                </a:solidFill>
                <a:effectLst/>
                <a:latin typeface="Arial Narrow" pitchFamily="34" charset="0"/>
                <a:ea typeface="+mn-ea"/>
                <a:cs typeface="+mn-cs"/>
              </a:rPr>
              <a:t>f </a:t>
            </a:r>
            <a:r>
              <a:rPr lang="en-US" sz="1200" kern="1200" dirty="0" smtClean="0">
                <a:solidFill>
                  <a:schemeClr val="tx1"/>
                </a:solidFill>
                <a:effectLst/>
                <a:latin typeface="Arial Narrow" pitchFamily="34" charset="0"/>
                <a:ea typeface="+mn-ea"/>
                <a:cs typeface="+mn-cs"/>
              </a:rPr>
              <a:t>they were at 400 EUR/m² (20% less than the reference case) the payback period would be about 25 years.</a:t>
            </a:r>
          </a:p>
          <a:p>
            <a:endParaRPr lang="en-US" sz="1200" kern="1200" baseline="0" dirty="0" smtClean="0">
              <a:solidFill>
                <a:schemeClr val="tx1"/>
              </a:solidFill>
              <a:effectLst/>
              <a:latin typeface="Arial Narrow" pitchFamily="34" charset="0"/>
              <a:ea typeface="+mn-ea"/>
              <a:cs typeface="+mn-cs"/>
            </a:endParaRPr>
          </a:p>
          <a:p>
            <a:r>
              <a:rPr lang="en-US" sz="1200" kern="1200" baseline="0" dirty="0" smtClean="0">
                <a:solidFill>
                  <a:schemeClr val="tx1"/>
                </a:solidFill>
                <a:effectLst/>
                <a:latin typeface="Arial Narrow" pitchFamily="34" charset="0"/>
                <a:ea typeface="+mn-ea"/>
                <a:cs typeface="+mn-cs"/>
              </a:rPr>
              <a:t>For stationary technologies the graph is very similar (only the curves are not as steep).</a:t>
            </a:r>
          </a:p>
        </p:txBody>
      </p:sp>
      <p:sp>
        <p:nvSpPr>
          <p:cNvPr id="4" name="Kopfzeilenplatzhalter 3"/>
          <p:cNvSpPr>
            <a:spLocks noGrp="1"/>
          </p:cNvSpPr>
          <p:nvPr>
            <p:ph type="hdr" sz="quarter" idx="10"/>
          </p:nvPr>
        </p:nvSpPr>
        <p:spPr/>
        <p:txBody>
          <a:bodyPr/>
          <a:lstStyle/>
          <a:p>
            <a:r>
              <a:rPr lang="de-DE" smtClean="0"/>
              <a:t>azqretytuyj</a:t>
            </a:r>
            <a:endParaRPr lang="de-DE"/>
          </a:p>
        </p:txBody>
      </p:sp>
      <p:sp>
        <p:nvSpPr>
          <p:cNvPr id="5" name="Foliennummernplatzhalter 4"/>
          <p:cNvSpPr>
            <a:spLocks noGrp="1"/>
          </p:cNvSpPr>
          <p:nvPr>
            <p:ph type="sldNum" sz="quarter" idx="11"/>
          </p:nvPr>
        </p:nvSpPr>
        <p:spPr/>
        <p:txBody>
          <a:bodyPr/>
          <a:lstStyle/>
          <a:p>
            <a:fld id="{276F4F92-661F-4424-ADED-7D3829A4203F}" type="slidenum">
              <a:rPr lang="de-DE" smtClean="0"/>
              <a:pPr/>
              <a:t>11</a:t>
            </a:fld>
            <a:endParaRPr lang="de-DE"/>
          </a:p>
        </p:txBody>
      </p:sp>
    </p:spTree>
    <p:extLst>
      <p:ext uri="{BB962C8B-B14F-4D97-AF65-F5344CB8AC3E}">
        <p14:creationId xmlns:p14="http://schemas.microsoft.com/office/powerpoint/2010/main" val="10027577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kern="1200" dirty="0" smtClean="0">
                <a:solidFill>
                  <a:schemeClr val="tx1"/>
                </a:solidFill>
                <a:effectLst/>
                <a:latin typeface="Arial Narrow" pitchFamily="34" charset="0"/>
                <a:ea typeface="+mn-ea"/>
                <a:cs typeface="+mn-cs"/>
              </a:rPr>
              <a:t>The barrier of high investment</a:t>
            </a:r>
            <a:r>
              <a:rPr lang="en-US" sz="1200" kern="1200" baseline="0" dirty="0" smtClean="0">
                <a:solidFill>
                  <a:schemeClr val="tx1"/>
                </a:solidFill>
                <a:effectLst/>
                <a:latin typeface="Arial Narrow" pitchFamily="34" charset="0"/>
                <a:ea typeface="+mn-ea"/>
                <a:cs typeface="+mn-cs"/>
              </a:rPr>
              <a:t> costs can be tackled by providing grants. Current grants are very low and do not yield economic feasible SHIP investments.</a:t>
            </a:r>
          </a:p>
          <a:p>
            <a:r>
              <a:rPr lang="en-US" sz="1200" kern="1200" baseline="0" dirty="0" smtClean="0">
                <a:solidFill>
                  <a:schemeClr val="tx1"/>
                </a:solidFill>
                <a:effectLst/>
                <a:latin typeface="Arial Narrow" pitchFamily="34" charset="0"/>
                <a:ea typeface="+mn-ea"/>
                <a:cs typeface="+mn-cs"/>
              </a:rPr>
              <a:t>A maximum grant rate of 50% is assumed, but payback periods are still above 14 years for all technologies. If fuel oil is replaced a payback period of 10 years can be reached. </a:t>
            </a:r>
            <a:r>
              <a:rPr lang="de-DE" dirty="0" err="1" smtClean="0"/>
              <a:t>Almost</a:t>
            </a:r>
            <a:r>
              <a:rPr lang="de-DE" dirty="0" smtClean="0"/>
              <a:t> all </a:t>
            </a:r>
            <a:r>
              <a:rPr lang="de-DE" dirty="0" err="1" smtClean="0"/>
              <a:t>options</a:t>
            </a:r>
            <a:r>
              <a:rPr lang="de-DE" baseline="0" dirty="0" smtClean="0"/>
              <a:t> </a:t>
            </a:r>
            <a:r>
              <a:rPr lang="de-DE" baseline="0" dirty="0" err="1" smtClean="0"/>
              <a:t>yield</a:t>
            </a:r>
            <a:r>
              <a:rPr lang="de-DE" baseline="0" dirty="0" smtClean="0"/>
              <a:t> negative </a:t>
            </a:r>
            <a:r>
              <a:rPr lang="de-DE" dirty="0" smtClean="0"/>
              <a:t>NPV negative,</a:t>
            </a:r>
            <a:r>
              <a:rPr lang="de-DE" baseline="0" dirty="0" smtClean="0"/>
              <a:t> so </a:t>
            </a:r>
            <a:r>
              <a:rPr lang="de-DE" baseline="0" dirty="0" err="1" smtClean="0"/>
              <a:t>they</a:t>
            </a:r>
            <a:r>
              <a:rPr lang="de-DE" baseline="0" dirty="0" smtClean="0"/>
              <a:t> </a:t>
            </a:r>
            <a:r>
              <a:rPr lang="de-DE" baseline="0" dirty="0" err="1" smtClean="0"/>
              <a:t>are</a:t>
            </a:r>
            <a:r>
              <a:rPr lang="de-DE" baseline="0" dirty="0" smtClean="0"/>
              <a:t> not </a:t>
            </a:r>
            <a:r>
              <a:rPr lang="de-DE" baseline="0" dirty="0" err="1" smtClean="0"/>
              <a:t>mentioned</a:t>
            </a:r>
            <a:r>
              <a:rPr lang="de-DE" baseline="0" dirty="0" smtClean="0"/>
              <a:t> </a:t>
            </a:r>
            <a:r>
              <a:rPr lang="de-DE" baseline="0" dirty="0" err="1" smtClean="0"/>
              <a:t>here</a:t>
            </a:r>
            <a:r>
              <a:rPr lang="de-DE" baseline="0" dirty="0" smtClean="0"/>
              <a:t>. </a:t>
            </a:r>
            <a:r>
              <a:rPr lang="de-DE" baseline="0" dirty="0" err="1" smtClean="0"/>
              <a:t>Only</a:t>
            </a:r>
            <a:r>
              <a:rPr lang="de-DE" baseline="0" dirty="0" smtClean="0"/>
              <a:t> FPC </a:t>
            </a:r>
            <a:r>
              <a:rPr lang="de-DE" baseline="0" dirty="0" err="1" smtClean="0"/>
              <a:t>and</a:t>
            </a:r>
            <a:r>
              <a:rPr lang="de-DE" baseline="0" dirty="0" smtClean="0"/>
              <a:t> FO </a:t>
            </a:r>
            <a:r>
              <a:rPr lang="de-DE" baseline="0" dirty="0" err="1" smtClean="0"/>
              <a:t>replacement</a:t>
            </a:r>
            <a:r>
              <a:rPr lang="de-DE" baseline="0" dirty="0" smtClean="0"/>
              <a:t> </a:t>
            </a:r>
            <a:r>
              <a:rPr lang="de-DE" baseline="0" dirty="0" err="1" smtClean="0"/>
              <a:t>shows</a:t>
            </a:r>
            <a:r>
              <a:rPr lang="de-DE" baseline="0" dirty="0" smtClean="0"/>
              <a:t> a NPV </a:t>
            </a:r>
            <a:r>
              <a:rPr lang="de-DE" baseline="0" dirty="0" err="1" smtClean="0"/>
              <a:t>slightly</a:t>
            </a:r>
            <a:r>
              <a:rPr lang="de-DE" baseline="0" dirty="0" smtClean="0"/>
              <a:t> </a:t>
            </a:r>
            <a:r>
              <a:rPr lang="de-DE" baseline="0" dirty="0" err="1" smtClean="0"/>
              <a:t>above</a:t>
            </a:r>
            <a:r>
              <a:rPr lang="de-DE" baseline="0" dirty="0" smtClean="0"/>
              <a:t> </a:t>
            </a:r>
            <a:r>
              <a:rPr lang="de-DE" baseline="0" dirty="0" err="1" smtClean="0"/>
              <a:t>zero</a:t>
            </a:r>
            <a:r>
              <a:rPr lang="de-DE" baseline="0" dirty="0" smtClean="0"/>
              <a:t> (5,400 EUR).</a:t>
            </a:r>
          </a:p>
          <a:p>
            <a:endParaRPr lang="de-DE" baseline="0" dirty="0" smtClean="0"/>
          </a:p>
          <a:p>
            <a:r>
              <a:rPr lang="de-DE" baseline="0" dirty="0" smtClean="0"/>
              <a:t>A 50% </a:t>
            </a:r>
            <a:r>
              <a:rPr lang="de-DE" baseline="0" dirty="0" err="1" smtClean="0"/>
              <a:t>grant</a:t>
            </a:r>
            <a:r>
              <a:rPr lang="de-DE" baseline="0" dirty="0" smtClean="0"/>
              <a:t> </a:t>
            </a:r>
            <a:r>
              <a:rPr lang="de-DE" baseline="0" dirty="0" err="1" smtClean="0"/>
              <a:t>causes</a:t>
            </a:r>
            <a:r>
              <a:rPr lang="de-DE" baseline="0" dirty="0" smtClean="0"/>
              <a:t> </a:t>
            </a:r>
            <a:r>
              <a:rPr lang="de-DE" baseline="0" dirty="0" err="1" smtClean="0"/>
              <a:t>public</a:t>
            </a:r>
            <a:r>
              <a:rPr lang="de-DE" baseline="0" dirty="0" smtClean="0"/>
              <a:t> </a:t>
            </a:r>
            <a:r>
              <a:rPr lang="de-DE" baseline="0" dirty="0" err="1" smtClean="0"/>
              <a:t>costs</a:t>
            </a:r>
            <a:r>
              <a:rPr lang="de-DE" baseline="0" dirty="0" smtClean="0"/>
              <a:t>. 200 EUR/m² </a:t>
            </a:r>
            <a:r>
              <a:rPr lang="de-DE" baseline="0" dirty="0" err="1" smtClean="0"/>
              <a:t>is</a:t>
            </a:r>
            <a:r>
              <a:rPr lang="de-DE" baseline="0" dirty="0" smtClean="0"/>
              <a:t> 50% </a:t>
            </a:r>
            <a:r>
              <a:rPr lang="de-DE" baseline="0" dirty="0" err="1" smtClean="0"/>
              <a:t>of</a:t>
            </a:r>
            <a:r>
              <a:rPr lang="de-DE" baseline="0" dirty="0" smtClean="0"/>
              <a:t> </a:t>
            </a:r>
            <a:r>
              <a:rPr lang="de-DE" baseline="0" dirty="0" err="1" smtClean="0"/>
              <a:t>the</a:t>
            </a:r>
            <a:r>
              <a:rPr lang="de-DE" baseline="0" dirty="0" smtClean="0"/>
              <a:t> total </a:t>
            </a:r>
            <a:r>
              <a:rPr lang="de-DE" baseline="0" dirty="0" err="1" smtClean="0"/>
              <a:t>investment</a:t>
            </a:r>
            <a:r>
              <a:rPr lang="de-DE" baseline="0" dirty="0" smtClean="0"/>
              <a:t> </a:t>
            </a:r>
            <a:r>
              <a:rPr lang="de-DE" baseline="0" dirty="0" err="1" smtClean="0"/>
              <a:t>cost</a:t>
            </a:r>
            <a:r>
              <a:rPr lang="de-DE" baseline="0" dirty="0" smtClean="0"/>
              <a:t>.</a:t>
            </a:r>
          </a:p>
          <a:p>
            <a:endParaRPr lang="de-DE" baseline="0" dirty="0" smtClean="0"/>
          </a:p>
          <a:p>
            <a:r>
              <a:rPr lang="de-DE" baseline="0" dirty="0" err="1" smtClean="0"/>
              <a:t>Since</a:t>
            </a:r>
            <a:r>
              <a:rPr lang="de-DE" baseline="0" dirty="0" smtClean="0"/>
              <a:t> </a:t>
            </a:r>
            <a:r>
              <a:rPr lang="de-DE" baseline="0" dirty="0" err="1" smtClean="0"/>
              <a:t>energy</a:t>
            </a:r>
            <a:r>
              <a:rPr lang="de-DE" baseline="0" dirty="0" smtClean="0"/>
              <a:t> </a:t>
            </a:r>
            <a:r>
              <a:rPr lang="de-DE" baseline="0" dirty="0" err="1" smtClean="0"/>
              <a:t>prices</a:t>
            </a:r>
            <a:r>
              <a:rPr lang="de-DE" baseline="0" dirty="0" smtClean="0"/>
              <a:t> </a:t>
            </a:r>
            <a:r>
              <a:rPr lang="de-DE" baseline="0" dirty="0" err="1" smtClean="0"/>
              <a:t>are</a:t>
            </a:r>
            <a:r>
              <a:rPr lang="de-DE" baseline="0" dirty="0" smtClean="0"/>
              <a:t> </a:t>
            </a:r>
            <a:r>
              <a:rPr lang="de-DE" baseline="0" dirty="0" err="1" smtClean="0"/>
              <a:t>highly</a:t>
            </a:r>
            <a:r>
              <a:rPr lang="de-DE" baseline="0" dirty="0" smtClean="0"/>
              <a:t> </a:t>
            </a:r>
            <a:r>
              <a:rPr lang="de-DE" baseline="0" dirty="0" err="1" smtClean="0"/>
              <a:t>subsidized</a:t>
            </a:r>
            <a:r>
              <a:rPr lang="de-DE" baseline="0" dirty="0" smtClean="0"/>
              <a:t>, </a:t>
            </a:r>
            <a:r>
              <a:rPr lang="de-DE" baseline="0" dirty="0" err="1" smtClean="0"/>
              <a:t>the</a:t>
            </a:r>
            <a:r>
              <a:rPr lang="de-DE" baseline="0" dirty="0" smtClean="0"/>
              <a:t> </a:t>
            </a:r>
            <a:r>
              <a:rPr lang="de-DE" baseline="0" dirty="0" err="1" smtClean="0"/>
              <a:t>Tunisian</a:t>
            </a:r>
            <a:r>
              <a:rPr lang="de-DE" baseline="0" dirty="0" smtClean="0"/>
              <a:t> </a:t>
            </a:r>
            <a:r>
              <a:rPr lang="de-DE" baseline="0" dirty="0" err="1" smtClean="0"/>
              <a:t>state</a:t>
            </a:r>
            <a:r>
              <a:rPr lang="de-DE" baseline="0" dirty="0" smtClean="0"/>
              <a:t> </a:t>
            </a:r>
            <a:r>
              <a:rPr lang="de-DE" baseline="0" dirty="0" err="1" smtClean="0"/>
              <a:t>saves</a:t>
            </a:r>
            <a:r>
              <a:rPr lang="de-DE" baseline="0" dirty="0" smtClean="0"/>
              <a:t> </a:t>
            </a:r>
            <a:r>
              <a:rPr lang="de-DE" baseline="0" dirty="0" err="1" smtClean="0"/>
              <a:t>public</a:t>
            </a:r>
            <a:r>
              <a:rPr lang="de-DE" baseline="0" dirty="0" smtClean="0"/>
              <a:t> </a:t>
            </a:r>
            <a:r>
              <a:rPr lang="de-DE" baseline="0" dirty="0" err="1" smtClean="0"/>
              <a:t>spendings</a:t>
            </a:r>
            <a:r>
              <a:rPr lang="de-DE" baseline="0" dirty="0" smtClean="0"/>
              <a:t> </a:t>
            </a:r>
            <a:r>
              <a:rPr lang="de-DE" baseline="0" dirty="0" err="1" smtClean="0"/>
              <a:t>if</a:t>
            </a:r>
            <a:r>
              <a:rPr lang="de-DE" baseline="0" dirty="0" smtClean="0"/>
              <a:t> </a:t>
            </a:r>
            <a:r>
              <a:rPr lang="de-DE" baseline="0" dirty="0" err="1" smtClean="0"/>
              <a:t>the</a:t>
            </a:r>
            <a:r>
              <a:rPr lang="de-DE" baseline="0" dirty="0" smtClean="0"/>
              <a:t> </a:t>
            </a:r>
            <a:r>
              <a:rPr lang="de-DE" baseline="0" dirty="0" err="1" smtClean="0"/>
              <a:t>consumption</a:t>
            </a:r>
            <a:r>
              <a:rPr lang="de-DE" baseline="0" dirty="0" smtClean="0"/>
              <a:t> </a:t>
            </a:r>
            <a:r>
              <a:rPr lang="de-DE" baseline="0" dirty="0" err="1" smtClean="0"/>
              <a:t>of</a:t>
            </a:r>
            <a:r>
              <a:rPr lang="de-DE" baseline="0" dirty="0" smtClean="0"/>
              <a:t> </a:t>
            </a:r>
            <a:r>
              <a:rPr lang="de-DE" baseline="0" dirty="0" err="1" smtClean="0"/>
              <a:t>conventional</a:t>
            </a:r>
            <a:r>
              <a:rPr lang="de-DE" baseline="0" dirty="0" smtClean="0"/>
              <a:t> </a:t>
            </a:r>
            <a:r>
              <a:rPr lang="de-DE" baseline="0" dirty="0" err="1" smtClean="0"/>
              <a:t>energy</a:t>
            </a:r>
            <a:r>
              <a:rPr lang="de-DE" baseline="0" dirty="0" smtClean="0"/>
              <a:t> </a:t>
            </a:r>
            <a:r>
              <a:rPr lang="de-DE" baseline="0" dirty="0" err="1" smtClean="0"/>
              <a:t>is</a:t>
            </a:r>
            <a:r>
              <a:rPr lang="de-DE" baseline="0" dirty="0" smtClean="0"/>
              <a:t> </a:t>
            </a:r>
            <a:r>
              <a:rPr lang="de-DE" baseline="0" dirty="0" err="1" smtClean="0"/>
              <a:t>reduced</a:t>
            </a:r>
            <a:r>
              <a:rPr lang="de-DE" baseline="0" dirty="0" smtClean="0"/>
              <a:t>. I </a:t>
            </a:r>
            <a:r>
              <a:rPr lang="de-DE" baseline="0" dirty="0" err="1" smtClean="0"/>
              <a:t>called</a:t>
            </a:r>
            <a:r>
              <a:rPr lang="de-DE" baseline="0" dirty="0" smtClean="0"/>
              <a:t> </a:t>
            </a:r>
            <a:r>
              <a:rPr lang="de-DE" baseline="0" dirty="0" err="1" smtClean="0"/>
              <a:t>that</a:t>
            </a:r>
            <a:r>
              <a:rPr lang="de-DE" baseline="0" dirty="0" smtClean="0"/>
              <a:t> </a:t>
            </a:r>
            <a:r>
              <a:rPr lang="de-DE" baseline="0" dirty="0" err="1" smtClean="0"/>
              <a:t>public</a:t>
            </a:r>
            <a:r>
              <a:rPr lang="de-DE" baseline="0" dirty="0" smtClean="0"/>
              <a:t> </a:t>
            </a:r>
            <a:r>
              <a:rPr lang="de-DE" baseline="0" dirty="0" err="1" smtClean="0"/>
              <a:t>savings</a:t>
            </a:r>
            <a:r>
              <a:rPr lang="de-DE" baseline="0" dirty="0" smtClean="0"/>
              <a:t>. A 1000 </a:t>
            </a:r>
            <a:r>
              <a:rPr lang="de-DE" baseline="0" dirty="0" err="1" smtClean="0"/>
              <a:t>square</a:t>
            </a:r>
            <a:r>
              <a:rPr lang="de-DE" baseline="0" dirty="0" smtClean="0"/>
              <a:t> </a:t>
            </a:r>
            <a:r>
              <a:rPr lang="de-DE" baseline="0" dirty="0" err="1" smtClean="0"/>
              <a:t>meter</a:t>
            </a:r>
            <a:r>
              <a:rPr lang="de-DE" baseline="0" dirty="0" smtClean="0"/>
              <a:t> plant </a:t>
            </a:r>
            <a:r>
              <a:rPr lang="de-DE" baseline="0" dirty="0" err="1" smtClean="0"/>
              <a:t>results</a:t>
            </a:r>
            <a:r>
              <a:rPr lang="de-DE" baseline="0" dirty="0" smtClean="0"/>
              <a:t> in </a:t>
            </a:r>
            <a:r>
              <a:rPr lang="de-DE" baseline="0" dirty="0" err="1" smtClean="0"/>
              <a:t>public</a:t>
            </a:r>
            <a:r>
              <a:rPr lang="de-DE" baseline="0" dirty="0" smtClean="0"/>
              <a:t> </a:t>
            </a:r>
            <a:r>
              <a:rPr lang="de-DE" baseline="0" dirty="0" err="1" smtClean="0"/>
              <a:t>savings</a:t>
            </a:r>
            <a:r>
              <a:rPr lang="de-DE" baseline="0" dirty="0" smtClean="0"/>
              <a:t> at </a:t>
            </a:r>
            <a:r>
              <a:rPr lang="de-DE" baseline="0" dirty="0" err="1" smtClean="0"/>
              <a:t>about</a:t>
            </a:r>
            <a:r>
              <a:rPr lang="de-DE" baseline="0" dirty="0" smtClean="0"/>
              <a:t> </a:t>
            </a:r>
            <a:r>
              <a:rPr lang="de-DE" baseline="0" dirty="0" smtClean="0"/>
              <a:t>50 </a:t>
            </a:r>
            <a:r>
              <a:rPr lang="de-DE" baseline="0" dirty="0" smtClean="0"/>
              <a:t>EUR per </a:t>
            </a:r>
            <a:r>
              <a:rPr lang="de-DE" baseline="0" dirty="0" err="1" smtClean="0"/>
              <a:t>square</a:t>
            </a:r>
            <a:r>
              <a:rPr lang="de-DE" baseline="0" dirty="0" smtClean="0"/>
              <a:t> </a:t>
            </a:r>
            <a:r>
              <a:rPr lang="de-DE" baseline="0" dirty="0" err="1" smtClean="0"/>
              <a:t>meter</a:t>
            </a:r>
            <a:r>
              <a:rPr lang="de-DE" baseline="0" dirty="0" smtClean="0"/>
              <a:t> </a:t>
            </a:r>
            <a:r>
              <a:rPr lang="de-DE" baseline="0" dirty="0" err="1" smtClean="0"/>
              <a:t>if</a:t>
            </a:r>
            <a:r>
              <a:rPr lang="de-DE" baseline="0" dirty="0" smtClean="0"/>
              <a:t> </a:t>
            </a:r>
            <a:r>
              <a:rPr lang="de-DE" baseline="0" dirty="0" err="1" smtClean="0"/>
              <a:t>natural</a:t>
            </a:r>
            <a:r>
              <a:rPr lang="de-DE" baseline="0" dirty="0" smtClean="0"/>
              <a:t> gas </a:t>
            </a:r>
            <a:r>
              <a:rPr lang="de-DE" baseline="0" dirty="0" err="1" smtClean="0"/>
              <a:t>is</a:t>
            </a:r>
            <a:r>
              <a:rPr lang="de-DE" baseline="0" dirty="0" smtClean="0"/>
              <a:t> </a:t>
            </a:r>
            <a:r>
              <a:rPr lang="de-DE" baseline="0" dirty="0" err="1" smtClean="0"/>
              <a:t>replaced</a:t>
            </a:r>
            <a:r>
              <a:rPr lang="de-DE" baseline="0" dirty="0" smtClean="0"/>
              <a:t>. </a:t>
            </a:r>
            <a:r>
              <a:rPr lang="de-DE" baseline="0" dirty="0" err="1" smtClean="0"/>
              <a:t>Subsidies</a:t>
            </a:r>
            <a:r>
              <a:rPr lang="de-DE" baseline="0" dirty="0" smtClean="0"/>
              <a:t> </a:t>
            </a:r>
            <a:r>
              <a:rPr lang="de-DE" baseline="0" dirty="0" err="1" smtClean="0"/>
              <a:t>for</a:t>
            </a:r>
            <a:r>
              <a:rPr lang="de-DE" baseline="0" dirty="0" smtClean="0"/>
              <a:t> </a:t>
            </a:r>
            <a:r>
              <a:rPr lang="de-DE" baseline="0" dirty="0" err="1" smtClean="0"/>
              <a:t>fuel</a:t>
            </a:r>
            <a:r>
              <a:rPr lang="de-DE" baseline="0" dirty="0" smtClean="0"/>
              <a:t> </a:t>
            </a:r>
            <a:r>
              <a:rPr lang="de-DE" baseline="0" dirty="0" err="1" smtClean="0"/>
              <a:t>oil</a:t>
            </a:r>
            <a:r>
              <a:rPr lang="de-DE" baseline="0" dirty="0" smtClean="0"/>
              <a:t> </a:t>
            </a:r>
            <a:r>
              <a:rPr lang="de-DE" baseline="0" dirty="0" err="1" smtClean="0"/>
              <a:t>are</a:t>
            </a:r>
            <a:r>
              <a:rPr lang="de-DE" baseline="0" dirty="0" smtClean="0"/>
              <a:t> </a:t>
            </a:r>
            <a:r>
              <a:rPr lang="de-DE" baseline="0" dirty="0" err="1" smtClean="0"/>
              <a:t>even</a:t>
            </a:r>
            <a:r>
              <a:rPr lang="de-DE" baseline="0" dirty="0" smtClean="0"/>
              <a:t> </a:t>
            </a:r>
            <a:r>
              <a:rPr lang="de-DE" baseline="0" dirty="0" err="1" smtClean="0"/>
              <a:t>higher</a:t>
            </a:r>
            <a:r>
              <a:rPr lang="de-DE" baseline="0" dirty="0" smtClean="0"/>
              <a:t>, </a:t>
            </a:r>
            <a:r>
              <a:rPr lang="de-DE" baseline="0" dirty="0" err="1" smtClean="0"/>
              <a:t>therefore</a:t>
            </a:r>
            <a:r>
              <a:rPr lang="de-DE" baseline="0" dirty="0" smtClean="0"/>
              <a:t> </a:t>
            </a:r>
            <a:r>
              <a:rPr lang="de-DE" baseline="0" dirty="0" err="1" smtClean="0"/>
              <a:t>public</a:t>
            </a:r>
            <a:r>
              <a:rPr lang="de-DE" baseline="0" dirty="0" smtClean="0"/>
              <a:t> </a:t>
            </a:r>
            <a:r>
              <a:rPr lang="de-DE" baseline="0" dirty="0" err="1" smtClean="0"/>
              <a:t>savings</a:t>
            </a:r>
            <a:r>
              <a:rPr lang="de-DE" baseline="0" dirty="0" smtClean="0"/>
              <a:t> </a:t>
            </a:r>
            <a:r>
              <a:rPr lang="de-DE" baseline="0" dirty="0" err="1" smtClean="0"/>
              <a:t>are</a:t>
            </a:r>
            <a:r>
              <a:rPr lang="de-DE" baseline="0" dirty="0" smtClean="0"/>
              <a:t> </a:t>
            </a:r>
            <a:r>
              <a:rPr lang="de-DE" baseline="0" dirty="0" err="1" smtClean="0"/>
              <a:t>significantly</a:t>
            </a:r>
            <a:r>
              <a:rPr lang="de-DE" baseline="0" dirty="0" smtClean="0"/>
              <a:t> </a:t>
            </a:r>
            <a:r>
              <a:rPr lang="de-DE" baseline="0" dirty="0" err="1" smtClean="0"/>
              <a:t>higher</a:t>
            </a:r>
            <a:r>
              <a:rPr lang="de-DE" baseline="0" dirty="0" smtClean="0"/>
              <a:t> </a:t>
            </a:r>
            <a:r>
              <a:rPr lang="de-DE" baseline="0" dirty="0" err="1" smtClean="0"/>
              <a:t>if</a:t>
            </a:r>
            <a:r>
              <a:rPr lang="de-DE" baseline="0" dirty="0" smtClean="0"/>
              <a:t> </a:t>
            </a:r>
            <a:r>
              <a:rPr lang="de-DE" baseline="0" dirty="0" err="1" smtClean="0"/>
              <a:t>fuel</a:t>
            </a:r>
            <a:r>
              <a:rPr lang="de-DE" baseline="0" dirty="0" smtClean="0"/>
              <a:t> </a:t>
            </a:r>
            <a:r>
              <a:rPr lang="de-DE" baseline="0" dirty="0" err="1" smtClean="0"/>
              <a:t>oil</a:t>
            </a:r>
            <a:r>
              <a:rPr lang="de-DE" baseline="0" dirty="0" smtClean="0"/>
              <a:t> </a:t>
            </a:r>
            <a:r>
              <a:rPr lang="de-DE" baseline="0" dirty="0" err="1" smtClean="0"/>
              <a:t>is</a:t>
            </a:r>
            <a:r>
              <a:rPr lang="de-DE" baseline="0" dirty="0" smtClean="0"/>
              <a:t> </a:t>
            </a:r>
            <a:r>
              <a:rPr lang="de-DE" baseline="0" dirty="0" err="1" smtClean="0"/>
              <a:t>replaced</a:t>
            </a:r>
            <a:r>
              <a:rPr lang="de-DE" baseline="0" dirty="0" smtClean="0"/>
              <a:t>. </a:t>
            </a:r>
            <a:r>
              <a:rPr lang="de-DE" baseline="0" dirty="0" err="1" smtClean="0"/>
              <a:t>About</a:t>
            </a:r>
            <a:r>
              <a:rPr lang="de-DE" baseline="0" dirty="0" smtClean="0"/>
              <a:t> 200 EUR/m².</a:t>
            </a:r>
          </a:p>
          <a:p>
            <a:r>
              <a:rPr lang="de-DE" baseline="0" dirty="0" smtClean="0"/>
              <a:t>Negative </a:t>
            </a:r>
            <a:r>
              <a:rPr lang="de-DE" baseline="0" dirty="0" err="1" smtClean="0"/>
              <a:t>net</a:t>
            </a:r>
            <a:r>
              <a:rPr lang="de-DE" baseline="0" dirty="0" smtClean="0"/>
              <a:t> </a:t>
            </a:r>
            <a:r>
              <a:rPr lang="de-DE" baseline="0" dirty="0" err="1" smtClean="0"/>
              <a:t>public</a:t>
            </a:r>
            <a:r>
              <a:rPr lang="de-DE" baseline="0" dirty="0" smtClean="0"/>
              <a:t> </a:t>
            </a:r>
            <a:r>
              <a:rPr lang="de-DE" baseline="0" dirty="0" err="1" smtClean="0"/>
              <a:t>costs</a:t>
            </a:r>
            <a:r>
              <a:rPr lang="de-DE" baseline="0" dirty="0" smtClean="0"/>
              <a:t> </a:t>
            </a:r>
            <a:r>
              <a:rPr lang="de-DE" baseline="0" dirty="0" err="1" smtClean="0"/>
              <a:t>indicate</a:t>
            </a:r>
            <a:r>
              <a:rPr lang="de-DE" baseline="0" dirty="0" smtClean="0"/>
              <a:t> </a:t>
            </a:r>
            <a:r>
              <a:rPr lang="de-DE" baseline="0" dirty="0" err="1" smtClean="0"/>
              <a:t>public</a:t>
            </a:r>
            <a:r>
              <a:rPr lang="de-DE" baseline="0" dirty="0" smtClean="0"/>
              <a:t> </a:t>
            </a:r>
            <a:r>
              <a:rPr lang="de-DE" baseline="0" dirty="0" err="1" smtClean="0"/>
              <a:t>savings</a:t>
            </a:r>
            <a:r>
              <a:rPr lang="de-DE" baseline="0" dirty="0" smtClean="0"/>
              <a:t>! </a:t>
            </a:r>
            <a:r>
              <a:rPr lang="de-DE" baseline="0" dirty="0" err="1" smtClean="0"/>
              <a:t>Highlighted</a:t>
            </a:r>
            <a:r>
              <a:rPr lang="de-DE" baseline="0" dirty="0" smtClean="0"/>
              <a:t> in </a:t>
            </a:r>
            <a:r>
              <a:rPr lang="de-DE" baseline="0" dirty="0" err="1" smtClean="0"/>
              <a:t>green</a:t>
            </a:r>
            <a:r>
              <a:rPr lang="de-DE" baseline="0" dirty="0" smtClean="0"/>
              <a:t>. </a:t>
            </a:r>
            <a:r>
              <a:rPr lang="de-DE" baseline="0" dirty="0" err="1" smtClean="0"/>
              <a:t>For</a:t>
            </a:r>
            <a:r>
              <a:rPr lang="de-DE" baseline="0" dirty="0" smtClean="0"/>
              <a:t> </a:t>
            </a:r>
            <a:r>
              <a:rPr lang="de-DE" baseline="0" dirty="0" err="1" smtClean="0"/>
              <a:t>fuel</a:t>
            </a:r>
            <a:r>
              <a:rPr lang="de-DE" baseline="0" dirty="0" smtClean="0"/>
              <a:t> </a:t>
            </a:r>
            <a:r>
              <a:rPr lang="de-DE" baseline="0" dirty="0" err="1" smtClean="0"/>
              <a:t>oil</a:t>
            </a:r>
            <a:r>
              <a:rPr lang="de-DE" baseline="0" dirty="0" smtClean="0"/>
              <a:t> </a:t>
            </a:r>
            <a:r>
              <a:rPr lang="de-DE" baseline="0" dirty="0" err="1" smtClean="0"/>
              <a:t>replacement</a:t>
            </a:r>
            <a:r>
              <a:rPr lang="de-DE" baseline="0" dirty="0" smtClean="0"/>
              <a:t>, </a:t>
            </a:r>
            <a:r>
              <a:rPr lang="de-DE" baseline="0" dirty="0" err="1" smtClean="0"/>
              <a:t>it</a:t>
            </a:r>
            <a:r>
              <a:rPr lang="de-DE" baseline="0" dirty="0" smtClean="0"/>
              <a:t> </a:t>
            </a:r>
            <a:r>
              <a:rPr lang="de-DE" baseline="0" dirty="0" err="1" smtClean="0"/>
              <a:t>could</a:t>
            </a:r>
            <a:r>
              <a:rPr lang="de-DE" baseline="0" dirty="0" smtClean="0"/>
              <a:t> </a:t>
            </a:r>
            <a:r>
              <a:rPr lang="de-DE" baseline="0" dirty="0" err="1" smtClean="0"/>
              <a:t>be</a:t>
            </a:r>
            <a:r>
              <a:rPr lang="de-DE" baseline="0" dirty="0" smtClean="0"/>
              <a:t> </a:t>
            </a:r>
            <a:r>
              <a:rPr lang="de-DE" baseline="0" dirty="0" err="1" smtClean="0"/>
              <a:t>justified</a:t>
            </a:r>
            <a:r>
              <a:rPr lang="de-DE" baseline="0" dirty="0" smtClean="0"/>
              <a:t> </a:t>
            </a:r>
            <a:r>
              <a:rPr lang="de-DE" baseline="0" dirty="0" err="1" smtClean="0"/>
              <a:t>to</a:t>
            </a:r>
            <a:r>
              <a:rPr lang="de-DE" baseline="0" dirty="0" smtClean="0"/>
              <a:t> </a:t>
            </a:r>
            <a:r>
              <a:rPr lang="de-DE" baseline="0" dirty="0" err="1" smtClean="0"/>
              <a:t>provide</a:t>
            </a:r>
            <a:r>
              <a:rPr lang="de-DE" baseline="0" dirty="0" smtClean="0"/>
              <a:t> </a:t>
            </a:r>
            <a:r>
              <a:rPr lang="de-DE" baseline="0" dirty="0" err="1" smtClean="0"/>
              <a:t>grants</a:t>
            </a:r>
            <a:r>
              <a:rPr lang="de-DE" baseline="0" dirty="0" smtClean="0"/>
              <a:t> </a:t>
            </a:r>
            <a:r>
              <a:rPr lang="de-DE" baseline="0" dirty="0" err="1" smtClean="0"/>
              <a:t>even</a:t>
            </a:r>
            <a:r>
              <a:rPr lang="de-DE" baseline="0" dirty="0" smtClean="0"/>
              <a:t> </a:t>
            </a:r>
            <a:r>
              <a:rPr lang="de-DE" baseline="0" dirty="0" err="1" smtClean="0"/>
              <a:t>above</a:t>
            </a:r>
            <a:r>
              <a:rPr lang="de-DE" baseline="0" dirty="0" smtClean="0"/>
              <a:t> 50%. The </a:t>
            </a:r>
            <a:r>
              <a:rPr lang="de-DE" baseline="0" dirty="0" err="1" smtClean="0"/>
              <a:t>net</a:t>
            </a:r>
            <a:r>
              <a:rPr lang="de-DE" baseline="0" dirty="0" smtClean="0"/>
              <a:t> </a:t>
            </a:r>
            <a:r>
              <a:rPr lang="de-DE" baseline="0" dirty="0" err="1" smtClean="0"/>
              <a:t>public</a:t>
            </a:r>
            <a:r>
              <a:rPr lang="de-DE" baseline="0" dirty="0" smtClean="0"/>
              <a:t> </a:t>
            </a:r>
            <a:r>
              <a:rPr lang="de-DE" baseline="0" dirty="0" err="1" smtClean="0"/>
              <a:t>costs</a:t>
            </a:r>
            <a:r>
              <a:rPr lang="de-DE" baseline="0" dirty="0" smtClean="0"/>
              <a:t> </a:t>
            </a:r>
            <a:r>
              <a:rPr lang="de-DE" baseline="0" dirty="0" err="1" smtClean="0"/>
              <a:t>for</a:t>
            </a:r>
            <a:r>
              <a:rPr lang="de-DE" baseline="0" dirty="0" smtClean="0"/>
              <a:t> FPC </a:t>
            </a:r>
            <a:r>
              <a:rPr lang="de-DE" baseline="0" dirty="0" err="1" smtClean="0"/>
              <a:t>and</a:t>
            </a:r>
            <a:r>
              <a:rPr lang="de-DE" baseline="0" dirty="0" smtClean="0"/>
              <a:t> FO </a:t>
            </a:r>
            <a:r>
              <a:rPr lang="de-DE" baseline="0" dirty="0" err="1" smtClean="0"/>
              <a:t>replacement</a:t>
            </a:r>
            <a:r>
              <a:rPr lang="de-DE" baseline="0" dirty="0" smtClean="0"/>
              <a:t> </a:t>
            </a:r>
            <a:r>
              <a:rPr lang="de-DE" baseline="0" dirty="0" err="1" smtClean="0"/>
              <a:t>are</a:t>
            </a:r>
            <a:r>
              <a:rPr lang="de-DE" baseline="0" dirty="0" smtClean="0"/>
              <a:t> </a:t>
            </a:r>
            <a:r>
              <a:rPr lang="de-DE" baseline="0" dirty="0" err="1" smtClean="0"/>
              <a:t>around</a:t>
            </a:r>
            <a:r>
              <a:rPr lang="de-DE" baseline="0" dirty="0" smtClean="0"/>
              <a:t> </a:t>
            </a:r>
            <a:r>
              <a:rPr lang="de-DE" baseline="0" dirty="0" err="1" smtClean="0"/>
              <a:t>zero</a:t>
            </a:r>
            <a:r>
              <a:rPr lang="de-DE" baseline="0" dirty="0" smtClean="0"/>
              <a:t>. Even </a:t>
            </a:r>
            <a:r>
              <a:rPr lang="de-DE" baseline="0" dirty="0" err="1" smtClean="0"/>
              <a:t>for</a:t>
            </a:r>
            <a:r>
              <a:rPr lang="de-DE" baseline="0" dirty="0" smtClean="0"/>
              <a:t> </a:t>
            </a:r>
            <a:r>
              <a:rPr lang="de-DE" baseline="0" dirty="0" err="1" smtClean="0"/>
              <a:t>concentrating</a:t>
            </a:r>
            <a:r>
              <a:rPr lang="de-DE" baseline="0" dirty="0" smtClean="0"/>
              <a:t> </a:t>
            </a:r>
            <a:r>
              <a:rPr lang="de-DE" baseline="0" dirty="0" err="1" smtClean="0"/>
              <a:t>technologies</a:t>
            </a:r>
            <a:r>
              <a:rPr lang="de-DE" baseline="0" dirty="0" smtClean="0"/>
              <a:t>, </a:t>
            </a:r>
            <a:r>
              <a:rPr lang="de-DE" baseline="0" dirty="0" err="1" smtClean="0"/>
              <a:t>net</a:t>
            </a:r>
            <a:r>
              <a:rPr lang="de-DE" baseline="0" dirty="0" smtClean="0"/>
              <a:t> </a:t>
            </a:r>
            <a:r>
              <a:rPr lang="de-DE" baseline="0" dirty="0" err="1" smtClean="0"/>
              <a:t>public</a:t>
            </a:r>
            <a:r>
              <a:rPr lang="de-DE" baseline="0" dirty="0" smtClean="0"/>
              <a:t> </a:t>
            </a:r>
            <a:r>
              <a:rPr lang="de-DE" baseline="0" dirty="0" err="1" smtClean="0"/>
              <a:t>costs</a:t>
            </a:r>
            <a:r>
              <a:rPr lang="de-DE" baseline="0" dirty="0" smtClean="0"/>
              <a:t> </a:t>
            </a:r>
            <a:r>
              <a:rPr lang="de-DE" baseline="0" dirty="0" err="1" smtClean="0"/>
              <a:t>of</a:t>
            </a:r>
            <a:r>
              <a:rPr lang="de-DE" baseline="0" dirty="0" smtClean="0"/>
              <a:t> a 50% </a:t>
            </a:r>
            <a:r>
              <a:rPr lang="de-DE" baseline="0" dirty="0" err="1" smtClean="0"/>
              <a:t>grant</a:t>
            </a:r>
            <a:r>
              <a:rPr lang="de-DE" baseline="0" dirty="0" smtClean="0"/>
              <a:t> </a:t>
            </a:r>
            <a:r>
              <a:rPr lang="de-DE" baseline="0" dirty="0" err="1" smtClean="0"/>
              <a:t>are</a:t>
            </a:r>
            <a:r>
              <a:rPr lang="de-DE" baseline="0" dirty="0" smtClean="0"/>
              <a:t> not </a:t>
            </a:r>
            <a:r>
              <a:rPr lang="de-DE" baseline="0" dirty="0" err="1" smtClean="0"/>
              <a:t>that</a:t>
            </a:r>
            <a:r>
              <a:rPr lang="de-DE" baseline="0" dirty="0" smtClean="0"/>
              <a:t> high.</a:t>
            </a:r>
          </a:p>
          <a:p>
            <a:endParaRPr lang="de-DE"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de-DE" baseline="0" dirty="0" err="1" smtClean="0"/>
              <a:t>If</a:t>
            </a:r>
            <a:r>
              <a:rPr lang="de-DE" baseline="0" dirty="0" smtClean="0"/>
              <a:t> </a:t>
            </a:r>
            <a:r>
              <a:rPr lang="de-DE" baseline="0" dirty="0" err="1" smtClean="0"/>
              <a:t>there</a:t>
            </a:r>
            <a:r>
              <a:rPr lang="de-DE" baseline="0" dirty="0" smtClean="0"/>
              <a:t> </a:t>
            </a:r>
            <a:r>
              <a:rPr lang="de-DE" baseline="0" dirty="0" err="1" smtClean="0"/>
              <a:t>are</a:t>
            </a:r>
            <a:r>
              <a:rPr lang="de-DE" baseline="0" dirty="0" smtClean="0"/>
              <a:t> </a:t>
            </a:r>
            <a:r>
              <a:rPr lang="de-DE" baseline="0" dirty="0" err="1" smtClean="0"/>
              <a:t>questions</a:t>
            </a:r>
            <a:r>
              <a:rPr lang="de-DE" baseline="0" dirty="0" smtClean="0"/>
              <a:t> </a:t>
            </a:r>
            <a:r>
              <a:rPr lang="de-DE" baseline="0" dirty="0" err="1" smtClean="0"/>
              <a:t>about</a:t>
            </a:r>
            <a:r>
              <a:rPr lang="de-DE" baseline="0" dirty="0" smtClean="0"/>
              <a:t> </a:t>
            </a:r>
            <a:r>
              <a:rPr lang="de-DE" baseline="0" dirty="0" err="1" smtClean="0"/>
              <a:t>the</a:t>
            </a:r>
            <a:r>
              <a:rPr lang="de-DE" baseline="0" dirty="0" smtClean="0"/>
              <a:t> </a:t>
            </a:r>
            <a:r>
              <a:rPr lang="de-DE" baseline="0" dirty="0" err="1" smtClean="0"/>
              <a:t>calculation</a:t>
            </a:r>
            <a:r>
              <a:rPr lang="de-DE" baseline="0" dirty="0" smtClean="0"/>
              <a:t>, I </a:t>
            </a:r>
            <a:r>
              <a:rPr lang="de-DE" baseline="0" dirty="0" err="1" smtClean="0"/>
              <a:t>can</a:t>
            </a:r>
            <a:r>
              <a:rPr lang="de-DE" baseline="0" dirty="0" smtClean="0"/>
              <a:t> </a:t>
            </a:r>
            <a:r>
              <a:rPr lang="de-DE" baseline="0" dirty="0" err="1" smtClean="0"/>
              <a:t>show</a:t>
            </a:r>
            <a:r>
              <a:rPr lang="de-DE" baseline="0" dirty="0" smtClean="0"/>
              <a:t> </a:t>
            </a:r>
            <a:r>
              <a:rPr lang="de-DE" baseline="0" dirty="0" err="1" smtClean="0"/>
              <a:t>you</a:t>
            </a:r>
            <a:r>
              <a:rPr lang="de-DE" baseline="0" dirty="0" smtClean="0"/>
              <a:t> </a:t>
            </a:r>
            <a:r>
              <a:rPr lang="de-DE" baseline="0" dirty="0" err="1" smtClean="0"/>
              <a:t>the</a:t>
            </a:r>
            <a:r>
              <a:rPr lang="de-DE" baseline="0" dirty="0" smtClean="0"/>
              <a:t> </a:t>
            </a:r>
            <a:r>
              <a:rPr lang="de-DE" baseline="0" dirty="0" err="1" smtClean="0"/>
              <a:t>details</a:t>
            </a:r>
            <a:r>
              <a:rPr lang="de-DE" baseline="0" dirty="0" smtClean="0"/>
              <a:t> </a:t>
            </a:r>
            <a:r>
              <a:rPr lang="de-DE" baseline="0" dirty="0" err="1" smtClean="0"/>
              <a:t>later</a:t>
            </a:r>
            <a:r>
              <a:rPr lang="de-DE" baseline="0" dirty="0" smtClean="0"/>
              <a:t>.</a:t>
            </a:r>
          </a:p>
          <a:p>
            <a:endParaRPr lang="de-DE" baseline="0" dirty="0" smtClean="0"/>
          </a:p>
        </p:txBody>
      </p:sp>
      <p:sp>
        <p:nvSpPr>
          <p:cNvPr id="4" name="Kopfzeilenplatzhalter 3"/>
          <p:cNvSpPr>
            <a:spLocks noGrp="1"/>
          </p:cNvSpPr>
          <p:nvPr>
            <p:ph type="hdr" sz="quarter" idx="10"/>
          </p:nvPr>
        </p:nvSpPr>
        <p:spPr/>
        <p:txBody>
          <a:bodyPr/>
          <a:lstStyle/>
          <a:p>
            <a:r>
              <a:rPr lang="de-DE" smtClean="0"/>
              <a:t>azqretytuyj</a:t>
            </a:r>
            <a:endParaRPr lang="de-DE"/>
          </a:p>
        </p:txBody>
      </p:sp>
      <p:sp>
        <p:nvSpPr>
          <p:cNvPr id="5" name="Foliennummernplatzhalter 4"/>
          <p:cNvSpPr>
            <a:spLocks noGrp="1"/>
          </p:cNvSpPr>
          <p:nvPr>
            <p:ph type="sldNum" sz="quarter" idx="11"/>
          </p:nvPr>
        </p:nvSpPr>
        <p:spPr/>
        <p:txBody>
          <a:bodyPr/>
          <a:lstStyle/>
          <a:p>
            <a:fld id="{276F4F92-661F-4424-ADED-7D3829A4203F}" type="slidenum">
              <a:rPr lang="de-DE" smtClean="0"/>
              <a:pPr/>
              <a:t>12</a:t>
            </a:fld>
            <a:endParaRPr lang="de-DE"/>
          </a:p>
        </p:txBody>
      </p:sp>
    </p:spTree>
    <p:extLst>
      <p:ext uri="{BB962C8B-B14F-4D97-AF65-F5344CB8AC3E}">
        <p14:creationId xmlns:p14="http://schemas.microsoft.com/office/powerpoint/2010/main" val="5362019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The </a:t>
            </a:r>
            <a:r>
              <a:rPr lang="de-DE" dirty="0" err="1" smtClean="0"/>
              <a:t>sensitivity</a:t>
            </a:r>
            <a:r>
              <a:rPr lang="de-DE" dirty="0" smtClean="0"/>
              <a:t> </a:t>
            </a:r>
            <a:r>
              <a:rPr lang="de-DE" dirty="0" err="1" smtClean="0"/>
              <a:t>analysis</a:t>
            </a:r>
            <a:r>
              <a:rPr lang="de-DE" dirty="0" smtClean="0"/>
              <a:t> </a:t>
            </a:r>
            <a:r>
              <a:rPr lang="de-DE" dirty="0" err="1" smtClean="0"/>
              <a:t>has</a:t>
            </a:r>
            <a:r>
              <a:rPr lang="de-DE" dirty="0" smtClean="0"/>
              <a:t> </a:t>
            </a:r>
            <a:r>
              <a:rPr lang="de-DE" dirty="0" err="1" smtClean="0"/>
              <a:t>already</a:t>
            </a:r>
            <a:r>
              <a:rPr lang="de-DE" dirty="0" smtClean="0"/>
              <a:t> </a:t>
            </a:r>
            <a:r>
              <a:rPr lang="de-DE" dirty="0" err="1" smtClean="0"/>
              <a:t>shown</a:t>
            </a:r>
            <a:r>
              <a:rPr lang="de-DE" baseline="0" dirty="0" smtClean="0"/>
              <a:t> </a:t>
            </a:r>
            <a:r>
              <a:rPr lang="de-DE" baseline="0" dirty="0" err="1" smtClean="0"/>
              <a:t>that</a:t>
            </a:r>
            <a:r>
              <a:rPr lang="de-DE" baseline="0" dirty="0" smtClean="0"/>
              <a:t> </a:t>
            </a:r>
            <a:r>
              <a:rPr lang="de-DE" baseline="0" dirty="0" err="1" smtClean="0"/>
              <a:t>interest</a:t>
            </a:r>
            <a:r>
              <a:rPr lang="de-DE" baseline="0" dirty="0" smtClean="0"/>
              <a:t> </a:t>
            </a:r>
            <a:r>
              <a:rPr lang="de-DE" baseline="0" dirty="0" err="1" smtClean="0"/>
              <a:t>rates</a:t>
            </a:r>
            <a:r>
              <a:rPr lang="de-DE" baseline="0" dirty="0" smtClean="0"/>
              <a:t> </a:t>
            </a:r>
            <a:r>
              <a:rPr lang="de-DE" baseline="0" dirty="0" err="1" smtClean="0"/>
              <a:t>have</a:t>
            </a:r>
            <a:r>
              <a:rPr lang="de-DE" baseline="0" dirty="0" smtClean="0"/>
              <a:t> </a:t>
            </a:r>
            <a:r>
              <a:rPr lang="de-DE" baseline="0" dirty="0" err="1" smtClean="0"/>
              <a:t>only</a:t>
            </a:r>
            <a:r>
              <a:rPr lang="de-DE" baseline="0" dirty="0" smtClean="0"/>
              <a:t> a </a:t>
            </a:r>
            <a:r>
              <a:rPr lang="de-DE" baseline="0" dirty="0" err="1" smtClean="0"/>
              <a:t>small</a:t>
            </a:r>
            <a:r>
              <a:rPr lang="de-DE" baseline="0" dirty="0" smtClean="0"/>
              <a:t> </a:t>
            </a:r>
            <a:r>
              <a:rPr lang="de-DE" baseline="0" dirty="0" err="1" smtClean="0"/>
              <a:t>impact</a:t>
            </a:r>
            <a:r>
              <a:rPr lang="de-DE" baseline="0" dirty="0" smtClean="0"/>
              <a:t> on </a:t>
            </a:r>
            <a:r>
              <a:rPr lang="de-DE" baseline="0" dirty="0" err="1" smtClean="0"/>
              <a:t>the</a:t>
            </a:r>
            <a:r>
              <a:rPr lang="de-DE" baseline="0" dirty="0" smtClean="0"/>
              <a:t> </a:t>
            </a:r>
            <a:r>
              <a:rPr lang="de-DE" baseline="0" dirty="0" err="1" smtClean="0"/>
              <a:t>payback</a:t>
            </a:r>
            <a:r>
              <a:rPr lang="de-DE" baseline="0" dirty="0" smtClean="0"/>
              <a:t> </a:t>
            </a:r>
            <a:r>
              <a:rPr lang="de-DE" baseline="0" dirty="0" err="1" smtClean="0"/>
              <a:t>period</a:t>
            </a:r>
            <a:r>
              <a:rPr lang="de-DE" baseline="0" dirty="0" smtClean="0"/>
              <a:t>.</a:t>
            </a:r>
          </a:p>
          <a:p>
            <a:r>
              <a:rPr lang="en-US" sz="1200" kern="1200" dirty="0" smtClean="0">
                <a:solidFill>
                  <a:schemeClr val="tx1"/>
                </a:solidFill>
                <a:effectLst/>
                <a:latin typeface="Arial Narrow" pitchFamily="34" charset="0"/>
                <a:ea typeface="+mn-ea"/>
                <a:cs typeface="+mn-cs"/>
              </a:rPr>
              <a:t>A</a:t>
            </a:r>
            <a:r>
              <a:rPr lang="en-US" sz="1200" kern="1200" baseline="0" dirty="0" smtClean="0">
                <a:solidFill>
                  <a:schemeClr val="tx1"/>
                </a:solidFill>
                <a:effectLst/>
                <a:latin typeface="Arial Narrow" pitchFamily="34" charset="0"/>
                <a:ea typeface="+mn-ea"/>
                <a:cs typeface="+mn-cs"/>
              </a:rPr>
              <a:t> soft loan with a 5.5 % interest rate, a grace period of 3 years and repayment period of 12 years would </a:t>
            </a:r>
            <a:r>
              <a:rPr lang="en-US" sz="1200" kern="1200" baseline="0" dirty="0" smtClean="0">
                <a:solidFill>
                  <a:schemeClr val="tx1"/>
                </a:solidFill>
                <a:effectLst/>
                <a:latin typeface="Arial Narrow" pitchFamily="34" charset="0"/>
                <a:ea typeface="+mn-ea"/>
                <a:cs typeface="+mn-cs"/>
              </a:rPr>
              <a:t>only shift </a:t>
            </a:r>
            <a:r>
              <a:rPr lang="en-US" sz="1200" kern="1200" baseline="0" dirty="0" smtClean="0">
                <a:solidFill>
                  <a:schemeClr val="tx1"/>
                </a:solidFill>
                <a:effectLst/>
                <a:latin typeface="Arial Narrow" pitchFamily="34" charset="0"/>
                <a:ea typeface="+mn-ea"/>
                <a:cs typeface="+mn-cs"/>
              </a:rPr>
              <a:t>l</a:t>
            </a:r>
            <a:r>
              <a:rPr lang="en-US" sz="1200" kern="1200" dirty="0" smtClean="0">
                <a:solidFill>
                  <a:schemeClr val="tx1"/>
                </a:solidFill>
                <a:effectLst/>
                <a:latin typeface="Arial Narrow" pitchFamily="34" charset="0"/>
                <a:ea typeface="+mn-ea"/>
                <a:cs typeface="+mn-cs"/>
              </a:rPr>
              <a:t>oan repayments.</a:t>
            </a:r>
            <a:r>
              <a:rPr lang="en-US" sz="1200" kern="1200" baseline="0" dirty="0" smtClean="0">
                <a:solidFill>
                  <a:schemeClr val="tx1"/>
                </a:solidFill>
                <a:effectLst/>
                <a:latin typeface="Arial Narrow" pitchFamily="34" charset="0"/>
                <a:ea typeface="+mn-ea"/>
                <a:cs typeface="+mn-cs"/>
              </a:rPr>
              <a:t> This </a:t>
            </a:r>
            <a:r>
              <a:rPr lang="en-US" sz="1200" kern="1200" dirty="0" smtClean="0">
                <a:solidFill>
                  <a:schemeClr val="tx1"/>
                </a:solidFill>
                <a:effectLst/>
                <a:latin typeface="Arial Narrow" pitchFamily="34" charset="0"/>
                <a:ea typeface="+mn-ea"/>
                <a:cs typeface="+mn-cs"/>
              </a:rPr>
              <a:t>results in even longer payback periods.</a:t>
            </a:r>
            <a:r>
              <a:rPr lang="en-US" sz="1200" kern="1200" baseline="0" dirty="0" smtClean="0">
                <a:solidFill>
                  <a:schemeClr val="tx1"/>
                </a:solidFill>
                <a:effectLst/>
                <a:latin typeface="Arial Narrow" pitchFamily="34" charset="0"/>
                <a:ea typeface="+mn-ea"/>
                <a:cs typeface="+mn-cs"/>
              </a:rPr>
              <a:t> </a:t>
            </a:r>
          </a:p>
          <a:p>
            <a:r>
              <a:rPr lang="en-US" sz="1200" kern="1200" baseline="0" dirty="0" smtClean="0">
                <a:solidFill>
                  <a:schemeClr val="tx1"/>
                </a:solidFill>
                <a:effectLst/>
                <a:latin typeface="Arial Narrow" pitchFamily="34" charset="0"/>
                <a:ea typeface="+mn-ea"/>
                <a:cs typeface="+mn-cs"/>
              </a:rPr>
              <a:t>It can be concluded that soft loans are not a suitable policy instrument for SHIP investments.</a:t>
            </a:r>
            <a:endParaRPr lang="de-DE" dirty="0"/>
          </a:p>
        </p:txBody>
      </p:sp>
      <p:sp>
        <p:nvSpPr>
          <p:cNvPr id="4" name="Kopfzeilenplatzhalter 3"/>
          <p:cNvSpPr>
            <a:spLocks noGrp="1"/>
          </p:cNvSpPr>
          <p:nvPr>
            <p:ph type="hdr" sz="quarter" idx="10"/>
          </p:nvPr>
        </p:nvSpPr>
        <p:spPr/>
        <p:txBody>
          <a:bodyPr/>
          <a:lstStyle/>
          <a:p>
            <a:r>
              <a:rPr lang="de-DE" smtClean="0"/>
              <a:t>azqretytuyj</a:t>
            </a:r>
            <a:endParaRPr lang="de-DE"/>
          </a:p>
        </p:txBody>
      </p:sp>
      <p:sp>
        <p:nvSpPr>
          <p:cNvPr id="5" name="Foliennummernplatzhalter 4"/>
          <p:cNvSpPr>
            <a:spLocks noGrp="1"/>
          </p:cNvSpPr>
          <p:nvPr>
            <p:ph type="sldNum" sz="quarter" idx="11"/>
          </p:nvPr>
        </p:nvSpPr>
        <p:spPr/>
        <p:txBody>
          <a:bodyPr/>
          <a:lstStyle/>
          <a:p>
            <a:fld id="{276F4F92-661F-4424-ADED-7D3829A4203F}" type="slidenum">
              <a:rPr lang="de-DE" smtClean="0"/>
              <a:pPr/>
              <a:t>13</a:t>
            </a:fld>
            <a:endParaRPr lang="de-DE"/>
          </a:p>
        </p:txBody>
      </p:sp>
    </p:spTree>
    <p:extLst>
      <p:ext uri="{BB962C8B-B14F-4D97-AF65-F5344CB8AC3E}">
        <p14:creationId xmlns:p14="http://schemas.microsoft.com/office/powerpoint/2010/main" val="28248207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kern="1200" dirty="0" smtClean="0">
                <a:solidFill>
                  <a:schemeClr val="tx1"/>
                </a:solidFill>
                <a:effectLst/>
                <a:latin typeface="Arial Narrow" pitchFamily="34" charset="0"/>
                <a:ea typeface="+mn-ea"/>
                <a:cs typeface="+mn-cs"/>
              </a:rPr>
              <a:t>Besides</a:t>
            </a:r>
            <a:r>
              <a:rPr lang="en-US" sz="1200" kern="1200" baseline="0" dirty="0" smtClean="0">
                <a:solidFill>
                  <a:schemeClr val="tx1"/>
                </a:solidFill>
                <a:effectLst/>
                <a:latin typeface="Arial Narrow" pitchFamily="34" charset="0"/>
                <a:ea typeface="+mn-ea"/>
                <a:cs typeface="+mn-cs"/>
              </a:rPr>
              <a:t> the high investment costs, the low energy prices are a large barrier to SHIP investments. </a:t>
            </a:r>
            <a:r>
              <a:rPr lang="en-US" sz="1200" kern="1200" dirty="0" smtClean="0">
                <a:solidFill>
                  <a:schemeClr val="tx1"/>
                </a:solidFill>
                <a:effectLst/>
                <a:latin typeface="Arial Narrow" pitchFamily="34" charset="0"/>
                <a:ea typeface="+mn-ea"/>
                <a:cs typeface="+mn-cs"/>
              </a:rPr>
              <a:t>Bonus payments for every kilowatt hour of saved conventional energy can compensate to some extent for low energy prices. The</a:t>
            </a:r>
            <a:r>
              <a:rPr lang="en-US" sz="1200" kern="1200" baseline="0" dirty="0" smtClean="0">
                <a:solidFill>
                  <a:schemeClr val="tx1"/>
                </a:solidFill>
                <a:effectLst/>
                <a:latin typeface="Arial Narrow" pitchFamily="34" charset="0"/>
                <a:ea typeface="+mn-ea"/>
                <a:cs typeface="+mn-cs"/>
              </a:rPr>
              <a:t> Bonus Model </a:t>
            </a:r>
            <a:r>
              <a:rPr lang="en-US" sz="1200" kern="1200" dirty="0" smtClean="0">
                <a:solidFill>
                  <a:schemeClr val="tx1"/>
                </a:solidFill>
                <a:effectLst/>
                <a:latin typeface="Arial Narrow" pitchFamily="34" charset="0"/>
                <a:ea typeface="+mn-ea"/>
                <a:cs typeface="+mn-cs"/>
              </a:rPr>
              <a:t>has the advantage over the grant that financial support is only granted for used solar process</a:t>
            </a:r>
            <a:r>
              <a:rPr lang="en-US" sz="1200" kern="1200" baseline="0" dirty="0" smtClean="0">
                <a:solidFill>
                  <a:schemeClr val="tx1"/>
                </a:solidFill>
                <a:effectLst/>
                <a:latin typeface="Arial Narrow" pitchFamily="34" charset="0"/>
                <a:ea typeface="+mn-ea"/>
                <a:cs typeface="+mn-cs"/>
              </a:rPr>
              <a:t> heat. This </a:t>
            </a:r>
            <a:r>
              <a:rPr lang="en-US" sz="1200" kern="1200" dirty="0" smtClean="0">
                <a:solidFill>
                  <a:schemeClr val="tx1"/>
                </a:solidFill>
                <a:effectLst/>
                <a:latin typeface="Arial Narrow" pitchFamily="34" charset="0"/>
                <a:ea typeface="+mn-ea"/>
                <a:cs typeface="+mn-cs"/>
              </a:rPr>
              <a:t>encourages plant operators to maintain the plant. On the other hand, it requires heat metering of the used solar</a:t>
            </a:r>
            <a:r>
              <a:rPr lang="en-US" sz="1200" kern="1200" baseline="0" dirty="0" smtClean="0">
                <a:solidFill>
                  <a:schemeClr val="tx1"/>
                </a:solidFill>
                <a:effectLst/>
                <a:latin typeface="Arial Narrow" pitchFamily="34" charset="0"/>
                <a:ea typeface="+mn-ea"/>
                <a:cs typeface="+mn-cs"/>
              </a:rPr>
              <a:t> process heat. </a:t>
            </a:r>
          </a:p>
          <a:p>
            <a:r>
              <a:rPr lang="en-US" sz="1200" kern="1200" dirty="0" smtClean="0">
                <a:solidFill>
                  <a:schemeClr val="tx1"/>
                </a:solidFill>
                <a:effectLst/>
                <a:latin typeface="Arial Narrow" pitchFamily="34" charset="0"/>
                <a:ea typeface="+mn-ea"/>
                <a:cs typeface="+mn-cs"/>
              </a:rPr>
              <a:t>The minimum amount of bonus paid by the Tunisian state should be the subsidy. </a:t>
            </a:r>
            <a:r>
              <a:rPr lang="en-US" sz="1200" kern="1200" dirty="0" smtClean="0">
                <a:solidFill>
                  <a:schemeClr val="tx1"/>
                </a:solidFill>
                <a:effectLst/>
                <a:latin typeface="Arial Narrow" pitchFamily="34" charset="0"/>
                <a:ea typeface="+mn-ea"/>
                <a:cs typeface="+mn-cs"/>
              </a:rPr>
              <a:t>For </a:t>
            </a:r>
            <a:r>
              <a:rPr lang="en-US" sz="1200" kern="1200" dirty="0" smtClean="0">
                <a:solidFill>
                  <a:schemeClr val="tx1"/>
                </a:solidFill>
                <a:effectLst/>
                <a:latin typeface="Arial Narrow" pitchFamily="34" charset="0"/>
                <a:ea typeface="+mn-ea"/>
                <a:cs typeface="+mn-cs"/>
              </a:rPr>
              <a:t>natural</a:t>
            </a:r>
            <a:r>
              <a:rPr lang="en-US" sz="1200" kern="1200" baseline="0" dirty="0" smtClean="0">
                <a:solidFill>
                  <a:schemeClr val="tx1"/>
                </a:solidFill>
                <a:effectLst/>
                <a:latin typeface="Arial Narrow" pitchFamily="34" charset="0"/>
                <a:ea typeface="+mn-ea"/>
                <a:cs typeface="+mn-cs"/>
              </a:rPr>
              <a:t> gas, this </a:t>
            </a:r>
            <a:r>
              <a:rPr lang="en-US" sz="1200" kern="1200" dirty="0" smtClean="0">
                <a:solidFill>
                  <a:schemeClr val="tx1"/>
                </a:solidFill>
                <a:effectLst/>
                <a:latin typeface="Arial Narrow" pitchFamily="34" charset="0"/>
                <a:ea typeface="+mn-ea"/>
                <a:cs typeface="+mn-cs"/>
              </a:rPr>
              <a:t>is currently about 1.7 EUR cents/kWh</a:t>
            </a:r>
            <a:r>
              <a:rPr lang="en-US" sz="1200" kern="1200" baseline="0" dirty="0" smtClean="0">
                <a:solidFill>
                  <a:schemeClr val="tx1"/>
                </a:solidFill>
                <a:effectLst/>
                <a:latin typeface="Arial Narrow" pitchFamily="34" charset="0"/>
                <a:ea typeface="+mn-ea"/>
                <a:cs typeface="+mn-cs"/>
              </a:rPr>
              <a:t> and for fuel oil about 4.3 EUR cents/kWh. As subsidies are reduced in the future, public savings will also decrease. Therefore net public costs </a:t>
            </a:r>
            <a:r>
              <a:rPr lang="en-US" sz="1200" kern="1200" baseline="0" dirty="0" smtClean="0">
                <a:solidFill>
                  <a:schemeClr val="tx1"/>
                </a:solidFill>
                <a:effectLst/>
                <a:latin typeface="Arial Narrow" pitchFamily="34" charset="0"/>
                <a:ea typeface="+mn-ea"/>
                <a:cs typeface="+mn-cs"/>
              </a:rPr>
              <a:t>increase</a:t>
            </a:r>
            <a:r>
              <a:rPr lang="en-US" sz="1200" kern="1200" baseline="0" dirty="0" smtClean="0">
                <a:solidFill>
                  <a:schemeClr val="tx1"/>
                </a:solidFill>
                <a:effectLst/>
                <a:latin typeface="Arial Narrow" pitchFamily="34" charset="0"/>
                <a:ea typeface="+mn-ea"/>
                <a:cs typeface="+mn-cs"/>
              </a:rPr>
              <a:t>.</a:t>
            </a:r>
          </a:p>
          <a:p>
            <a:r>
              <a:rPr lang="en-US" sz="1200" kern="1200" baseline="0" dirty="0" smtClean="0">
                <a:solidFill>
                  <a:schemeClr val="tx1"/>
                </a:solidFill>
                <a:effectLst/>
                <a:latin typeface="Arial Narrow" pitchFamily="34" charset="0"/>
                <a:ea typeface="+mn-ea"/>
                <a:cs typeface="+mn-cs"/>
              </a:rPr>
              <a:t>Again, fuel oil replacement shows the most attractive investments. For FPC NPV is positive when a bonus is paid at 3.5 or 5 EUR cents/kWh. The payback period however remains above 5 years. 5 years is the maximum acceptable payback time according to interviewed partner </a:t>
            </a:r>
            <a:r>
              <a:rPr lang="en-US" sz="1200" kern="1200" baseline="0" dirty="0" smtClean="0">
                <a:solidFill>
                  <a:schemeClr val="tx1"/>
                </a:solidFill>
                <a:effectLst/>
                <a:latin typeface="Arial Narrow" pitchFamily="34" charset="0"/>
                <a:ea typeface="+mn-ea"/>
                <a:cs typeface="+mn-cs"/>
              </a:rPr>
              <a:t>companies in Tunisia.</a:t>
            </a:r>
            <a:endParaRPr lang="en-US" sz="1200" kern="1200" baseline="0" dirty="0" smtClean="0">
              <a:solidFill>
                <a:schemeClr val="tx1"/>
              </a:solidFill>
              <a:effectLst/>
              <a:latin typeface="Arial Narrow" pitchFamily="34" charset="0"/>
              <a:ea typeface="+mn-ea"/>
              <a:cs typeface="+mn-cs"/>
            </a:endParaRPr>
          </a:p>
        </p:txBody>
      </p:sp>
      <p:sp>
        <p:nvSpPr>
          <p:cNvPr id="4" name="Kopfzeilenplatzhalter 3"/>
          <p:cNvSpPr>
            <a:spLocks noGrp="1"/>
          </p:cNvSpPr>
          <p:nvPr>
            <p:ph type="hdr" sz="quarter" idx="10"/>
          </p:nvPr>
        </p:nvSpPr>
        <p:spPr/>
        <p:txBody>
          <a:bodyPr/>
          <a:lstStyle/>
          <a:p>
            <a:r>
              <a:rPr lang="de-DE" smtClean="0"/>
              <a:t>azqretytuyj</a:t>
            </a:r>
            <a:endParaRPr lang="de-DE"/>
          </a:p>
        </p:txBody>
      </p:sp>
      <p:sp>
        <p:nvSpPr>
          <p:cNvPr id="5" name="Foliennummernplatzhalter 4"/>
          <p:cNvSpPr>
            <a:spLocks noGrp="1"/>
          </p:cNvSpPr>
          <p:nvPr>
            <p:ph type="sldNum" sz="quarter" idx="11"/>
          </p:nvPr>
        </p:nvSpPr>
        <p:spPr/>
        <p:txBody>
          <a:bodyPr/>
          <a:lstStyle/>
          <a:p>
            <a:fld id="{276F4F92-661F-4424-ADED-7D3829A4203F}" type="slidenum">
              <a:rPr lang="de-DE" smtClean="0"/>
              <a:pPr/>
              <a:t>14</a:t>
            </a:fld>
            <a:endParaRPr lang="de-DE"/>
          </a:p>
        </p:txBody>
      </p:sp>
    </p:spTree>
    <p:extLst>
      <p:ext uri="{BB962C8B-B14F-4D97-AF65-F5344CB8AC3E}">
        <p14:creationId xmlns:p14="http://schemas.microsoft.com/office/powerpoint/2010/main" val="20955553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smtClean="0">
                <a:solidFill>
                  <a:schemeClr val="tx1"/>
                </a:solidFill>
                <a:effectLst/>
                <a:latin typeface="Arial Narrow" pitchFamily="34" charset="0"/>
                <a:ea typeface="+mn-ea"/>
                <a:cs typeface="+mn-cs"/>
              </a:rPr>
              <a:t>It can be concluded,</a:t>
            </a:r>
            <a:r>
              <a:rPr lang="en-GB" sz="1200" kern="1200" baseline="0" dirty="0" smtClean="0">
                <a:solidFill>
                  <a:schemeClr val="tx1"/>
                </a:solidFill>
                <a:effectLst/>
                <a:latin typeface="Arial Narrow" pitchFamily="34" charset="0"/>
                <a:ea typeface="+mn-ea"/>
                <a:cs typeface="+mn-cs"/>
              </a:rPr>
              <a:t> that c</a:t>
            </a:r>
            <a:r>
              <a:rPr lang="en-GB" sz="1200" kern="1200" dirty="0" smtClean="0">
                <a:solidFill>
                  <a:schemeClr val="tx1"/>
                </a:solidFill>
                <a:effectLst/>
                <a:latin typeface="Arial Narrow" pitchFamily="34" charset="0"/>
                <a:ea typeface="+mn-ea"/>
                <a:cs typeface="+mn-cs"/>
              </a:rPr>
              <a:t>urrent </a:t>
            </a:r>
            <a:r>
              <a:rPr lang="en-GB" sz="1200" kern="1200" dirty="0" smtClean="0">
                <a:solidFill>
                  <a:schemeClr val="tx1"/>
                </a:solidFill>
                <a:effectLst/>
                <a:latin typeface="Arial Narrow" pitchFamily="34" charset="0"/>
                <a:ea typeface="+mn-ea"/>
                <a:cs typeface="+mn-cs"/>
              </a:rPr>
              <a:t>grants are not sufficient for economic feasible SHIP investments. Grant rates above 50% can be justified for SHIP plants replacing fuel</a:t>
            </a:r>
            <a:r>
              <a:rPr lang="en-GB" sz="1200" kern="1200" baseline="0" dirty="0" smtClean="0">
                <a:solidFill>
                  <a:schemeClr val="tx1"/>
                </a:solidFill>
                <a:effectLst/>
                <a:latin typeface="Arial Narrow" pitchFamily="34" charset="0"/>
                <a:ea typeface="+mn-ea"/>
                <a:cs typeface="+mn-cs"/>
              </a:rPr>
              <a:t> oil.</a:t>
            </a:r>
          </a:p>
          <a:p>
            <a:r>
              <a:rPr lang="en-GB" sz="1200" kern="1200" baseline="0" dirty="0" smtClean="0">
                <a:solidFill>
                  <a:schemeClr val="tx1"/>
                </a:solidFill>
                <a:effectLst/>
                <a:latin typeface="Arial Narrow" pitchFamily="34" charset="0"/>
                <a:ea typeface="+mn-ea"/>
                <a:cs typeface="+mn-cs"/>
              </a:rPr>
              <a:t>A combination of grants and bonus payments could be an interesting instruments that tackles both barriers: high investment costs and low energy prices</a:t>
            </a:r>
          </a:p>
          <a:p>
            <a:r>
              <a:rPr lang="en-GB" sz="1200" kern="1200" baseline="0" dirty="0" smtClean="0">
                <a:solidFill>
                  <a:schemeClr val="tx1"/>
                </a:solidFill>
                <a:effectLst/>
                <a:latin typeface="Arial Narrow" pitchFamily="34" charset="0"/>
                <a:ea typeface="+mn-ea"/>
                <a:cs typeface="+mn-cs"/>
              </a:rPr>
              <a:t>The financial policy instruments should be directed to industries using fuel </a:t>
            </a:r>
            <a:r>
              <a:rPr lang="en-GB" sz="1200" kern="1200" baseline="0" dirty="0" smtClean="0">
                <a:solidFill>
                  <a:schemeClr val="tx1"/>
                </a:solidFill>
                <a:effectLst/>
                <a:latin typeface="Arial Narrow" pitchFamily="34" charset="0"/>
                <a:ea typeface="+mn-ea"/>
                <a:cs typeface="+mn-cs"/>
              </a:rPr>
              <a:t>oil, because fuel oil subsidies cause high public costs and yield more attractive SHIP investments.</a:t>
            </a:r>
            <a:endParaRPr lang="en-GB" sz="1200" kern="1200" baseline="0" dirty="0" smtClean="0">
              <a:solidFill>
                <a:schemeClr val="tx1"/>
              </a:solidFill>
              <a:effectLst/>
              <a:latin typeface="Arial Narrow" pitchFamily="34" charset="0"/>
              <a:ea typeface="+mn-ea"/>
              <a:cs typeface="+mn-cs"/>
            </a:endParaRPr>
          </a:p>
          <a:p>
            <a:r>
              <a:rPr lang="en-GB" sz="1200" kern="1200" baseline="0" dirty="0" smtClean="0">
                <a:solidFill>
                  <a:schemeClr val="tx1"/>
                </a:solidFill>
                <a:effectLst/>
                <a:latin typeface="Arial Narrow" pitchFamily="34" charset="0"/>
                <a:ea typeface="+mn-ea"/>
                <a:cs typeface="+mn-cs"/>
              </a:rPr>
              <a:t>The most promising industrial companies need to be identified. This could be done by gathering relevant data from the obligated energy </a:t>
            </a:r>
            <a:r>
              <a:rPr lang="en-GB" sz="1200" kern="1200" baseline="0" dirty="0" smtClean="0">
                <a:solidFill>
                  <a:schemeClr val="tx1"/>
                </a:solidFill>
                <a:effectLst/>
                <a:latin typeface="Arial Narrow" pitchFamily="34" charset="0"/>
                <a:ea typeface="+mn-ea"/>
                <a:cs typeface="+mn-cs"/>
              </a:rPr>
              <a:t>audits already </a:t>
            </a:r>
            <a:r>
              <a:rPr lang="en-GB" sz="1200" kern="1200" baseline="0" dirty="0" smtClean="0">
                <a:solidFill>
                  <a:schemeClr val="tx1"/>
                </a:solidFill>
                <a:effectLst/>
                <a:latin typeface="Arial Narrow" pitchFamily="34" charset="0"/>
                <a:ea typeface="+mn-ea"/>
                <a:cs typeface="+mn-cs"/>
              </a:rPr>
              <a:t>carried out by the </a:t>
            </a:r>
            <a:r>
              <a:rPr lang="en-GB" sz="1200" kern="1200" baseline="0" dirty="0" smtClean="0">
                <a:solidFill>
                  <a:schemeClr val="tx1"/>
                </a:solidFill>
                <a:effectLst/>
                <a:latin typeface="Arial Narrow" pitchFamily="34" charset="0"/>
                <a:ea typeface="+mn-ea"/>
                <a:cs typeface="+mn-cs"/>
              </a:rPr>
              <a:t>ANME (the Tunisian Agency for Energy Conservation)</a:t>
            </a:r>
            <a:endParaRPr lang="en-GB" sz="1200" kern="1200" baseline="0" dirty="0" smtClean="0">
              <a:solidFill>
                <a:schemeClr val="tx1"/>
              </a:solidFill>
              <a:effectLst/>
              <a:latin typeface="Arial Narrow" pitchFamily="34" charset="0"/>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Narrow" pitchFamily="34" charset="0"/>
                <a:ea typeface="+mn-ea"/>
                <a:cs typeface="+mn-cs"/>
              </a:rPr>
              <a:t>The main barrier of SHIP investments</a:t>
            </a:r>
            <a:r>
              <a:rPr lang="en-US" sz="1200" kern="1200" baseline="0" dirty="0" smtClean="0">
                <a:solidFill>
                  <a:schemeClr val="tx1"/>
                </a:solidFill>
                <a:effectLst/>
                <a:latin typeface="Arial Narrow" pitchFamily="34" charset="0"/>
                <a:ea typeface="+mn-ea"/>
                <a:cs typeface="+mn-cs"/>
              </a:rPr>
              <a:t> can be seen</a:t>
            </a:r>
            <a:r>
              <a:rPr lang="en-US" sz="1200" kern="1200" dirty="0" smtClean="0">
                <a:solidFill>
                  <a:schemeClr val="tx1"/>
                </a:solidFill>
                <a:effectLst/>
                <a:latin typeface="Arial Narrow" pitchFamily="34" charset="0"/>
                <a:ea typeface="+mn-ea"/>
                <a:cs typeface="+mn-cs"/>
              </a:rPr>
              <a:t> in the long payback period due </a:t>
            </a:r>
            <a:r>
              <a:rPr lang="en-US" sz="1200" kern="1200" dirty="0" smtClean="0">
                <a:solidFill>
                  <a:schemeClr val="tx1"/>
                </a:solidFill>
                <a:effectLst/>
                <a:latin typeface="Arial Narrow" pitchFamily="34" charset="0"/>
                <a:ea typeface="+mn-ea"/>
                <a:cs typeface="+mn-cs"/>
              </a:rPr>
              <a:t>to long </a:t>
            </a:r>
            <a:r>
              <a:rPr lang="en-US" sz="1200" kern="1200" dirty="0" smtClean="0">
                <a:solidFill>
                  <a:schemeClr val="tx1"/>
                </a:solidFill>
                <a:effectLst/>
                <a:latin typeface="Arial Narrow" pitchFamily="34" charset="0"/>
                <a:ea typeface="+mn-ea"/>
                <a:cs typeface="+mn-cs"/>
              </a:rPr>
              <a:t>lifetimes </a:t>
            </a:r>
            <a:r>
              <a:rPr lang="en-US" sz="1200" kern="1200" dirty="0" smtClean="0">
                <a:solidFill>
                  <a:schemeClr val="tx1"/>
                </a:solidFill>
                <a:effectLst/>
                <a:latin typeface="Arial Narrow" pitchFamily="34" charset="0"/>
                <a:ea typeface="+mn-ea"/>
                <a:cs typeface="+mn-cs"/>
              </a:rPr>
              <a:t>and </a:t>
            </a:r>
            <a:r>
              <a:rPr lang="en-US" sz="1200" kern="1200" dirty="0" smtClean="0">
                <a:solidFill>
                  <a:schemeClr val="tx1"/>
                </a:solidFill>
                <a:effectLst/>
                <a:latin typeface="Arial Narrow" pitchFamily="34" charset="0"/>
                <a:ea typeface="+mn-ea"/>
                <a:cs typeface="+mn-cs"/>
              </a:rPr>
              <a:t>high investment costs. It is a</a:t>
            </a:r>
            <a:r>
              <a:rPr lang="en-US" sz="1200" kern="1200" baseline="0" dirty="0" smtClean="0">
                <a:solidFill>
                  <a:schemeClr val="tx1"/>
                </a:solidFill>
                <a:effectLst/>
                <a:latin typeface="Arial Narrow" pitchFamily="34" charset="0"/>
                <a:ea typeface="+mn-ea"/>
                <a:cs typeface="+mn-cs"/>
              </a:rPr>
              <a:t> big challenge to reach payback period of five years. Energy Service Companies might accept higher payback periods. A</a:t>
            </a:r>
            <a:r>
              <a:rPr lang="en-US" sz="1200" kern="1200" dirty="0" smtClean="0">
                <a:solidFill>
                  <a:schemeClr val="tx1"/>
                </a:solidFill>
                <a:effectLst/>
                <a:latin typeface="Arial Narrow" pitchFamily="34" charset="0"/>
                <a:ea typeface="+mn-ea"/>
                <a:cs typeface="+mn-cs"/>
              </a:rPr>
              <a:t>wareness-raising and demonstration</a:t>
            </a:r>
            <a:r>
              <a:rPr lang="en-US" sz="1200" kern="1200" baseline="0" dirty="0" smtClean="0">
                <a:solidFill>
                  <a:schemeClr val="tx1"/>
                </a:solidFill>
                <a:effectLst/>
                <a:latin typeface="Arial Narrow" pitchFamily="34" charset="0"/>
                <a:ea typeface="+mn-ea"/>
                <a:cs typeface="+mn-cs"/>
              </a:rPr>
              <a:t> plants </a:t>
            </a:r>
            <a:r>
              <a:rPr lang="en-US" sz="1200" kern="1200" dirty="0" smtClean="0">
                <a:solidFill>
                  <a:schemeClr val="tx1"/>
                </a:solidFill>
                <a:effectLst/>
                <a:latin typeface="Arial Narrow" pitchFamily="34" charset="0"/>
                <a:ea typeface="+mn-ea"/>
                <a:cs typeface="+mn-cs"/>
              </a:rPr>
              <a:t>could contribute to reduce skepticism towards </a:t>
            </a:r>
            <a:r>
              <a:rPr lang="en-US" sz="1200" kern="1200" dirty="0" smtClean="0">
                <a:solidFill>
                  <a:schemeClr val="tx1"/>
                </a:solidFill>
                <a:effectLst/>
                <a:latin typeface="Arial Narrow" pitchFamily="34" charset="0"/>
                <a:ea typeface="+mn-ea"/>
                <a:cs typeface="+mn-cs"/>
              </a:rPr>
              <a:t>SHIP</a:t>
            </a:r>
            <a:r>
              <a:rPr lang="en-US" sz="1200" kern="1200" baseline="0" dirty="0" smtClean="0">
                <a:solidFill>
                  <a:schemeClr val="tx1"/>
                </a:solidFill>
                <a:effectLst/>
                <a:latin typeface="Arial Narrow" pitchFamily="34" charset="0"/>
                <a:ea typeface="+mn-ea"/>
                <a:cs typeface="+mn-cs"/>
              </a:rPr>
              <a:t> among industries.</a:t>
            </a:r>
            <a:r>
              <a:rPr lang="en-US" sz="1200" kern="1200" dirty="0" smtClean="0">
                <a:solidFill>
                  <a:schemeClr val="tx1"/>
                </a:solidFill>
                <a:effectLst/>
                <a:latin typeface="Arial Narrow" pitchFamily="34" charset="0"/>
                <a:ea typeface="+mn-ea"/>
                <a:cs typeface="+mn-cs"/>
              </a:rPr>
              <a:t> </a:t>
            </a:r>
            <a:r>
              <a:rPr lang="en-US" sz="1200" kern="1200" dirty="0" smtClean="0">
                <a:solidFill>
                  <a:schemeClr val="tx1"/>
                </a:solidFill>
                <a:effectLst/>
                <a:latin typeface="Arial Narrow" pitchFamily="34" charset="0"/>
                <a:ea typeface="+mn-ea"/>
                <a:cs typeface="+mn-cs"/>
              </a:rPr>
              <a:t>This</a:t>
            </a:r>
            <a:r>
              <a:rPr lang="en-US" sz="1200" kern="1200" baseline="0" dirty="0" smtClean="0">
                <a:solidFill>
                  <a:schemeClr val="tx1"/>
                </a:solidFill>
                <a:effectLst/>
                <a:latin typeface="Arial Narrow" pitchFamily="34" charset="0"/>
                <a:ea typeface="+mn-ea"/>
                <a:cs typeface="+mn-cs"/>
              </a:rPr>
              <a:t> </a:t>
            </a:r>
            <a:r>
              <a:rPr lang="en-US" sz="1200" kern="1200" dirty="0" smtClean="0">
                <a:solidFill>
                  <a:schemeClr val="tx1"/>
                </a:solidFill>
                <a:effectLst/>
                <a:latin typeface="Arial Narrow" pitchFamily="34" charset="0"/>
                <a:ea typeface="+mn-ea"/>
                <a:cs typeface="+mn-cs"/>
              </a:rPr>
              <a:t>can result in higher acceptable payback</a:t>
            </a:r>
            <a:r>
              <a:rPr lang="en-US" sz="1200" kern="1200" baseline="0" dirty="0" smtClean="0">
                <a:solidFill>
                  <a:schemeClr val="tx1"/>
                </a:solidFill>
                <a:effectLst/>
                <a:latin typeface="Arial Narrow" pitchFamily="34" charset="0"/>
                <a:ea typeface="+mn-ea"/>
                <a:cs typeface="+mn-cs"/>
              </a:rPr>
              <a:t> periods</a:t>
            </a:r>
            <a:r>
              <a:rPr lang="en-US" sz="1200" kern="1200" baseline="0" dirty="0" smtClean="0">
                <a:solidFill>
                  <a:schemeClr val="tx1"/>
                </a:solidFill>
                <a:effectLst/>
                <a:latin typeface="Arial Narrow" pitchFamily="34" charset="0"/>
                <a:ea typeface="+mn-ea"/>
                <a:cs typeface="+mn-cs"/>
              </a:rPr>
              <a:t>.</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kern="1200" baseline="0" dirty="0" smtClean="0">
              <a:solidFill>
                <a:schemeClr val="tx1"/>
              </a:solidFill>
              <a:effectLst/>
              <a:latin typeface="Arial Narrow" pitchFamily="34" charset="0"/>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baseline="0" dirty="0" smtClean="0">
                <a:solidFill>
                  <a:schemeClr val="tx1"/>
                </a:solidFill>
                <a:effectLst/>
                <a:latin typeface="Arial Narrow" pitchFamily="34" charset="0"/>
                <a:ea typeface="+mn-ea"/>
                <a:cs typeface="+mn-cs"/>
              </a:rPr>
              <a:t>These were my conclusions. But everyone is invited to make their own conclusion and if you have any questions now, please don’t hesitate to ask.</a:t>
            </a:r>
          </a:p>
        </p:txBody>
      </p:sp>
      <p:sp>
        <p:nvSpPr>
          <p:cNvPr id="4" name="Kopfzeilenplatzhalter 3"/>
          <p:cNvSpPr>
            <a:spLocks noGrp="1"/>
          </p:cNvSpPr>
          <p:nvPr>
            <p:ph type="hdr" sz="quarter" idx="10"/>
          </p:nvPr>
        </p:nvSpPr>
        <p:spPr/>
        <p:txBody>
          <a:bodyPr/>
          <a:lstStyle/>
          <a:p>
            <a:r>
              <a:rPr lang="de-DE" smtClean="0"/>
              <a:t>azqretytuyj</a:t>
            </a:r>
            <a:endParaRPr lang="de-DE"/>
          </a:p>
        </p:txBody>
      </p:sp>
      <p:sp>
        <p:nvSpPr>
          <p:cNvPr id="5" name="Foliennummernplatzhalter 4"/>
          <p:cNvSpPr>
            <a:spLocks noGrp="1"/>
          </p:cNvSpPr>
          <p:nvPr>
            <p:ph type="sldNum" sz="quarter" idx="11"/>
          </p:nvPr>
        </p:nvSpPr>
        <p:spPr/>
        <p:txBody>
          <a:bodyPr/>
          <a:lstStyle/>
          <a:p>
            <a:fld id="{276F4F92-661F-4424-ADED-7D3829A4203F}" type="slidenum">
              <a:rPr lang="de-DE" smtClean="0"/>
              <a:pPr/>
              <a:t>15</a:t>
            </a:fld>
            <a:endParaRPr lang="de-DE"/>
          </a:p>
        </p:txBody>
      </p:sp>
    </p:spTree>
    <p:extLst>
      <p:ext uri="{BB962C8B-B14F-4D97-AF65-F5344CB8AC3E}">
        <p14:creationId xmlns:p14="http://schemas.microsoft.com/office/powerpoint/2010/main" val="27211031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First,</a:t>
            </a:r>
            <a:r>
              <a:rPr lang="de-DE" baseline="0" dirty="0" smtClean="0"/>
              <a:t> I will </a:t>
            </a:r>
            <a:r>
              <a:rPr lang="de-DE" baseline="0" dirty="0" err="1" smtClean="0"/>
              <a:t>briefly</a:t>
            </a:r>
            <a:r>
              <a:rPr lang="de-DE" baseline="0" dirty="0" smtClean="0"/>
              <a:t> </a:t>
            </a:r>
            <a:r>
              <a:rPr lang="de-DE" baseline="0" dirty="0" err="1" smtClean="0"/>
              <a:t>talk</a:t>
            </a:r>
            <a:r>
              <a:rPr lang="de-DE" baseline="0" dirty="0" smtClean="0"/>
              <a:t> </a:t>
            </a:r>
            <a:r>
              <a:rPr lang="de-DE" baseline="0" dirty="0" err="1" smtClean="0"/>
              <a:t>about</a:t>
            </a:r>
            <a:r>
              <a:rPr lang="de-DE" baseline="0" dirty="0" smtClean="0"/>
              <a:t> </a:t>
            </a:r>
            <a:r>
              <a:rPr lang="de-DE" baseline="0" dirty="0" err="1" smtClean="0"/>
              <a:t>the</a:t>
            </a:r>
            <a:r>
              <a:rPr lang="de-DE" baseline="0" dirty="0" smtClean="0"/>
              <a:t> potential </a:t>
            </a:r>
            <a:r>
              <a:rPr lang="de-DE" baseline="0" dirty="0" err="1" smtClean="0"/>
              <a:t>of</a:t>
            </a:r>
            <a:r>
              <a:rPr lang="de-DE" baseline="0" dirty="0" smtClean="0"/>
              <a:t> SHIP </a:t>
            </a:r>
            <a:r>
              <a:rPr lang="de-DE" baseline="0" dirty="0" err="1" smtClean="0"/>
              <a:t>and</a:t>
            </a:r>
            <a:r>
              <a:rPr lang="de-DE" baseline="0" dirty="0" smtClean="0"/>
              <a:t> </a:t>
            </a:r>
            <a:r>
              <a:rPr lang="de-DE" baseline="0" dirty="0" err="1" smtClean="0"/>
              <a:t>the</a:t>
            </a:r>
            <a:r>
              <a:rPr lang="de-DE" baseline="0" dirty="0" smtClean="0"/>
              <a:t> </a:t>
            </a:r>
            <a:r>
              <a:rPr lang="de-DE" baseline="0" dirty="0" err="1" smtClean="0"/>
              <a:t>framework</a:t>
            </a:r>
            <a:r>
              <a:rPr lang="de-DE" baseline="0" dirty="0" smtClean="0"/>
              <a:t> </a:t>
            </a:r>
            <a:r>
              <a:rPr lang="de-DE" baseline="0" dirty="0" err="1" smtClean="0"/>
              <a:t>conditions</a:t>
            </a:r>
            <a:r>
              <a:rPr lang="de-DE" baseline="0" dirty="0" smtClean="0"/>
              <a:t> in </a:t>
            </a:r>
            <a:r>
              <a:rPr lang="de-DE" baseline="0" dirty="0" err="1" smtClean="0"/>
              <a:t>Tunisa</a:t>
            </a:r>
            <a:r>
              <a:rPr lang="de-DE" baseline="0" dirty="0" smtClean="0"/>
              <a:t>.</a:t>
            </a:r>
          </a:p>
          <a:p>
            <a:r>
              <a:rPr lang="de-DE" baseline="0" dirty="0" err="1" smtClean="0"/>
              <a:t>Then</a:t>
            </a:r>
            <a:r>
              <a:rPr lang="de-DE" baseline="0" dirty="0" smtClean="0"/>
              <a:t>, </a:t>
            </a:r>
            <a:r>
              <a:rPr lang="de-DE" baseline="0" dirty="0" err="1" smtClean="0"/>
              <a:t>we</a:t>
            </a:r>
            <a:r>
              <a:rPr lang="de-DE" baseline="0" dirty="0" smtClean="0"/>
              <a:t> will </a:t>
            </a:r>
            <a:r>
              <a:rPr lang="de-DE" baseline="0" dirty="0" err="1" smtClean="0"/>
              <a:t>take</a:t>
            </a:r>
            <a:r>
              <a:rPr lang="de-DE" baseline="0" dirty="0" smtClean="0"/>
              <a:t> a </a:t>
            </a:r>
            <a:r>
              <a:rPr lang="de-DE" baseline="0" dirty="0" err="1" smtClean="0"/>
              <a:t>look</a:t>
            </a:r>
            <a:r>
              <a:rPr lang="de-DE" baseline="0" dirty="0" smtClean="0"/>
              <a:t> at </a:t>
            </a:r>
            <a:r>
              <a:rPr lang="de-DE" baseline="0" dirty="0" err="1" smtClean="0"/>
              <a:t>the</a:t>
            </a:r>
            <a:r>
              <a:rPr lang="de-DE" baseline="0" dirty="0" smtClean="0"/>
              <a:t> </a:t>
            </a:r>
            <a:r>
              <a:rPr lang="de-DE" baseline="0" dirty="0" err="1" smtClean="0"/>
              <a:t>economics</a:t>
            </a:r>
            <a:r>
              <a:rPr lang="de-DE" baseline="0" dirty="0" smtClean="0"/>
              <a:t> </a:t>
            </a:r>
            <a:r>
              <a:rPr lang="de-DE" baseline="0" dirty="0" err="1" smtClean="0"/>
              <a:t>of</a:t>
            </a:r>
            <a:r>
              <a:rPr lang="de-DE" baseline="0" dirty="0" smtClean="0"/>
              <a:t> a SHIP </a:t>
            </a:r>
            <a:r>
              <a:rPr lang="de-DE" baseline="0" dirty="0" err="1" smtClean="0"/>
              <a:t>investment</a:t>
            </a:r>
            <a:r>
              <a:rPr lang="de-DE" baseline="0" dirty="0" smtClean="0"/>
              <a:t> </a:t>
            </a:r>
            <a:r>
              <a:rPr lang="de-DE" baseline="0" dirty="0" err="1" smtClean="0"/>
              <a:t>for</a:t>
            </a:r>
            <a:r>
              <a:rPr lang="de-DE" baseline="0" dirty="0" smtClean="0"/>
              <a:t> a </a:t>
            </a:r>
            <a:r>
              <a:rPr lang="de-DE" baseline="0" dirty="0" err="1" smtClean="0"/>
              <a:t>reference</a:t>
            </a:r>
            <a:r>
              <a:rPr lang="de-DE" baseline="0" dirty="0" smtClean="0"/>
              <a:t> </a:t>
            </a:r>
            <a:r>
              <a:rPr lang="de-DE" baseline="0" dirty="0" err="1" smtClean="0"/>
              <a:t>case</a:t>
            </a:r>
            <a:r>
              <a:rPr lang="de-DE" baseline="0" dirty="0" smtClean="0"/>
              <a:t>.</a:t>
            </a:r>
          </a:p>
          <a:p>
            <a:r>
              <a:rPr lang="de-DE" baseline="0" dirty="0" err="1" smtClean="0"/>
              <a:t>To</a:t>
            </a:r>
            <a:r>
              <a:rPr lang="de-DE" baseline="0" dirty="0" smtClean="0"/>
              <a:t> find out </a:t>
            </a:r>
            <a:r>
              <a:rPr lang="de-DE" baseline="0" dirty="0" err="1" smtClean="0"/>
              <a:t>about</a:t>
            </a:r>
            <a:r>
              <a:rPr lang="de-DE" baseline="0" dirty="0" smtClean="0"/>
              <a:t> </a:t>
            </a:r>
            <a:r>
              <a:rPr lang="de-DE" baseline="0" dirty="0" err="1" smtClean="0"/>
              <a:t>the</a:t>
            </a:r>
            <a:r>
              <a:rPr lang="de-DE" baseline="0" dirty="0" smtClean="0"/>
              <a:t> </a:t>
            </a:r>
            <a:r>
              <a:rPr lang="de-DE" baseline="0" dirty="0" err="1" smtClean="0"/>
              <a:t>impact</a:t>
            </a:r>
            <a:r>
              <a:rPr lang="de-DE" baseline="0" dirty="0" smtClean="0"/>
              <a:t> </a:t>
            </a:r>
            <a:r>
              <a:rPr lang="de-DE" baseline="0" dirty="0" err="1" smtClean="0"/>
              <a:t>of</a:t>
            </a:r>
            <a:r>
              <a:rPr lang="de-DE" baseline="0" dirty="0" smtClean="0"/>
              <a:t> different </a:t>
            </a:r>
            <a:r>
              <a:rPr lang="de-DE" baseline="0" dirty="0" err="1" smtClean="0"/>
              <a:t>input</a:t>
            </a:r>
            <a:r>
              <a:rPr lang="de-DE" baseline="0" dirty="0" smtClean="0"/>
              <a:t> </a:t>
            </a:r>
            <a:r>
              <a:rPr lang="de-DE" baseline="0" dirty="0" err="1" smtClean="0"/>
              <a:t>parameters</a:t>
            </a:r>
            <a:r>
              <a:rPr lang="de-DE" baseline="0" dirty="0" smtClean="0"/>
              <a:t>, </a:t>
            </a:r>
            <a:r>
              <a:rPr lang="de-DE" baseline="0" dirty="0" err="1" smtClean="0"/>
              <a:t>the</a:t>
            </a:r>
            <a:r>
              <a:rPr lang="de-DE" baseline="0" dirty="0" smtClean="0"/>
              <a:t> </a:t>
            </a:r>
            <a:r>
              <a:rPr lang="de-DE" baseline="0" dirty="0" err="1" smtClean="0"/>
              <a:t>results</a:t>
            </a:r>
            <a:r>
              <a:rPr lang="de-DE" baseline="0" dirty="0" smtClean="0"/>
              <a:t> </a:t>
            </a:r>
            <a:r>
              <a:rPr lang="de-DE" baseline="0" dirty="0" err="1" smtClean="0"/>
              <a:t>of</a:t>
            </a:r>
            <a:r>
              <a:rPr lang="de-DE" baseline="0" dirty="0" smtClean="0"/>
              <a:t> </a:t>
            </a:r>
            <a:r>
              <a:rPr lang="de-DE" baseline="0" dirty="0" err="1" smtClean="0"/>
              <a:t>the</a:t>
            </a:r>
            <a:r>
              <a:rPr lang="de-DE" baseline="0" dirty="0" smtClean="0"/>
              <a:t> </a:t>
            </a:r>
            <a:r>
              <a:rPr lang="de-DE" baseline="0" dirty="0" err="1" smtClean="0"/>
              <a:t>sensitivity</a:t>
            </a:r>
            <a:r>
              <a:rPr lang="de-DE" baseline="0" dirty="0" smtClean="0"/>
              <a:t> </a:t>
            </a:r>
            <a:r>
              <a:rPr lang="de-DE" baseline="0" dirty="0" err="1" smtClean="0"/>
              <a:t>analysis</a:t>
            </a:r>
            <a:r>
              <a:rPr lang="de-DE" baseline="0" dirty="0" smtClean="0"/>
              <a:t> </a:t>
            </a:r>
            <a:r>
              <a:rPr lang="de-DE" baseline="0" dirty="0" err="1" smtClean="0"/>
              <a:t>are</a:t>
            </a:r>
            <a:r>
              <a:rPr lang="de-DE" baseline="0" dirty="0" smtClean="0"/>
              <a:t> </a:t>
            </a:r>
            <a:r>
              <a:rPr lang="de-DE" baseline="0" dirty="0" err="1" smtClean="0"/>
              <a:t>shown</a:t>
            </a:r>
            <a:r>
              <a:rPr lang="de-DE" baseline="0" dirty="0" smtClean="0"/>
              <a:t>. </a:t>
            </a:r>
          </a:p>
          <a:p>
            <a:r>
              <a:rPr lang="de-DE" baseline="0" dirty="0" err="1" smtClean="0"/>
              <a:t>Those</a:t>
            </a:r>
            <a:r>
              <a:rPr lang="de-DE" baseline="0" dirty="0" smtClean="0"/>
              <a:t> </a:t>
            </a:r>
            <a:r>
              <a:rPr lang="de-DE" baseline="0" dirty="0" err="1" smtClean="0"/>
              <a:t>results</a:t>
            </a:r>
            <a:r>
              <a:rPr lang="de-DE" baseline="0" dirty="0" smtClean="0"/>
              <a:t> also </a:t>
            </a:r>
            <a:r>
              <a:rPr lang="de-DE" baseline="0" dirty="0" err="1" smtClean="0"/>
              <a:t>show</a:t>
            </a:r>
            <a:r>
              <a:rPr lang="de-DE" baseline="0" dirty="0" smtClean="0"/>
              <a:t> </a:t>
            </a:r>
            <a:r>
              <a:rPr lang="de-DE" baseline="0" dirty="0" err="1" smtClean="0"/>
              <a:t>the</a:t>
            </a:r>
            <a:r>
              <a:rPr lang="de-DE" baseline="0" dirty="0" smtClean="0"/>
              <a:t> </a:t>
            </a:r>
            <a:r>
              <a:rPr lang="de-DE" baseline="0" dirty="0" err="1" smtClean="0"/>
              <a:t>biggest</a:t>
            </a:r>
            <a:r>
              <a:rPr lang="de-DE" baseline="0" dirty="0" smtClean="0"/>
              <a:t> </a:t>
            </a:r>
            <a:r>
              <a:rPr lang="de-DE" baseline="0" dirty="0" err="1" smtClean="0"/>
              <a:t>financial</a:t>
            </a:r>
            <a:r>
              <a:rPr lang="de-DE" baseline="0" dirty="0" smtClean="0"/>
              <a:t> </a:t>
            </a:r>
            <a:r>
              <a:rPr lang="de-DE" baseline="0" dirty="0" err="1" smtClean="0"/>
              <a:t>barriers</a:t>
            </a:r>
            <a:r>
              <a:rPr lang="de-DE" baseline="0" dirty="0" smtClean="0"/>
              <a:t> </a:t>
            </a:r>
            <a:r>
              <a:rPr lang="de-DE" baseline="0" dirty="0" err="1" smtClean="0"/>
              <a:t>to</a:t>
            </a:r>
            <a:r>
              <a:rPr lang="de-DE" baseline="0" dirty="0" smtClean="0"/>
              <a:t> SHIP </a:t>
            </a:r>
            <a:r>
              <a:rPr lang="de-DE" baseline="0" dirty="0" err="1" smtClean="0"/>
              <a:t>investments</a:t>
            </a:r>
            <a:r>
              <a:rPr lang="de-DE" baseline="0" dirty="0" smtClean="0"/>
              <a:t>. </a:t>
            </a:r>
            <a:r>
              <a:rPr lang="de-DE" baseline="0" dirty="0" err="1" smtClean="0"/>
              <a:t>Therefore</a:t>
            </a:r>
            <a:r>
              <a:rPr lang="de-DE" baseline="0" dirty="0" smtClean="0"/>
              <a:t> different </a:t>
            </a:r>
            <a:r>
              <a:rPr lang="de-DE" baseline="0" dirty="0" err="1" smtClean="0"/>
              <a:t>financial</a:t>
            </a:r>
            <a:r>
              <a:rPr lang="de-DE" baseline="0" dirty="0" smtClean="0"/>
              <a:t> </a:t>
            </a:r>
            <a:r>
              <a:rPr lang="de-DE" baseline="0" dirty="0" err="1" smtClean="0"/>
              <a:t>policy</a:t>
            </a:r>
            <a:r>
              <a:rPr lang="de-DE" baseline="0" dirty="0" smtClean="0"/>
              <a:t> </a:t>
            </a:r>
            <a:r>
              <a:rPr lang="de-DE" baseline="0" dirty="0" err="1" smtClean="0"/>
              <a:t>instruments</a:t>
            </a:r>
            <a:r>
              <a:rPr lang="de-DE" baseline="0" dirty="0" smtClean="0"/>
              <a:t> </a:t>
            </a:r>
            <a:r>
              <a:rPr lang="de-DE" baseline="0" dirty="0" err="1" smtClean="0"/>
              <a:t>are</a:t>
            </a:r>
            <a:r>
              <a:rPr lang="de-DE" baseline="0" dirty="0" smtClean="0"/>
              <a:t> </a:t>
            </a:r>
            <a:r>
              <a:rPr lang="de-DE" baseline="0" dirty="0" err="1" smtClean="0"/>
              <a:t>mentioned</a:t>
            </a:r>
            <a:r>
              <a:rPr lang="de-DE" baseline="0" dirty="0" smtClean="0"/>
              <a:t> </a:t>
            </a:r>
            <a:r>
              <a:rPr lang="de-DE" baseline="0" dirty="0" err="1" smtClean="0"/>
              <a:t>to</a:t>
            </a:r>
            <a:r>
              <a:rPr lang="de-DE" baseline="0" dirty="0" smtClean="0"/>
              <a:t> </a:t>
            </a:r>
            <a:r>
              <a:rPr lang="de-DE" baseline="0" dirty="0" err="1" smtClean="0"/>
              <a:t>tackle</a:t>
            </a:r>
            <a:r>
              <a:rPr lang="de-DE" baseline="0" dirty="0" smtClean="0"/>
              <a:t> </a:t>
            </a:r>
            <a:r>
              <a:rPr lang="de-DE" baseline="0" dirty="0" err="1" smtClean="0"/>
              <a:t>those</a:t>
            </a:r>
            <a:r>
              <a:rPr lang="de-DE" baseline="0" dirty="0" smtClean="0"/>
              <a:t> </a:t>
            </a:r>
            <a:r>
              <a:rPr lang="de-DE" baseline="0" dirty="0" err="1" smtClean="0"/>
              <a:t>barriers</a:t>
            </a:r>
            <a:r>
              <a:rPr lang="de-DE" baseline="0" dirty="0" smtClean="0"/>
              <a:t>.</a:t>
            </a:r>
          </a:p>
          <a:p>
            <a:r>
              <a:rPr lang="de-DE" baseline="0" dirty="0" err="1" smtClean="0"/>
              <a:t>With</a:t>
            </a:r>
            <a:r>
              <a:rPr lang="de-DE" baseline="0" dirty="0" smtClean="0"/>
              <a:t> </a:t>
            </a:r>
            <a:r>
              <a:rPr lang="de-DE" baseline="0" dirty="0" err="1" smtClean="0"/>
              <a:t>the</a:t>
            </a:r>
            <a:r>
              <a:rPr lang="de-DE" baseline="0" dirty="0" smtClean="0"/>
              <a:t> </a:t>
            </a:r>
            <a:r>
              <a:rPr lang="de-DE" baseline="0" dirty="0" err="1" smtClean="0"/>
              <a:t>conclusion</a:t>
            </a:r>
            <a:r>
              <a:rPr lang="de-DE" baseline="0" dirty="0" smtClean="0"/>
              <a:t>, I will </a:t>
            </a:r>
            <a:r>
              <a:rPr lang="de-DE" baseline="0" dirty="0" err="1" smtClean="0"/>
              <a:t>summarize</a:t>
            </a:r>
            <a:r>
              <a:rPr lang="de-DE" baseline="0" dirty="0" smtClean="0"/>
              <a:t> </a:t>
            </a:r>
            <a:r>
              <a:rPr lang="de-DE" baseline="0" dirty="0" err="1" smtClean="0"/>
              <a:t>and</a:t>
            </a:r>
            <a:r>
              <a:rPr lang="de-DE" baseline="0" dirty="0" smtClean="0"/>
              <a:t> </a:t>
            </a:r>
            <a:r>
              <a:rPr lang="de-DE" baseline="0" dirty="0" err="1" smtClean="0"/>
              <a:t>interpret</a:t>
            </a:r>
            <a:r>
              <a:rPr lang="de-DE" baseline="0" dirty="0" smtClean="0"/>
              <a:t> </a:t>
            </a:r>
            <a:r>
              <a:rPr lang="de-DE" baseline="0" dirty="0" err="1" smtClean="0"/>
              <a:t>the</a:t>
            </a:r>
            <a:r>
              <a:rPr lang="de-DE" baseline="0" dirty="0" smtClean="0"/>
              <a:t> </a:t>
            </a:r>
            <a:r>
              <a:rPr lang="de-DE" baseline="0" dirty="0" err="1" smtClean="0"/>
              <a:t>results</a:t>
            </a:r>
            <a:r>
              <a:rPr lang="de-DE" baseline="0" dirty="0" smtClean="0"/>
              <a:t>.</a:t>
            </a:r>
            <a:endParaRPr lang="de-DE" baseline="0" dirty="0" smtClean="0"/>
          </a:p>
        </p:txBody>
      </p:sp>
      <p:sp>
        <p:nvSpPr>
          <p:cNvPr id="4" name="Foliennummernplatzhalter 3"/>
          <p:cNvSpPr>
            <a:spLocks noGrp="1"/>
          </p:cNvSpPr>
          <p:nvPr>
            <p:ph type="sldNum" sz="quarter" idx="10"/>
          </p:nvPr>
        </p:nvSpPr>
        <p:spPr/>
        <p:txBody>
          <a:bodyPr/>
          <a:lstStyle/>
          <a:p>
            <a:fld id="{276F4F92-661F-4424-ADED-7D3829A4203F}" type="slidenum">
              <a:rPr lang="de-DE" smtClean="0"/>
              <a:pPr/>
              <a:t>2</a:t>
            </a:fld>
            <a:endParaRPr lang="de-DE" dirty="0"/>
          </a:p>
        </p:txBody>
      </p:sp>
      <p:sp>
        <p:nvSpPr>
          <p:cNvPr id="5" name="Espace réservé de l'en-tête 4"/>
          <p:cNvSpPr>
            <a:spLocks noGrp="1"/>
          </p:cNvSpPr>
          <p:nvPr>
            <p:ph type="hdr" sz="quarter" idx="11"/>
          </p:nvPr>
        </p:nvSpPr>
        <p:spPr/>
        <p:txBody>
          <a:bodyPr/>
          <a:lstStyle/>
          <a:p>
            <a:r>
              <a:rPr lang="de-DE" smtClean="0"/>
              <a:t>azqretytuyj</a:t>
            </a:r>
            <a:endParaRPr lang="de-DE"/>
          </a:p>
        </p:txBody>
      </p:sp>
    </p:spTree>
    <p:extLst>
      <p:ext uri="{BB962C8B-B14F-4D97-AF65-F5344CB8AC3E}">
        <p14:creationId xmlns:p14="http://schemas.microsoft.com/office/powerpoint/2010/main" val="209751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smtClean="0"/>
              <a:t>Two</a:t>
            </a:r>
            <a:r>
              <a:rPr lang="de-DE" baseline="0" dirty="0" smtClean="0"/>
              <a:t> </a:t>
            </a:r>
            <a:r>
              <a:rPr lang="de-DE" baseline="0" dirty="0" err="1" smtClean="0"/>
              <a:t>studies</a:t>
            </a:r>
            <a:r>
              <a:rPr lang="de-DE" baseline="0" dirty="0" smtClean="0"/>
              <a:t> </a:t>
            </a:r>
            <a:r>
              <a:rPr lang="de-DE" baseline="0" dirty="0" err="1" smtClean="0"/>
              <a:t>estimated</a:t>
            </a:r>
            <a:r>
              <a:rPr lang="de-DE" baseline="0" dirty="0" smtClean="0"/>
              <a:t> </a:t>
            </a:r>
            <a:r>
              <a:rPr lang="de-DE" baseline="0" dirty="0" err="1" smtClean="0"/>
              <a:t>the</a:t>
            </a:r>
            <a:r>
              <a:rPr lang="de-DE" baseline="0" dirty="0" smtClean="0"/>
              <a:t> </a:t>
            </a:r>
            <a:r>
              <a:rPr lang="de-DE" baseline="0" dirty="0" err="1" smtClean="0"/>
              <a:t>theoretical</a:t>
            </a:r>
            <a:r>
              <a:rPr lang="de-DE" baseline="0" dirty="0" smtClean="0"/>
              <a:t> potential </a:t>
            </a:r>
            <a:r>
              <a:rPr lang="de-DE" baseline="0" dirty="0" err="1" smtClean="0"/>
              <a:t>for</a:t>
            </a:r>
            <a:r>
              <a:rPr lang="de-DE" baseline="0" dirty="0" smtClean="0"/>
              <a:t> SHIP in </a:t>
            </a:r>
            <a:r>
              <a:rPr lang="de-DE" baseline="0" dirty="0" err="1" smtClean="0"/>
              <a:t>Tunisia</a:t>
            </a:r>
            <a:r>
              <a:rPr lang="de-DE" baseline="0" dirty="0" smtClean="0"/>
              <a:t>. </a:t>
            </a:r>
            <a:r>
              <a:rPr lang="de-DE" baseline="0" dirty="0" err="1" smtClean="0"/>
              <a:t>They</a:t>
            </a:r>
            <a:r>
              <a:rPr lang="de-DE" baseline="0" dirty="0" smtClean="0"/>
              <a:t> </a:t>
            </a:r>
            <a:r>
              <a:rPr lang="de-DE" baseline="0" dirty="0" err="1" smtClean="0"/>
              <a:t>used</a:t>
            </a:r>
            <a:r>
              <a:rPr lang="de-DE" baseline="0" dirty="0" smtClean="0"/>
              <a:t> different </a:t>
            </a:r>
            <a:r>
              <a:rPr lang="de-DE" baseline="0" dirty="0" err="1" smtClean="0"/>
              <a:t>methods</a:t>
            </a:r>
            <a:r>
              <a:rPr lang="de-DE" baseline="0" dirty="0" smtClean="0"/>
              <a:t>, </a:t>
            </a:r>
            <a:r>
              <a:rPr lang="de-DE" baseline="0" dirty="0" err="1" smtClean="0"/>
              <a:t>that‘s</a:t>
            </a:r>
            <a:r>
              <a:rPr lang="de-DE" baseline="0" dirty="0" smtClean="0"/>
              <a:t> </a:t>
            </a:r>
            <a:r>
              <a:rPr lang="de-DE" baseline="0" dirty="0" err="1" smtClean="0"/>
              <a:t>why</a:t>
            </a:r>
            <a:r>
              <a:rPr lang="de-DE" baseline="0" dirty="0" smtClean="0"/>
              <a:t> </a:t>
            </a:r>
            <a:r>
              <a:rPr lang="de-DE" baseline="0" dirty="0" err="1" smtClean="0"/>
              <a:t>their</a:t>
            </a:r>
            <a:r>
              <a:rPr lang="de-DE" baseline="0" dirty="0" smtClean="0"/>
              <a:t> </a:t>
            </a:r>
            <a:r>
              <a:rPr lang="de-DE" baseline="0" dirty="0" err="1" smtClean="0"/>
              <a:t>results</a:t>
            </a:r>
            <a:r>
              <a:rPr lang="de-DE" baseline="0" dirty="0" smtClean="0"/>
              <a:t> </a:t>
            </a:r>
            <a:r>
              <a:rPr lang="de-DE" baseline="0" dirty="0" err="1" smtClean="0"/>
              <a:t>differ</a:t>
            </a:r>
            <a:r>
              <a:rPr lang="de-DE" baseline="0" dirty="0" smtClean="0"/>
              <a:t> </a:t>
            </a:r>
            <a:r>
              <a:rPr lang="de-DE" baseline="0" dirty="0" err="1" smtClean="0"/>
              <a:t>by</a:t>
            </a:r>
            <a:r>
              <a:rPr lang="de-DE" baseline="0" dirty="0" smtClean="0"/>
              <a:t> </a:t>
            </a:r>
            <a:r>
              <a:rPr lang="de-DE" baseline="0" dirty="0" err="1" smtClean="0"/>
              <a:t>about</a:t>
            </a:r>
            <a:r>
              <a:rPr lang="de-DE" baseline="0" dirty="0" smtClean="0"/>
              <a:t> 15%. </a:t>
            </a:r>
          </a:p>
          <a:p>
            <a:r>
              <a:rPr lang="de-DE" baseline="0" dirty="0" err="1" smtClean="0"/>
              <a:t>Amous</a:t>
            </a:r>
            <a:r>
              <a:rPr lang="de-DE" baseline="0" dirty="0" smtClean="0"/>
              <a:t> </a:t>
            </a:r>
            <a:r>
              <a:rPr lang="de-DE" baseline="0" dirty="0" err="1" smtClean="0"/>
              <a:t>estimated</a:t>
            </a:r>
            <a:r>
              <a:rPr lang="de-DE" baseline="0" dirty="0" smtClean="0"/>
              <a:t> also </a:t>
            </a:r>
            <a:r>
              <a:rPr lang="de-DE" baseline="0" dirty="0" err="1" smtClean="0"/>
              <a:t>the</a:t>
            </a:r>
            <a:r>
              <a:rPr lang="de-DE" baseline="0" dirty="0" smtClean="0"/>
              <a:t> </a:t>
            </a:r>
            <a:r>
              <a:rPr lang="de-DE" baseline="0" dirty="0" err="1" smtClean="0"/>
              <a:t>technical</a:t>
            </a:r>
            <a:r>
              <a:rPr lang="de-DE" baseline="0" dirty="0" smtClean="0"/>
              <a:t> potential </a:t>
            </a:r>
            <a:r>
              <a:rPr lang="de-DE" baseline="0" dirty="0" err="1" smtClean="0"/>
              <a:t>using</a:t>
            </a:r>
            <a:r>
              <a:rPr lang="de-DE" baseline="0" dirty="0" smtClean="0"/>
              <a:t> a </a:t>
            </a:r>
            <a:r>
              <a:rPr lang="de-DE" baseline="0" dirty="0" err="1" smtClean="0"/>
              <a:t>simulation</a:t>
            </a:r>
            <a:r>
              <a:rPr lang="de-DE" baseline="0" dirty="0" smtClean="0"/>
              <a:t> </a:t>
            </a:r>
            <a:r>
              <a:rPr lang="de-DE" baseline="0" dirty="0" err="1" smtClean="0"/>
              <a:t>tool</a:t>
            </a:r>
            <a:r>
              <a:rPr lang="de-DE" baseline="0" dirty="0" smtClean="0"/>
              <a:t>. He </a:t>
            </a:r>
            <a:r>
              <a:rPr lang="de-DE" baseline="0" dirty="0" err="1" smtClean="0"/>
              <a:t>took</a:t>
            </a:r>
            <a:r>
              <a:rPr lang="de-DE" baseline="0" dirty="0" smtClean="0"/>
              <a:t> </a:t>
            </a:r>
            <a:r>
              <a:rPr lang="de-DE" baseline="0" dirty="0" err="1" smtClean="0"/>
              <a:t>into</a:t>
            </a:r>
            <a:r>
              <a:rPr lang="de-DE" baseline="0" dirty="0" smtClean="0"/>
              <a:t> </a:t>
            </a:r>
            <a:r>
              <a:rPr lang="de-DE" baseline="0" dirty="0" err="1" smtClean="0"/>
              <a:t>account</a:t>
            </a:r>
            <a:r>
              <a:rPr lang="de-DE" baseline="0" dirty="0" smtClean="0"/>
              <a:t> </a:t>
            </a:r>
            <a:r>
              <a:rPr lang="de-DE" baseline="0" dirty="0" err="1" smtClean="0"/>
              <a:t>further</a:t>
            </a:r>
            <a:r>
              <a:rPr lang="de-DE" baseline="0" dirty="0" smtClean="0"/>
              <a:t> </a:t>
            </a:r>
            <a:r>
              <a:rPr lang="de-DE" baseline="0" dirty="0" err="1" smtClean="0"/>
              <a:t>constraints</a:t>
            </a:r>
            <a:r>
              <a:rPr lang="de-DE" baseline="0" dirty="0" smtClean="0"/>
              <a:t>, such </a:t>
            </a:r>
            <a:r>
              <a:rPr lang="de-DE" baseline="0" dirty="0" err="1" smtClean="0"/>
              <a:t>available</a:t>
            </a:r>
            <a:r>
              <a:rPr lang="de-DE" baseline="0" dirty="0" smtClean="0"/>
              <a:t> </a:t>
            </a:r>
            <a:r>
              <a:rPr lang="de-DE" baseline="0" dirty="0" err="1" smtClean="0"/>
              <a:t>collector</a:t>
            </a:r>
            <a:r>
              <a:rPr lang="de-DE" baseline="0" dirty="0" smtClean="0"/>
              <a:t> </a:t>
            </a:r>
            <a:r>
              <a:rPr lang="de-DE" baseline="0" dirty="0" err="1" smtClean="0"/>
              <a:t>area</a:t>
            </a:r>
            <a:r>
              <a:rPr lang="de-DE" baseline="0" dirty="0" smtClean="0"/>
              <a:t> </a:t>
            </a:r>
            <a:r>
              <a:rPr lang="de-DE" baseline="0" dirty="0" err="1" smtClean="0"/>
              <a:t>or</a:t>
            </a:r>
            <a:r>
              <a:rPr lang="de-DE" baseline="0" dirty="0" smtClean="0"/>
              <a:t> </a:t>
            </a:r>
            <a:r>
              <a:rPr lang="de-DE" baseline="0" dirty="0" err="1" smtClean="0"/>
              <a:t>demand</a:t>
            </a:r>
            <a:r>
              <a:rPr lang="de-DE" baseline="0" dirty="0" smtClean="0"/>
              <a:t> </a:t>
            </a:r>
            <a:r>
              <a:rPr lang="de-DE" baseline="0" dirty="0" err="1" smtClean="0"/>
              <a:t>profile</a:t>
            </a:r>
            <a:r>
              <a:rPr lang="de-DE" baseline="0" dirty="0" smtClean="0"/>
              <a:t>.</a:t>
            </a:r>
          </a:p>
          <a:p>
            <a:r>
              <a:rPr lang="de-DE" baseline="0" dirty="0" err="1" smtClean="0"/>
              <a:t>Both</a:t>
            </a:r>
            <a:r>
              <a:rPr lang="de-DE" baseline="0" dirty="0" smtClean="0"/>
              <a:t> </a:t>
            </a:r>
            <a:r>
              <a:rPr lang="de-DE" baseline="0" dirty="0" err="1" smtClean="0"/>
              <a:t>studies</a:t>
            </a:r>
            <a:r>
              <a:rPr lang="de-DE" baseline="0" dirty="0" smtClean="0"/>
              <a:t> </a:t>
            </a:r>
            <a:r>
              <a:rPr lang="de-DE" baseline="0" dirty="0" err="1" smtClean="0"/>
              <a:t>show</a:t>
            </a:r>
            <a:r>
              <a:rPr lang="de-DE" baseline="0" dirty="0" smtClean="0"/>
              <a:t>, </a:t>
            </a:r>
            <a:r>
              <a:rPr lang="de-DE" baseline="0" dirty="0" err="1" smtClean="0"/>
              <a:t>there</a:t>
            </a:r>
            <a:r>
              <a:rPr lang="de-DE" baseline="0" dirty="0" smtClean="0"/>
              <a:t> </a:t>
            </a:r>
            <a:r>
              <a:rPr lang="de-DE" baseline="0" dirty="0" err="1" smtClean="0"/>
              <a:t>is</a:t>
            </a:r>
            <a:r>
              <a:rPr lang="de-DE" baseline="0" dirty="0" smtClean="0"/>
              <a:t> potential. But </a:t>
            </a:r>
            <a:r>
              <a:rPr lang="de-DE" baseline="0" dirty="0" err="1" smtClean="0"/>
              <a:t>the</a:t>
            </a:r>
            <a:r>
              <a:rPr lang="de-DE" baseline="0" dirty="0" smtClean="0"/>
              <a:t> </a:t>
            </a:r>
            <a:r>
              <a:rPr lang="de-DE" baseline="0" dirty="0" err="1" smtClean="0"/>
              <a:t>question</a:t>
            </a:r>
            <a:r>
              <a:rPr lang="de-DE" baseline="0" dirty="0" smtClean="0"/>
              <a:t> </a:t>
            </a:r>
            <a:r>
              <a:rPr lang="de-DE" baseline="0" dirty="0" err="1" smtClean="0"/>
              <a:t>arises</a:t>
            </a:r>
            <a:r>
              <a:rPr lang="de-DE" baseline="0" dirty="0" smtClean="0"/>
              <a:t> </a:t>
            </a:r>
            <a:r>
              <a:rPr lang="de-DE" baseline="0" dirty="0" err="1" smtClean="0"/>
              <a:t>whether</a:t>
            </a:r>
            <a:r>
              <a:rPr lang="de-DE" baseline="0" dirty="0" smtClean="0"/>
              <a:t> </a:t>
            </a:r>
            <a:r>
              <a:rPr lang="de-DE" baseline="0" dirty="0" err="1" smtClean="0"/>
              <a:t>there</a:t>
            </a:r>
            <a:r>
              <a:rPr lang="de-DE" baseline="0" dirty="0" smtClean="0"/>
              <a:t> </a:t>
            </a:r>
            <a:r>
              <a:rPr lang="de-DE" baseline="0" dirty="0" err="1" smtClean="0"/>
              <a:t>is</a:t>
            </a:r>
            <a:r>
              <a:rPr lang="de-DE" baseline="0" dirty="0" smtClean="0"/>
              <a:t> also </a:t>
            </a:r>
            <a:r>
              <a:rPr lang="de-DE" baseline="0" dirty="0" err="1" smtClean="0"/>
              <a:t>economic</a:t>
            </a:r>
            <a:r>
              <a:rPr lang="de-DE" baseline="0" dirty="0" smtClean="0"/>
              <a:t> potential </a:t>
            </a:r>
            <a:r>
              <a:rPr lang="de-DE" baseline="0" dirty="0" err="1" smtClean="0"/>
              <a:t>for</a:t>
            </a:r>
            <a:r>
              <a:rPr lang="de-DE" baseline="0" dirty="0" smtClean="0"/>
              <a:t> SHIP in </a:t>
            </a:r>
            <a:r>
              <a:rPr lang="de-DE" baseline="0" dirty="0" err="1" smtClean="0"/>
              <a:t>Tunisia</a:t>
            </a:r>
            <a:r>
              <a:rPr lang="de-DE" baseline="0" dirty="0" smtClean="0"/>
              <a:t>.</a:t>
            </a:r>
            <a:endParaRPr lang="de-DE" baseline="0" dirty="0" smtClean="0"/>
          </a:p>
        </p:txBody>
      </p:sp>
      <p:sp>
        <p:nvSpPr>
          <p:cNvPr id="4" name="Kopfzeilenplatzhalter 3"/>
          <p:cNvSpPr>
            <a:spLocks noGrp="1"/>
          </p:cNvSpPr>
          <p:nvPr>
            <p:ph type="hdr" sz="quarter" idx="10"/>
          </p:nvPr>
        </p:nvSpPr>
        <p:spPr/>
        <p:txBody>
          <a:bodyPr/>
          <a:lstStyle/>
          <a:p>
            <a:r>
              <a:rPr lang="de-DE" smtClean="0"/>
              <a:t>azqretytuyj</a:t>
            </a:r>
            <a:endParaRPr lang="de-DE"/>
          </a:p>
        </p:txBody>
      </p:sp>
      <p:sp>
        <p:nvSpPr>
          <p:cNvPr id="5" name="Foliennummernplatzhalter 4"/>
          <p:cNvSpPr>
            <a:spLocks noGrp="1"/>
          </p:cNvSpPr>
          <p:nvPr>
            <p:ph type="sldNum" sz="quarter" idx="11"/>
          </p:nvPr>
        </p:nvSpPr>
        <p:spPr/>
        <p:txBody>
          <a:bodyPr/>
          <a:lstStyle/>
          <a:p>
            <a:fld id="{276F4F92-661F-4424-ADED-7D3829A4203F}" type="slidenum">
              <a:rPr lang="de-DE" smtClean="0"/>
              <a:pPr/>
              <a:t>3</a:t>
            </a:fld>
            <a:endParaRPr lang="de-DE"/>
          </a:p>
        </p:txBody>
      </p:sp>
    </p:spTree>
    <p:extLst>
      <p:ext uri="{BB962C8B-B14F-4D97-AF65-F5344CB8AC3E}">
        <p14:creationId xmlns:p14="http://schemas.microsoft.com/office/powerpoint/2010/main" val="10459562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a:t>
            </a:r>
            <a:r>
              <a:rPr lang="de-DE" baseline="0" dirty="0" smtClean="0"/>
              <a:t> </a:t>
            </a:r>
            <a:r>
              <a:rPr lang="de-DE" baseline="0" dirty="0" err="1" smtClean="0"/>
              <a:t>Tunisia</a:t>
            </a:r>
            <a:r>
              <a:rPr lang="de-DE" baseline="0" dirty="0" smtClean="0"/>
              <a:t>, </a:t>
            </a:r>
            <a:r>
              <a:rPr lang="de-DE" baseline="0" dirty="0" err="1" smtClean="0"/>
              <a:t>p</a:t>
            </a:r>
            <a:r>
              <a:rPr lang="de-DE" dirty="0" err="1" smtClean="0"/>
              <a:t>rocess</a:t>
            </a:r>
            <a:r>
              <a:rPr lang="de-DE" dirty="0" smtClean="0"/>
              <a:t> </a:t>
            </a:r>
            <a:r>
              <a:rPr lang="de-DE" dirty="0" err="1" smtClean="0"/>
              <a:t>heat</a:t>
            </a:r>
            <a:r>
              <a:rPr lang="de-DE" dirty="0" smtClean="0"/>
              <a:t> </a:t>
            </a:r>
            <a:r>
              <a:rPr lang="de-DE" dirty="0" err="1" smtClean="0"/>
              <a:t>is</a:t>
            </a:r>
            <a:r>
              <a:rPr lang="de-DE" dirty="0" smtClean="0"/>
              <a:t> </a:t>
            </a:r>
            <a:r>
              <a:rPr lang="de-DE" dirty="0" err="1" smtClean="0"/>
              <a:t>mainly</a:t>
            </a:r>
            <a:r>
              <a:rPr lang="de-DE" dirty="0" smtClean="0"/>
              <a:t> </a:t>
            </a:r>
            <a:r>
              <a:rPr lang="de-DE" dirty="0" err="1" smtClean="0"/>
              <a:t>obtained</a:t>
            </a:r>
            <a:r>
              <a:rPr lang="de-DE" baseline="0" dirty="0" smtClean="0"/>
              <a:t> </a:t>
            </a:r>
            <a:r>
              <a:rPr lang="de-DE" baseline="0" dirty="0" err="1" smtClean="0"/>
              <a:t>by</a:t>
            </a:r>
            <a:r>
              <a:rPr lang="de-DE" baseline="0" dirty="0" smtClean="0"/>
              <a:t> </a:t>
            </a:r>
            <a:r>
              <a:rPr lang="de-DE" baseline="0" dirty="0" err="1" smtClean="0"/>
              <a:t>the</a:t>
            </a:r>
            <a:r>
              <a:rPr lang="de-DE" baseline="0" dirty="0" smtClean="0"/>
              <a:t> </a:t>
            </a:r>
            <a:r>
              <a:rPr lang="de-DE" baseline="0" dirty="0" err="1" smtClean="0"/>
              <a:t>combustion</a:t>
            </a:r>
            <a:r>
              <a:rPr lang="de-DE" baseline="0" dirty="0" smtClean="0"/>
              <a:t> </a:t>
            </a:r>
            <a:r>
              <a:rPr lang="de-DE" baseline="0" dirty="0" err="1" smtClean="0"/>
              <a:t>of</a:t>
            </a:r>
            <a:r>
              <a:rPr lang="de-DE" baseline="0" dirty="0" smtClean="0"/>
              <a:t> </a:t>
            </a:r>
            <a:r>
              <a:rPr lang="de-DE" baseline="0" dirty="0" err="1" smtClean="0"/>
              <a:t>natural</a:t>
            </a:r>
            <a:r>
              <a:rPr lang="de-DE" baseline="0" dirty="0" smtClean="0"/>
              <a:t> gas </a:t>
            </a:r>
            <a:r>
              <a:rPr lang="de-DE" baseline="0" dirty="0" err="1" smtClean="0"/>
              <a:t>and</a:t>
            </a:r>
            <a:r>
              <a:rPr lang="de-DE" baseline="0" dirty="0" smtClean="0"/>
              <a:t> </a:t>
            </a:r>
            <a:r>
              <a:rPr lang="de-DE" baseline="0" dirty="0" err="1" smtClean="0"/>
              <a:t>fuel</a:t>
            </a:r>
            <a:r>
              <a:rPr lang="de-DE" baseline="0" dirty="0" smtClean="0"/>
              <a:t> </a:t>
            </a:r>
            <a:r>
              <a:rPr lang="de-DE" baseline="0" dirty="0" err="1" smtClean="0"/>
              <a:t>oil</a:t>
            </a:r>
            <a:r>
              <a:rPr lang="de-DE" baseline="0" dirty="0" smtClean="0"/>
              <a:t>. Natural gas </a:t>
            </a:r>
            <a:r>
              <a:rPr lang="de-DE" baseline="0" dirty="0" err="1" smtClean="0"/>
              <a:t>for</a:t>
            </a:r>
            <a:r>
              <a:rPr lang="de-DE" baseline="0" dirty="0" smtClean="0"/>
              <a:t> </a:t>
            </a:r>
            <a:r>
              <a:rPr lang="de-DE" baseline="0" dirty="0" err="1" smtClean="0"/>
              <a:t>industrial</a:t>
            </a:r>
            <a:r>
              <a:rPr lang="de-DE" baseline="0" dirty="0" smtClean="0"/>
              <a:t> </a:t>
            </a:r>
            <a:r>
              <a:rPr lang="de-DE" baseline="0" dirty="0" err="1" smtClean="0"/>
              <a:t>consumers</a:t>
            </a:r>
            <a:r>
              <a:rPr lang="de-DE" baseline="0" dirty="0" smtClean="0"/>
              <a:t> </a:t>
            </a:r>
            <a:r>
              <a:rPr lang="de-DE" baseline="0" dirty="0" err="1" smtClean="0"/>
              <a:t>is</a:t>
            </a:r>
            <a:r>
              <a:rPr lang="de-DE" baseline="0" dirty="0" smtClean="0"/>
              <a:t> </a:t>
            </a:r>
            <a:r>
              <a:rPr lang="de-DE" baseline="0" dirty="0" err="1" smtClean="0"/>
              <a:t>avaiable</a:t>
            </a:r>
            <a:r>
              <a:rPr lang="de-DE" baseline="0" dirty="0" smtClean="0"/>
              <a:t> at medium </a:t>
            </a:r>
            <a:r>
              <a:rPr lang="de-DE" baseline="0" dirty="0" err="1" smtClean="0"/>
              <a:t>and</a:t>
            </a:r>
            <a:r>
              <a:rPr lang="de-DE" baseline="0" dirty="0" smtClean="0"/>
              <a:t> high </a:t>
            </a:r>
            <a:r>
              <a:rPr lang="de-DE" baseline="0" dirty="0" err="1" smtClean="0"/>
              <a:t>pressure</a:t>
            </a:r>
            <a:r>
              <a:rPr lang="de-DE" baseline="0" dirty="0" smtClean="0"/>
              <a:t>. High </a:t>
            </a:r>
            <a:r>
              <a:rPr lang="de-DE" baseline="0" dirty="0" err="1" smtClean="0"/>
              <a:t>pressure</a:t>
            </a:r>
            <a:r>
              <a:rPr lang="de-DE" baseline="0" dirty="0" smtClean="0"/>
              <a:t> </a:t>
            </a:r>
            <a:r>
              <a:rPr lang="de-DE" baseline="0" dirty="0" err="1" smtClean="0"/>
              <a:t>is</a:t>
            </a:r>
            <a:r>
              <a:rPr lang="de-DE" baseline="0" dirty="0" smtClean="0"/>
              <a:t> </a:t>
            </a:r>
            <a:r>
              <a:rPr lang="de-DE" baseline="0" dirty="0" err="1" smtClean="0"/>
              <a:t>only</a:t>
            </a:r>
            <a:r>
              <a:rPr lang="de-DE" baseline="0" dirty="0" smtClean="0"/>
              <a:t> </a:t>
            </a:r>
            <a:r>
              <a:rPr lang="de-DE" baseline="0" dirty="0" err="1" smtClean="0"/>
              <a:t>used</a:t>
            </a:r>
            <a:r>
              <a:rPr lang="de-DE" baseline="0" dirty="0" smtClean="0"/>
              <a:t> </a:t>
            </a:r>
            <a:r>
              <a:rPr lang="de-DE" baseline="0" dirty="0" err="1" smtClean="0"/>
              <a:t>by</a:t>
            </a:r>
            <a:r>
              <a:rPr lang="de-DE" baseline="0" dirty="0" smtClean="0"/>
              <a:t> power </a:t>
            </a:r>
            <a:r>
              <a:rPr lang="de-DE" baseline="0" dirty="0" err="1" smtClean="0"/>
              <a:t>plants</a:t>
            </a:r>
            <a:r>
              <a:rPr lang="de-DE" baseline="0" dirty="0" smtClean="0"/>
              <a:t> </a:t>
            </a:r>
            <a:r>
              <a:rPr lang="de-DE" baseline="0" dirty="0" err="1" smtClean="0"/>
              <a:t>and</a:t>
            </a:r>
            <a:r>
              <a:rPr lang="de-DE" baseline="0" dirty="0" smtClean="0"/>
              <a:t> </a:t>
            </a:r>
            <a:r>
              <a:rPr lang="de-DE" baseline="0" dirty="0" err="1" smtClean="0"/>
              <a:t>industries</a:t>
            </a:r>
            <a:r>
              <a:rPr lang="de-DE" baseline="0" dirty="0" smtClean="0"/>
              <a:t> </a:t>
            </a:r>
            <a:r>
              <a:rPr lang="de-DE" baseline="0" dirty="0" err="1" smtClean="0"/>
              <a:t>with</a:t>
            </a:r>
            <a:r>
              <a:rPr lang="de-DE" baseline="0" dirty="0" smtClean="0"/>
              <a:t> high </a:t>
            </a:r>
            <a:r>
              <a:rPr lang="de-DE" baseline="0" dirty="0" err="1" smtClean="0"/>
              <a:t>heat</a:t>
            </a:r>
            <a:r>
              <a:rPr lang="de-DE" baseline="0" dirty="0" smtClean="0"/>
              <a:t> </a:t>
            </a:r>
            <a:r>
              <a:rPr lang="de-DE" baseline="0" dirty="0" err="1" smtClean="0"/>
              <a:t>demands</a:t>
            </a:r>
            <a:r>
              <a:rPr lang="de-DE" baseline="0" dirty="0" smtClean="0"/>
              <a:t> </a:t>
            </a:r>
            <a:r>
              <a:rPr lang="de-DE" baseline="0" dirty="0" err="1" smtClean="0"/>
              <a:t>that</a:t>
            </a:r>
            <a:r>
              <a:rPr lang="de-DE" baseline="0" dirty="0" smtClean="0"/>
              <a:t> </a:t>
            </a:r>
            <a:r>
              <a:rPr lang="de-DE" baseline="0" dirty="0" err="1" smtClean="0"/>
              <a:t>are</a:t>
            </a:r>
            <a:r>
              <a:rPr lang="de-DE" baseline="0" dirty="0" smtClean="0"/>
              <a:t> </a:t>
            </a:r>
            <a:r>
              <a:rPr lang="de-DE" baseline="0" dirty="0" err="1" smtClean="0"/>
              <a:t>probably</a:t>
            </a:r>
            <a:r>
              <a:rPr lang="de-DE" baseline="0" dirty="0" smtClean="0"/>
              <a:t> not </a:t>
            </a:r>
            <a:r>
              <a:rPr lang="de-DE" baseline="0" dirty="0" err="1" smtClean="0"/>
              <a:t>suitable</a:t>
            </a:r>
            <a:r>
              <a:rPr lang="de-DE" baseline="0" dirty="0" smtClean="0"/>
              <a:t> </a:t>
            </a:r>
            <a:r>
              <a:rPr lang="de-DE" baseline="0" dirty="0" err="1" smtClean="0"/>
              <a:t>for</a:t>
            </a:r>
            <a:r>
              <a:rPr lang="de-DE" baseline="0" dirty="0" smtClean="0"/>
              <a:t> SHIP </a:t>
            </a:r>
            <a:r>
              <a:rPr lang="de-DE" baseline="0" dirty="0" err="1" smtClean="0"/>
              <a:t>integration</a:t>
            </a:r>
            <a:r>
              <a:rPr lang="de-DE" baseline="0" dirty="0" smtClean="0"/>
              <a:t>, </a:t>
            </a:r>
            <a:r>
              <a:rPr lang="de-DE" baseline="0" dirty="0" err="1" smtClean="0"/>
              <a:t>as</a:t>
            </a:r>
            <a:r>
              <a:rPr lang="de-DE" baseline="0" dirty="0" smtClean="0"/>
              <a:t> </a:t>
            </a:r>
            <a:r>
              <a:rPr lang="de-DE" baseline="0" dirty="0" err="1" smtClean="0"/>
              <a:t>they</a:t>
            </a:r>
            <a:r>
              <a:rPr lang="de-DE" baseline="0" dirty="0" smtClean="0"/>
              <a:t> </a:t>
            </a:r>
            <a:r>
              <a:rPr lang="de-DE" baseline="0" dirty="0" err="1" smtClean="0"/>
              <a:t>can</a:t>
            </a:r>
            <a:r>
              <a:rPr lang="de-DE" baseline="0" dirty="0" smtClean="0"/>
              <a:t> </a:t>
            </a:r>
            <a:r>
              <a:rPr lang="de-DE" baseline="0" dirty="0" err="1" smtClean="0"/>
              <a:t>use</a:t>
            </a:r>
            <a:r>
              <a:rPr lang="de-DE" baseline="0" dirty="0" smtClean="0"/>
              <a:t> </a:t>
            </a:r>
            <a:r>
              <a:rPr lang="de-DE" baseline="0" dirty="0" err="1" smtClean="0"/>
              <a:t>waste</a:t>
            </a:r>
            <a:r>
              <a:rPr lang="de-DE" baseline="0" dirty="0" smtClean="0"/>
              <a:t> </a:t>
            </a:r>
            <a:r>
              <a:rPr lang="de-DE" baseline="0" dirty="0" err="1" smtClean="0"/>
              <a:t>heat</a:t>
            </a:r>
            <a:r>
              <a:rPr lang="de-DE" baseline="0" dirty="0" smtClean="0"/>
              <a:t>. </a:t>
            </a:r>
            <a:r>
              <a:rPr lang="de-DE" baseline="0" dirty="0" err="1" smtClean="0"/>
              <a:t>Therefore</a:t>
            </a:r>
            <a:r>
              <a:rPr lang="de-DE" baseline="0" dirty="0" smtClean="0"/>
              <a:t> </a:t>
            </a:r>
            <a:r>
              <a:rPr lang="de-DE" baseline="0" dirty="0" err="1" smtClean="0"/>
              <a:t>the</a:t>
            </a:r>
            <a:r>
              <a:rPr lang="de-DE" baseline="0" dirty="0" smtClean="0"/>
              <a:t> </a:t>
            </a:r>
            <a:r>
              <a:rPr lang="de-DE" baseline="0" dirty="0" err="1" smtClean="0"/>
              <a:t>price</a:t>
            </a:r>
            <a:r>
              <a:rPr lang="de-DE" baseline="0" dirty="0" smtClean="0"/>
              <a:t> </a:t>
            </a:r>
            <a:r>
              <a:rPr lang="de-DE" baseline="0" dirty="0" err="1" smtClean="0"/>
              <a:t>of</a:t>
            </a:r>
            <a:r>
              <a:rPr lang="de-DE" baseline="0" dirty="0" smtClean="0"/>
              <a:t> medium </a:t>
            </a:r>
            <a:r>
              <a:rPr lang="de-DE" baseline="0" dirty="0" err="1" smtClean="0"/>
              <a:t>pressure</a:t>
            </a:r>
            <a:r>
              <a:rPr lang="de-DE" baseline="0" dirty="0" smtClean="0"/>
              <a:t> was </a:t>
            </a:r>
            <a:r>
              <a:rPr lang="de-DE" baseline="0" dirty="0" err="1" smtClean="0"/>
              <a:t>used</a:t>
            </a:r>
            <a:r>
              <a:rPr lang="de-DE" baseline="0" dirty="0" smtClean="0"/>
              <a:t>. </a:t>
            </a:r>
            <a:r>
              <a:rPr lang="de-DE" baseline="0" dirty="0" smtClean="0"/>
              <a:t>This </a:t>
            </a:r>
            <a:r>
              <a:rPr lang="de-DE" baseline="0" dirty="0" err="1" smtClean="0"/>
              <a:t>price</a:t>
            </a:r>
            <a:r>
              <a:rPr lang="de-DE" baseline="0" dirty="0" smtClean="0"/>
              <a:t> </a:t>
            </a:r>
            <a:r>
              <a:rPr lang="de-DE" baseline="0" dirty="0" err="1" smtClean="0"/>
              <a:t>is</a:t>
            </a:r>
            <a:r>
              <a:rPr lang="de-DE" baseline="0" dirty="0" smtClean="0"/>
              <a:t> at 1.63 EUR </a:t>
            </a:r>
            <a:r>
              <a:rPr lang="de-DE" baseline="0" dirty="0" err="1" smtClean="0"/>
              <a:t>cents</a:t>
            </a:r>
            <a:r>
              <a:rPr lang="de-DE" baseline="0" dirty="0" smtClean="0"/>
              <a:t> per </a:t>
            </a:r>
            <a:r>
              <a:rPr lang="de-DE" baseline="0" dirty="0" err="1" smtClean="0"/>
              <a:t>kilo</a:t>
            </a:r>
            <a:r>
              <a:rPr lang="de-DE" baseline="0" dirty="0" smtClean="0"/>
              <a:t> </a:t>
            </a:r>
            <a:r>
              <a:rPr lang="de-DE" baseline="0" dirty="0" err="1" smtClean="0"/>
              <a:t>watt</a:t>
            </a:r>
            <a:r>
              <a:rPr lang="de-DE" baseline="0" dirty="0" smtClean="0"/>
              <a:t> </a:t>
            </a:r>
            <a:r>
              <a:rPr lang="de-DE" baseline="0" dirty="0" err="1" smtClean="0"/>
              <a:t>hour</a:t>
            </a:r>
            <a:r>
              <a:rPr lang="de-DE" baseline="0" dirty="0" smtClean="0"/>
              <a:t>.</a:t>
            </a:r>
            <a:endParaRPr lang="de-DE" baseline="0" dirty="0" smtClean="0"/>
          </a:p>
          <a:p>
            <a:r>
              <a:rPr lang="de-DE" baseline="0" dirty="0" err="1" smtClean="0"/>
              <a:t>For</a:t>
            </a:r>
            <a:r>
              <a:rPr lang="de-DE" baseline="0" dirty="0" smtClean="0"/>
              <a:t> </a:t>
            </a:r>
            <a:r>
              <a:rPr lang="de-DE" baseline="0" dirty="0" err="1" smtClean="0"/>
              <a:t>fuel</a:t>
            </a:r>
            <a:r>
              <a:rPr lang="de-DE" baseline="0" dirty="0" smtClean="0"/>
              <a:t> </a:t>
            </a:r>
            <a:r>
              <a:rPr lang="de-DE" baseline="0" dirty="0" err="1" smtClean="0"/>
              <a:t>oil</a:t>
            </a:r>
            <a:r>
              <a:rPr lang="de-DE" baseline="0" dirty="0" smtClean="0"/>
              <a:t> </a:t>
            </a:r>
            <a:r>
              <a:rPr lang="de-DE" baseline="0" dirty="0" err="1" smtClean="0"/>
              <a:t>there</a:t>
            </a:r>
            <a:r>
              <a:rPr lang="de-DE" baseline="0" dirty="0" smtClean="0"/>
              <a:t> </a:t>
            </a:r>
            <a:r>
              <a:rPr lang="de-DE" baseline="0" dirty="0" err="1" smtClean="0"/>
              <a:t>is</a:t>
            </a:r>
            <a:r>
              <a:rPr lang="de-DE" baseline="0" dirty="0" smtClean="0"/>
              <a:t> </a:t>
            </a:r>
            <a:r>
              <a:rPr lang="de-DE" baseline="0" dirty="0" err="1" smtClean="0"/>
              <a:t>only</a:t>
            </a:r>
            <a:r>
              <a:rPr lang="de-DE" baseline="0" dirty="0" smtClean="0"/>
              <a:t> </a:t>
            </a:r>
            <a:r>
              <a:rPr lang="de-DE" baseline="0" dirty="0" err="1" smtClean="0"/>
              <a:t>one</a:t>
            </a:r>
            <a:r>
              <a:rPr lang="de-DE" baseline="0" dirty="0" smtClean="0"/>
              <a:t> uniform </a:t>
            </a:r>
            <a:r>
              <a:rPr lang="de-DE" baseline="0" dirty="0" err="1" smtClean="0"/>
              <a:t>price</a:t>
            </a:r>
            <a:r>
              <a:rPr lang="de-DE" baseline="0" dirty="0" smtClean="0"/>
              <a:t> at 2.28 EUR </a:t>
            </a:r>
            <a:r>
              <a:rPr lang="de-DE" baseline="0" dirty="0" err="1" smtClean="0"/>
              <a:t>cents</a:t>
            </a:r>
            <a:r>
              <a:rPr lang="de-DE" baseline="0" dirty="0" smtClean="0"/>
              <a:t> per </a:t>
            </a:r>
            <a:r>
              <a:rPr lang="en-US" baseline="0" noProof="0" dirty="0" smtClean="0"/>
              <a:t>kilo watt hour</a:t>
            </a:r>
            <a:r>
              <a:rPr lang="de-DE" baseline="0" dirty="0" smtClean="0"/>
              <a:t>.</a:t>
            </a:r>
            <a:endParaRPr lang="de-DE" baseline="0" dirty="0" smtClean="0"/>
          </a:p>
          <a:p>
            <a:r>
              <a:rPr lang="de-DE" baseline="0" dirty="0" err="1" smtClean="0"/>
              <a:t>Energy</a:t>
            </a:r>
            <a:r>
              <a:rPr lang="de-DE" baseline="0" dirty="0" smtClean="0"/>
              <a:t> </a:t>
            </a:r>
            <a:r>
              <a:rPr lang="de-DE" baseline="0" dirty="0" err="1" smtClean="0"/>
              <a:t>prices</a:t>
            </a:r>
            <a:r>
              <a:rPr lang="de-DE" baseline="0" dirty="0" smtClean="0"/>
              <a:t> </a:t>
            </a:r>
            <a:r>
              <a:rPr lang="de-DE" baseline="0" dirty="0" err="1" smtClean="0"/>
              <a:t>are</a:t>
            </a:r>
            <a:r>
              <a:rPr lang="de-DE" baseline="0" dirty="0" smtClean="0"/>
              <a:t> </a:t>
            </a:r>
            <a:r>
              <a:rPr lang="de-DE" baseline="0" dirty="0" err="1" smtClean="0"/>
              <a:t>very</a:t>
            </a:r>
            <a:r>
              <a:rPr lang="de-DE" baseline="0" dirty="0" smtClean="0"/>
              <a:t> </a:t>
            </a:r>
            <a:r>
              <a:rPr lang="de-DE" baseline="0" dirty="0" err="1" smtClean="0"/>
              <a:t>low</a:t>
            </a:r>
            <a:r>
              <a:rPr lang="de-DE" baseline="0" dirty="0" smtClean="0"/>
              <a:t> due </a:t>
            </a:r>
            <a:r>
              <a:rPr lang="de-DE" baseline="0" dirty="0" err="1" smtClean="0"/>
              <a:t>to</a:t>
            </a:r>
            <a:r>
              <a:rPr lang="de-DE" baseline="0" dirty="0" smtClean="0"/>
              <a:t> high </a:t>
            </a:r>
            <a:r>
              <a:rPr lang="de-DE" baseline="0" dirty="0" err="1" smtClean="0"/>
              <a:t>energy</a:t>
            </a:r>
            <a:r>
              <a:rPr lang="de-DE" baseline="0" dirty="0" smtClean="0"/>
              <a:t> </a:t>
            </a:r>
            <a:r>
              <a:rPr lang="de-DE" baseline="0" dirty="0" err="1" smtClean="0"/>
              <a:t>subsidies</a:t>
            </a:r>
            <a:r>
              <a:rPr lang="de-DE" baseline="0" dirty="0" smtClean="0"/>
              <a:t>.</a:t>
            </a:r>
          </a:p>
          <a:p>
            <a:endParaRPr lang="de-DE" baseline="0" dirty="0" smtClean="0"/>
          </a:p>
          <a:p>
            <a:r>
              <a:rPr lang="de-DE" dirty="0" smtClean="0"/>
              <a:t>Prices </a:t>
            </a:r>
            <a:r>
              <a:rPr lang="de-DE" dirty="0" err="1" smtClean="0"/>
              <a:t>are</a:t>
            </a:r>
            <a:r>
              <a:rPr lang="de-DE" dirty="0" smtClean="0"/>
              <a:t> </a:t>
            </a:r>
            <a:r>
              <a:rPr lang="de-DE" dirty="0" err="1" smtClean="0"/>
              <a:t>set</a:t>
            </a:r>
            <a:r>
              <a:rPr lang="de-DE" dirty="0" smtClean="0"/>
              <a:t> </a:t>
            </a:r>
            <a:r>
              <a:rPr lang="de-DE" dirty="0" err="1" smtClean="0"/>
              <a:t>by</a:t>
            </a:r>
            <a:r>
              <a:rPr lang="de-DE" baseline="0" dirty="0" smtClean="0"/>
              <a:t> </a:t>
            </a:r>
            <a:r>
              <a:rPr lang="de-DE" baseline="0" dirty="0" err="1" smtClean="0"/>
              <a:t>the</a:t>
            </a:r>
            <a:r>
              <a:rPr lang="de-DE" baseline="0" dirty="0" smtClean="0"/>
              <a:t> </a:t>
            </a:r>
            <a:r>
              <a:rPr lang="de-DE" baseline="0" dirty="0" err="1" smtClean="0"/>
              <a:t>Ministry</a:t>
            </a:r>
            <a:r>
              <a:rPr lang="de-DE" baseline="0" dirty="0" smtClean="0"/>
              <a:t> </a:t>
            </a:r>
            <a:r>
              <a:rPr lang="de-DE" baseline="0" dirty="0" err="1" smtClean="0"/>
              <a:t>of</a:t>
            </a:r>
            <a:r>
              <a:rPr lang="de-DE" baseline="0" dirty="0" smtClean="0"/>
              <a:t> </a:t>
            </a:r>
            <a:r>
              <a:rPr lang="de-DE" baseline="0" dirty="0" err="1" smtClean="0"/>
              <a:t>Industry</a:t>
            </a:r>
            <a:r>
              <a:rPr lang="de-DE" baseline="0" dirty="0" smtClean="0"/>
              <a:t>. </a:t>
            </a:r>
            <a:r>
              <a:rPr lang="de-DE" baseline="0" dirty="0" err="1" smtClean="0"/>
              <a:t>Therefore</a:t>
            </a:r>
            <a:r>
              <a:rPr lang="de-DE" baseline="0" dirty="0" smtClean="0"/>
              <a:t> </a:t>
            </a:r>
            <a:r>
              <a:rPr lang="de-DE" baseline="0" dirty="0" err="1" smtClean="0"/>
              <a:t>future</a:t>
            </a:r>
            <a:r>
              <a:rPr lang="de-DE" baseline="0" dirty="0" smtClean="0"/>
              <a:t> </a:t>
            </a:r>
            <a:r>
              <a:rPr lang="de-DE" baseline="0" dirty="0" err="1" smtClean="0"/>
              <a:t>price</a:t>
            </a:r>
            <a:r>
              <a:rPr lang="de-DE" baseline="0" dirty="0" smtClean="0"/>
              <a:t> </a:t>
            </a:r>
            <a:r>
              <a:rPr lang="de-DE" baseline="0" dirty="0" err="1" smtClean="0"/>
              <a:t>trends</a:t>
            </a:r>
            <a:r>
              <a:rPr lang="de-DE" baseline="0" dirty="0" smtClean="0"/>
              <a:t> </a:t>
            </a:r>
            <a:r>
              <a:rPr lang="de-DE" baseline="0" dirty="0" err="1" smtClean="0"/>
              <a:t>depend</a:t>
            </a:r>
            <a:r>
              <a:rPr lang="de-DE" baseline="0" dirty="0" smtClean="0"/>
              <a:t> on </a:t>
            </a:r>
            <a:r>
              <a:rPr lang="de-DE" baseline="0" dirty="0" err="1" smtClean="0"/>
              <a:t>future</a:t>
            </a:r>
            <a:r>
              <a:rPr lang="de-DE" baseline="0" dirty="0" smtClean="0"/>
              <a:t> </a:t>
            </a:r>
            <a:r>
              <a:rPr lang="de-DE" baseline="0" dirty="0" err="1" smtClean="0"/>
              <a:t>energy</a:t>
            </a:r>
            <a:r>
              <a:rPr lang="de-DE" baseline="0" dirty="0" smtClean="0"/>
              <a:t> </a:t>
            </a:r>
            <a:r>
              <a:rPr lang="de-DE" baseline="0" dirty="0" err="1" smtClean="0"/>
              <a:t>policy</a:t>
            </a:r>
            <a:r>
              <a:rPr lang="de-DE" baseline="0" dirty="0" smtClean="0"/>
              <a:t>. In </a:t>
            </a:r>
            <a:r>
              <a:rPr lang="de-DE" baseline="0" dirty="0" err="1" smtClean="0"/>
              <a:t>the</a:t>
            </a:r>
            <a:r>
              <a:rPr lang="de-DE" baseline="0" dirty="0" smtClean="0"/>
              <a:t> </a:t>
            </a:r>
            <a:r>
              <a:rPr lang="de-DE" baseline="0" dirty="0" err="1" smtClean="0"/>
              <a:t>past</a:t>
            </a:r>
            <a:r>
              <a:rPr lang="de-DE" baseline="0" dirty="0" smtClean="0"/>
              <a:t> 8 </a:t>
            </a:r>
            <a:r>
              <a:rPr lang="de-DE" baseline="0" dirty="0" err="1" smtClean="0"/>
              <a:t>years</a:t>
            </a:r>
            <a:r>
              <a:rPr lang="de-DE" baseline="0" dirty="0" smtClean="0"/>
              <a:t>, </a:t>
            </a:r>
            <a:r>
              <a:rPr lang="de-DE" baseline="0" dirty="0" err="1" smtClean="0"/>
              <a:t>natural</a:t>
            </a:r>
            <a:r>
              <a:rPr lang="de-DE" baseline="0" dirty="0" smtClean="0"/>
              <a:t> gas </a:t>
            </a:r>
            <a:r>
              <a:rPr lang="de-DE" baseline="0" dirty="0" err="1" smtClean="0"/>
              <a:t>prices</a:t>
            </a:r>
            <a:r>
              <a:rPr lang="de-DE" baseline="0" dirty="0" smtClean="0"/>
              <a:t> </a:t>
            </a:r>
            <a:r>
              <a:rPr lang="de-DE" baseline="0" dirty="0" err="1" smtClean="0"/>
              <a:t>have</a:t>
            </a:r>
            <a:r>
              <a:rPr lang="de-DE" baseline="0" dirty="0" smtClean="0"/>
              <a:t> </a:t>
            </a:r>
            <a:r>
              <a:rPr lang="de-DE" baseline="0" dirty="0" err="1" smtClean="0"/>
              <a:t>increased</a:t>
            </a:r>
            <a:r>
              <a:rPr lang="de-DE" baseline="0" dirty="0" smtClean="0"/>
              <a:t> </a:t>
            </a:r>
            <a:r>
              <a:rPr lang="de-DE" baseline="0" dirty="0" err="1" smtClean="0"/>
              <a:t>by</a:t>
            </a:r>
            <a:r>
              <a:rPr lang="de-DE" baseline="0" dirty="0" smtClean="0"/>
              <a:t> 10%. </a:t>
            </a:r>
            <a:r>
              <a:rPr lang="de-DE" baseline="0" dirty="0" err="1" smtClean="0"/>
              <a:t>According</a:t>
            </a:r>
            <a:r>
              <a:rPr lang="de-DE" baseline="0" dirty="0" smtClean="0"/>
              <a:t> </a:t>
            </a:r>
            <a:r>
              <a:rPr lang="de-DE" baseline="0" dirty="0" err="1" smtClean="0"/>
              <a:t>to</a:t>
            </a:r>
            <a:r>
              <a:rPr lang="de-DE" baseline="0" dirty="0" smtClean="0"/>
              <a:t> International </a:t>
            </a:r>
            <a:r>
              <a:rPr lang="de-DE" baseline="0" dirty="0" err="1" smtClean="0"/>
              <a:t>Monetary</a:t>
            </a:r>
            <a:r>
              <a:rPr lang="de-DE" baseline="0" dirty="0" smtClean="0"/>
              <a:t> Fund, </a:t>
            </a:r>
            <a:r>
              <a:rPr lang="de-DE" baseline="0" dirty="0" err="1" smtClean="0"/>
              <a:t>the</a:t>
            </a:r>
            <a:r>
              <a:rPr lang="de-DE" baseline="0" dirty="0" smtClean="0"/>
              <a:t> </a:t>
            </a:r>
            <a:r>
              <a:rPr lang="de-DE" baseline="0" dirty="0" err="1" smtClean="0"/>
              <a:t>Tunisian</a:t>
            </a:r>
            <a:r>
              <a:rPr lang="de-DE" baseline="0" dirty="0" smtClean="0"/>
              <a:t> </a:t>
            </a:r>
            <a:r>
              <a:rPr lang="de-DE" baseline="0" dirty="0" err="1" smtClean="0"/>
              <a:t>government</a:t>
            </a:r>
            <a:r>
              <a:rPr lang="de-DE" baseline="0" dirty="0" smtClean="0"/>
              <a:t> </a:t>
            </a:r>
            <a:r>
              <a:rPr lang="de-DE" baseline="0" dirty="0" err="1" smtClean="0"/>
              <a:t>plans</a:t>
            </a:r>
            <a:r>
              <a:rPr lang="de-DE" baseline="0" dirty="0" smtClean="0"/>
              <a:t> </a:t>
            </a:r>
            <a:r>
              <a:rPr lang="de-DE" baseline="0" dirty="0" err="1" smtClean="0"/>
              <a:t>to</a:t>
            </a:r>
            <a:r>
              <a:rPr lang="de-DE" baseline="0" dirty="0" smtClean="0"/>
              <a:t> </a:t>
            </a:r>
            <a:r>
              <a:rPr lang="de-DE" baseline="0" dirty="0" err="1" smtClean="0"/>
              <a:t>reduce</a:t>
            </a:r>
            <a:r>
              <a:rPr lang="de-DE" baseline="0" dirty="0" smtClean="0"/>
              <a:t> </a:t>
            </a:r>
            <a:r>
              <a:rPr lang="de-DE" baseline="0" dirty="0" err="1" smtClean="0"/>
              <a:t>energy</a:t>
            </a:r>
            <a:r>
              <a:rPr lang="de-DE" baseline="0" dirty="0" smtClean="0"/>
              <a:t> </a:t>
            </a:r>
            <a:r>
              <a:rPr lang="de-DE" baseline="0" dirty="0" err="1" smtClean="0"/>
              <a:t>subsidies</a:t>
            </a:r>
            <a:r>
              <a:rPr lang="de-DE" baseline="0" dirty="0" smtClean="0"/>
              <a:t> </a:t>
            </a:r>
            <a:r>
              <a:rPr lang="de-DE" baseline="0" dirty="0" err="1" smtClean="0"/>
              <a:t>within</a:t>
            </a:r>
            <a:r>
              <a:rPr lang="de-DE" baseline="0" dirty="0" smtClean="0"/>
              <a:t> </a:t>
            </a:r>
            <a:r>
              <a:rPr lang="de-DE" baseline="0" dirty="0" err="1" smtClean="0"/>
              <a:t>the</a:t>
            </a:r>
            <a:r>
              <a:rPr lang="de-DE" baseline="0" dirty="0" smtClean="0"/>
              <a:t> </a:t>
            </a:r>
            <a:r>
              <a:rPr lang="de-DE" baseline="0" dirty="0" err="1" smtClean="0"/>
              <a:t>next</a:t>
            </a:r>
            <a:r>
              <a:rPr lang="de-DE" baseline="0" dirty="0" smtClean="0"/>
              <a:t> </a:t>
            </a:r>
            <a:r>
              <a:rPr lang="de-DE" baseline="0" dirty="0" err="1" smtClean="0"/>
              <a:t>six</a:t>
            </a:r>
            <a:r>
              <a:rPr lang="de-DE" baseline="0" dirty="0" smtClean="0"/>
              <a:t> </a:t>
            </a:r>
            <a:r>
              <a:rPr lang="de-DE" baseline="0" dirty="0" err="1" smtClean="0"/>
              <a:t>years</a:t>
            </a:r>
            <a:r>
              <a:rPr lang="de-DE" baseline="0" dirty="0" smtClean="0"/>
              <a:t>. </a:t>
            </a:r>
            <a:r>
              <a:rPr lang="de-DE" baseline="0" dirty="0" err="1" smtClean="0"/>
              <a:t>It</a:t>
            </a:r>
            <a:r>
              <a:rPr lang="de-DE" baseline="0" dirty="0" smtClean="0"/>
              <a:t> </a:t>
            </a:r>
            <a:r>
              <a:rPr lang="de-DE" baseline="0" dirty="0" err="1" smtClean="0"/>
              <a:t>is</a:t>
            </a:r>
            <a:r>
              <a:rPr lang="de-DE" baseline="0" dirty="0" smtClean="0"/>
              <a:t> </a:t>
            </a:r>
            <a:r>
              <a:rPr lang="de-DE" baseline="0" dirty="0" err="1" smtClean="0"/>
              <a:t>therefore</a:t>
            </a:r>
            <a:r>
              <a:rPr lang="de-DE" baseline="0" dirty="0" smtClean="0"/>
              <a:t> </a:t>
            </a:r>
            <a:r>
              <a:rPr lang="de-DE" baseline="0" dirty="0" err="1" smtClean="0"/>
              <a:t>assumed</a:t>
            </a:r>
            <a:r>
              <a:rPr lang="de-DE" baseline="0" dirty="0" smtClean="0"/>
              <a:t> </a:t>
            </a:r>
            <a:r>
              <a:rPr lang="de-DE" baseline="0" dirty="0" err="1" smtClean="0"/>
              <a:t>that</a:t>
            </a:r>
            <a:r>
              <a:rPr lang="de-DE" baseline="0" dirty="0" smtClean="0"/>
              <a:t> </a:t>
            </a:r>
            <a:r>
              <a:rPr lang="de-DE" baseline="0" dirty="0" err="1" smtClean="0"/>
              <a:t>energy</a:t>
            </a:r>
            <a:r>
              <a:rPr lang="de-DE" baseline="0" dirty="0" smtClean="0"/>
              <a:t> </a:t>
            </a:r>
            <a:r>
              <a:rPr lang="de-DE" baseline="0" dirty="0" err="1" smtClean="0"/>
              <a:t>prices</a:t>
            </a:r>
            <a:r>
              <a:rPr lang="de-DE" baseline="0" dirty="0" smtClean="0"/>
              <a:t> will </a:t>
            </a:r>
            <a:r>
              <a:rPr lang="de-DE" baseline="0" dirty="0" err="1" smtClean="0"/>
              <a:t>increase</a:t>
            </a:r>
            <a:r>
              <a:rPr lang="de-DE" baseline="0" dirty="0" smtClean="0"/>
              <a:t> </a:t>
            </a:r>
            <a:r>
              <a:rPr lang="de-DE" baseline="0" dirty="0" err="1" smtClean="0"/>
              <a:t>by</a:t>
            </a:r>
            <a:r>
              <a:rPr lang="de-DE" baseline="0" dirty="0" smtClean="0"/>
              <a:t> 10% per </a:t>
            </a:r>
            <a:r>
              <a:rPr lang="de-DE" baseline="0" dirty="0" err="1" smtClean="0"/>
              <a:t>year</a:t>
            </a:r>
            <a:r>
              <a:rPr lang="de-DE" baseline="0" dirty="0" smtClean="0"/>
              <a:t> </a:t>
            </a:r>
            <a:r>
              <a:rPr lang="de-DE" baseline="0" dirty="0" err="1" smtClean="0"/>
              <a:t>until</a:t>
            </a:r>
            <a:r>
              <a:rPr lang="de-DE" baseline="0" dirty="0" smtClean="0"/>
              <a:t> 2021. After </a:t>
            </a:r>
            <a:r>
              <a:rPr lang="de-DE" baseline="0" dirty="0" err="1" smtClean="0"/>
              <a:t>that</a:t>
            </a:r>
            <a:r>
              <a:rPr lang="de-DE" baseline="0" dirty="0" smtClean="0"/>
              <a:t> a 5% </a:t>
            </a:r>
            <a:r>
              <a:rPr lang="de-DE" baseline="0" dirty="0" err="1" smtClean="0"/>
              <a:t>increase</a:t>
            </a:r>
            <a:r>
              <a:rPr lang="de-DE" baseline="0" dirty="0" smtClean="0"/>
              <a:t> </a:t>
            </a:r>
            <a:r>
              <a:rPr lang="de-DE" baseline="0" dirty="0" err="1" smtClean="0"/>
              <a:t>is</a:t>
            </a:r>
            <a:r>
              <a:rPr lang="de-DE" baseline="0" dirty="0" smtClean="0"/>
              <a:t> </a:t>
            </a:r>
            <a:r>
              <a:rPr lang="de-DE" baseline="0" dirty="0" err="1" smtClean="0"/>
              <a:t>assumed</a:t>
            </a:r>
            <a:r>
              <a:rPr lang="de-DE" baseline="0" dirty="0" smtClean="0"/>
              <a:t>. </a:t>
            </a:r>
          </a:p>
          <a:p>
            <a:r>
              <a:rPr lang="de-DE" baseline="0" dirty="0" smtClean="0"/>
              <a:t>Fuel </a:t>
            </a:r>
            <a:r>
              <a:rPr lang="de-DE" baseline="0" dirty="0" err="1" smtClean="0"/>
              <a:t>oil</a:t>
            </a:r>
            <a:r>
              <a:rPr lang="de-DE" baseline="0" dirty="0" smtClean="0"/>
              <a:t> </a:t>
            </a:r>
            <a:r>
              <a:rPr lang="de-DE" baseline="0" dirty="0" err="1" smtClean="0"/>
              <a:t>has</a:t>
            </a:r>
            <a:r>
              <a:rPr lang="de-DE" baseline="0" dirty="0" smtClean="0"/>
              <a:t> </a:t>
            </a:r>
            <a:r>
              <a:rPr lang="de-DE" baseline="0" dirty="0" err="1" smtClean="0"/>
              <a:t>shown</a:t>
            </a:r>
            <a:r>
              <a:rPr lang="de-DE" baseline="0" dirty="0" smtClean="0"/>
              <a:t> </a:t>
            </a:r>
            <a:r>
              <a:rPr lang="de-DE" baseline="0" dirty="0" err="1" smtClean="0"/>
              <a:t>similar</a:t>
            </a:r>
            <a:r>
              <a:rPr lang="de-DE" baseline="0" dirty="0" smtClean="0"/>
              <a:t> </a:t>
            </a:r>
            <a:r>
              <a:rPr lang="de-DE" baseline="0" dirty="0" err="1" smtClean="0"/>
              <a:t>increases</a:t>
            </a:r>
            <a:r>
              <a:rPr lang="de-DE" baseline="0" dirty="0" smtClean="0"/>
              <a:t> in </a:t>
            </a:r>
            <a:r>
              <a:rPr lang="de-DE" baseline="0" dirty="0" err="1" smtClean="0"/>
              <a:t>the</a:t>
            </a:r>
            <a:r>
              <a:rPr lang="de-DE" baseline="0" dirty="0" smtClean="0"/>
              <a:t> </a:t>
            </a:r>
            <a:r>
              <a:rPr lang="de-DE" baseline="0" dirty="0" err="1" smtClean="0"/>
              <a:t>past</a:t>
            </a:r>
            <a:r>
              <a:rPr lang="de-DE" baseline="0" dirty="0" smtClean="0"/>
              <a:t>. </a:t>
            </a:r>
            <a:r>
              <a:rPr lang="de-DE" baseline="0" dirty="0" err="1" smtClean="0"/>
              <a:t>It</a:t>
            </a:r>
            <a:r>
              <a:rPr lang="de-DE" baseline="0" dirty="0" smtClean="0"/>
              <a:t> </a:t>
            </a:r>
            <a:r>
              <a:rPr lang="de-DE" baseline="0" dirty="0" err="1" smtClean="0"/>
              <a:t>is</a:t>
            </a:r>
            <a:r>
              <a:rPr lang="de-DE" baseline="0" dirty="0" smtClean="0"/>
              <a:t> </a:t>
            </a:r>
            <a:r>
              <a:rPr lang="de-DE" baseline="0" dirty="0" err="1" smtClean="0"/>
              <a:t>assumed</a:t>
            </a:r>
            <a:r>
              <a:rPr lang="de-DE" baseline="0" dirty="0" smtClean="0"/>
              <a:t>, </a:t>
            </a:r>
            <a:r>
              <a:rPr lang="de-DE" baseline="0" dirty="0" err="1" smtClean="0"/>
              <a:t>that</a:t>
            </a:r>
            <a:r>
              <a:rPr lang="de-DE" baseline="0" dirty="0" smtClean="0"/>
              <a:t> </a:t>
            </a:r>
            <a:r>
              <a:rPr lang="de-DE" baseline="0" dirty="0" err="1" smtClean="0"/>
              <a:t>it</a:t>
            </a:r>
            <a:r>
              <a:rPr lang="de-DE" baseline="0" dirty="0" smtClean="0"/>
              <a:t> will </a:t>
            </a:r>
            <a:r>
              <a:rPr lang="de-DE" baseline="0" dirty="0" err="1" smtClean="0"/>
              <a:t>increase</a:t>
            </a:r>
            <a:r>
              <a:rPr lang="de-DE" baseline="0" dirty="0" smtClean="0"/>
              <a:t> at </a:t>
            </a:r>
            <a:r>
              <a:rPr lang="de-DE" baseline="0" dirty="0" err="1" smtClean="0"/>
              <a:t>the</a:t>
            </a:r>
            <a:r>
              <a:rPr lang="de-DE" baseline="0" dirty="0" smtClean="0"/>
              <a:t> same rate </a:t>
            </a:r>
            <a:r>
              <a:rPr lang="de-DE" baseline="0" dirty="0" err="1" smtClean="0"/>
              <a:t>as</a:t>
            </a:r>
            <a:r>
              <a:rPr lang="de-DE" baseline="0" dirty="0" smtClean="0"/>
              <a:t> </a:t>
            </a:r>
            <a:r>
              <a:rPr lang="de-DE" baseline="0" dirty="0" err="1" smtClean="0"/>
              <a:t>natural</a:t>
            </a:r>
            <a:r>
              <a:rPr lang="de-DE" baseline="0" dirty="0" smtClean="0"/>
              <a:t> gas, </a:t>
            </a:r>
            <a:r>
              <a:rPr lang="de-DE" baseline="0" dirty="0" err="1" smtClean="0"/>
              <a:t>because</a:t>
            </a:r>
            <a:r>
              <a:rPr lang="de-DE" baseline="0" dirty="0" smtClean="0"/>
              <a:t> </a:t>
            </a:r>
            <a:r>
              <a:rPr lang="de-DE" baseline="0" dirty="0" err="1" smtClean="0"/>
              <a:t>it</a:t>
            </a:r>
            <a:r>
              <a:rPr lang="de-DE" baseline="0" dirty="0" smtClean="0"/>
              <a:t> </a:t>
            </a:r>
            <a:r>
              <a:rPr lang="de-DE" baseline="0" dirty="0" err="1" smtClean="0"/>
              <a:t>is</a:t>
            </a:r>
            <a:r>
              <a:rPr lang="de-DE" baseline="0" dirty="0" smtClean="0"/>
              <a:t> also </a:t>
            </a:r>
            <a:r>
              <a:rPr lang="de-DE" baseline="0" dirty="0" err="1" smtClean="0"/>
              <a:t>highly</a:t>
            </a:r>
            <a:r>
              <a:rPr lang="de-DE" baseline="0" dirty="0" smtClean="0"/>
              <a:t> </a:t>
            </a:r>
            <a:r>
              <a:rPr lang="de-DE" baseline="0" dirty="0" err="1" smtClean="0"/>
              <a:t>subsidized</a:t>
            </a:r>
            <a:r>
              <a:rPr lang="de-DE" baseline="0" dirty="0" smtClean="0"/>
              <a:t>. </a:t>
            </a:r>
          </a:p>
          <a:p>
            <a:endParaRPr lang="de-DE" baseline="0" dirty="0" smtClean="0"/>
          </a:p>
          <a:p>
            <a:r>
              <a:rPr lang="de-DE" baseline="0" dirty="0" err="1" smtClean="0"/>
              <a:t>If</a:t>
            </a:r>
            <a:r>
              <a:rPr lang="de-DE" baseline="0" dirty="0" smtClean="0"/>
              <a:t> </a:t>
            </a:r>
            <a:r>
              <a:rPr lang="de-DE" baseline="0" dirty="0" err="1" smtClean="0"/>
              <a:t>energy</a:t>
            </a:r>
            <a:r>
              <a:rPr lang="de-DE" baseline="0" dirty="0" smtClean="0"/>
              <a:t> </a:t>
            </a:r>
            <a:r>
              <a:rPr lang="de-DE" baseline="0" dirty="0" err="1" smtClean="0"/>
              <a:t>prices</a:t>
            </a:r>
            <a:r>
              <a:rPr lang="de-DE" baseline="0" dirty="0" smtClean="0"/>
              <a:t> will </a:t>
            </a:r>
            <a:r>
              <a:rPr lang="de-DE" baseline="0" dirty="0" err="1" smtClean="0"/>
              <a:t>increase</a:t>
            </a:r>
            <a:r>
              <a:rPr lang="de-DE" baseline="0" dirty="0" smtClean="0"/>
              <a:t> </a:t>
            </a:r>
            <a:r>
              <a:rPr lang="de-DE" baseline="0" dirty="0" err="1" smtClean="0"/>
              <a:t>as</a:t>
            </a:r>
            <a:r>
              <a:rPr lang="de-DE" baseline="0" dirty="0" smtClean="0"/>
              <a:t> </a:t>
            </a:r>
            <a:r>
              <a:rPr lang="de-DE" baseline="0" dirty="0" err="1" smtClean="0"/>
              <a:t>exptected</a:t>
            </a:r>
            <a:r>
              <a:rPr lang="de-DE" baseline="0" dirty="0" smtClean="0"/>
              <a:t>. </a:t>
            </a:r>
            <a:r>
              <a:rPr lang="de-DE" baseline="0" dirty="0" err="1" smtClean="0"/>
              <a:t>It</a:t>
            </a:r>
            <a:r>
              <a:rPr lang="de-DE" baseline="0" dirty="0" smtClean="0"/>
              <a:t> will </a:t>
            </a:r>
            <a:r>
              <a:rPr lang="de-DE" baseline="0" dirty="0" err="1" smtClean="0"/>
              <a:t>lead</a:t>
            </a:r>
            <a:r>
              <a:rPr lang="de-DE" baseline="0" dirty="0" smtClean="0"/>
              <a:t> </a:t>
            </a:r>
            <a:r>
              <a:rPr lang="de-DE" baseline="0" dirty="0" err="1" smtClean="0"/>
              <a:t>to</a:t>
            </a:r>
            <a:r>
              <a:rPr lang="de-DE" baseline="0" dirty="0" smtClean="0"/>
              <a:t> an </a:t>
            </a:r>
            <a:r>
              <a:rPr lang="de-DE" baseline="0" dirty="0" err="1" smtClean="0"/>
              <a:t>elimination</a:t>
            </a:r>
            <a:r>
              <a:rPr lang="de-DE" baseline="0" dirty="0" smtClean="0"/>
              <a:t> </a:t>
            </a:r>
            <a:r>
              <a:rPr lang="de-DE" baseline="0" dirty="0" err="1" smtClean="0"/>
              <a:t>of</a:t>
            </a:r>
            <a:r>
              <a:rPr lang="de-DE" baseline="0" dirty="0" smtClean="0"/>
              <a:t> </a:t>
            </a:r>
            <a:r>
              <a:rPr lang="de-DE" baseline="0" dirty="0" err="1" smtClean="0"/>
              <a:t>subsidies</a:t>
            </a:r>
            <a:r>
              <a:rPr lang="de-DE" baseline="0" dirty="0" smtClean="0"/>
              <a:t> in 14 </a:t>
            </a:r>
            <a:r>
              <a:rPr lang="de-DE" baseline="0" dirty="0" err="1" smtClean="0"/>
              <a:t>years</a:t>
            </a:r>
            <a:r>
              <a:rPr lang="de-DE" baseline="0" dirty="0" smtClean="0"/>
              <a:t> </a:t>
            </a:r>
            <a:r>
              <a:rPr lang="de-DE" baseline="0" dirty="0" err="1" smtClean="0"/>
              <a:t>for</a:t>
            </a:r>
            <a:r>
              <a:rPr lang="de-DE" baseline="0" dirty="0" smtClean="0"/>
              <a:t> </a:t>
            </a:r>
            <a:r>
              <a:rPr lang="de-DE" baseline="0" dirty="0" err="1" smtClean="0"/>
              <a:t>natural</a:t>
            </a:r>
            <a:r>
              <a:rPr lang="de-DE" baseline="0" dirty="0" smtClean="0"/>
              <a:t> gas </a:t>
            </a:r>
            <a:r>
              <a:rPr lang="de-DE" baseline="0" dirty="0" err="1" smtClean="0"/>
              <a:t>and</a:t>
            </a:r>
            <a:r>
              <a:rPr lang="de-DE" baseline="0" dirty="0" smtClean="0"/>
              <a:t> 20 </a:t>
            </a:r>
            <a:r>
              <a:rPr lang="de-DE" baseline="0" dirty="0" err="1" smtClean="0"/>
              <a:t>years</a:t>
            </a:r>
            <a:r>
              <a:rPr lang="de-DE" baseline="0" dirty="0" smtClean="0"/>
              <a:t> </a:t>
            </a:r>
            <a:r>
              <a:rPr lang="de-DE" baseline="0" dirty="0" err="1" smtClean="0"/>
              <a:t>for</a:t>
            </a:r>
            <a:r>
              <a:rPr lang="de-DE" baseline="0" dirty="0" smtClean="0"/>
              <a:t> </a:t>
            </a:r>
            <a:r>
              <a:rPr lang="de-DE" baseline="0" dirty="0" err="1" smtClean="0"/>
              <a:t>fuel</a:t>
            </a:r>
            <a:r>
              <a:rPr lang="de-DE" baseline="0" dirty="0" smtClean="0"/>
              <a:t> </a:t>
            </a:r>
            <a:r>
              <a:rPr lang="de-DE" baseline="0" dirty="0" err="1" smtClean="0"/>
              <a:t>oil</a:t>
            </a:r>
            <a:r>
              <a:rPr lang="de-DE" baseline="0" dirty="0" smtClean="0"/>
              <a:t>.</a:t>
            </a:r>
          </a:p>
          <a:p>
            <a:endParaRPr lang="de-DE" baseline="0" dirty="0" smtClean="0"/>
          </a:p>
          <a:p>
            <a:r>
              <a:rPr lang="de-DE" baseline="0" dirty="0" err="1" smtClean="0"/>
              <a:t>For</a:t>
            </a:r>
            <a:r>
              <a:rPr lang="de-DE" baseline="0" dirty="0" smtClean="0"/>
              <a:t> SHIP </a:t>
            </a:r>
            <a:r>
              <a:rPr lang="de-DE" baseline="0" dirty="0" err="1" smtClean="0"/>
              <a:t>investments</a:t>
            </a:r>
            <a:r>
              <a:rPr lang="de-DE" baseline="0" dirty="0" smtClean="0"/>
              <a:t>, </a:t>
            </a:r>
            <a:r>
              <a:rPr lang="de-DE" baseline="0" dirty="0" err="1" smtClean="0"/>
              <a:t>there</a:t>
            </a:r>
            <a:r>
              <a:rPr lang="de-DE" baseline="0" dirty="0" smtClean="0"/>
              <a:t> </a:t>
            </a:r>
            <a:r>
              <a:rPr lang="de-DE" baseline="0" dirty="0" err="1" smtClean="0"/>
              <a:t>are</a:t>
            </a:r>
            <a:r>
              <a:rPr lang="de-DE" baseline="0" dirty="0" smtClean="0"/>
              <a:t> </a:t>
            </a:r>
            <a:r>
              <a:rPr lang="de-DE" baseline="0" dirty="0" err="1" smtClean="0"/>
              <a:t>currently</a:t>
            </a:r>
            <a:r>
              <a:rPr lang="de-DE" baseline="0" dirty="0" smtClean="0"/>
              <a:t> </a:t>
            </a:r>
            <a:r>
              <a:rPr lang="de-DE" baseline="0" dirty="0" err="1" smtClean="0"/>
              <a:t>grants</a:t>
            </a:r>
            <a:r>
              <a:rPr lang="de-DE" baseline="0" dirty="0" smtClean="0"/>
              <a:t> at 30% </a:t>
            </a:r>
            <a:r>
              <a:rPr lang="de-DE" baseline="0" dirty="0" err="1" smtClean="0"/>
              <a:t>of</a:t>
            </a:r>
            <a:r>
              <a:rPr lang="de-DE" baseline="0" dirty="0" smtClean="0"/>
              <a:t> </a:t>
            </a:r>
            <a:r>
              <a:rPr lang="de-DE" baseline="0" dirty="0" err="1" smtClean="0"/>
              <a:t>the</a:t>
            </a:r>
            <a:r>
              <a:rPr lang="de-DE" baseline="0" dirty="0" smtClean="0"/>
              <a:t> </a:t>
            </a:r>
            <a:r>
              <a:rPr lang="de-DE" baseline="0" dirty="0" err="1" smtClean="0"/>
              <a:t>investments</a:t>
            </a:r>
            <a:r>
              <a:rPr lang="de-DE" baseline="0" dirty="0" smtClean="0"/>
              <a:t> </a:t>
            </a:r>
            <a:r>
              <a:rPr lang="de-DE" baseline="0" dirty="0" err="1" smtClean="0"/>
              <a:t>costs</a:t>
            </a:r>
            <a:r>
              <a:rPr lang="de-DE" baseline="0" dirty="0" smtClean="0"/>
              <a:t> </a:t>
            </a:r>
            <a:r>
              <a:rPr lang="de-DE" baseline="0" dirty="0" err="1" smtClean="0"/>
              <a:t>available</a:t>
            </a:r>
            <a:r>
              <a:rPr lang="de-DE" baseline="0" dirty="0" smtClean="0"/>
              <a:t>. </a:t>
            </a:r>
            <a:r>
              <a:rPr lang="de-DE" baseline="0" dirty="0" err="1" smtClean="0"/>
              <a:t>They</a:t>
            </a:r>
            <a:r>
              <a:rPr lang="de-DE" baseline="0" dirty="0" smtClean="0"/>
              <a:t> </a:t>
            </a:r>
            <a:r>
              <a:rPr lang="de-DE" baseline="0" dirty="0" err="1" smtClean="0"/>
              <a:t>are</a:t>
            </a:r>
            <a:r>
              <a:rPr lang="de-DE" baseline="0" dirty="0" smtClean="0"/>
              <a:t> </a:t>
            </a:r>
            <a:r>
              <a:rPr lang="de-DE" baseline="0" dirty="0" err="1" smtClean="0"/>
              <a:t>capped</a:t>
            </a:r>
            <a:r>
              <a:rPr lang="de-DE" baseline="0" dirty="0" smtClean="0"/>
              <a:t> at 65 EUR per </a:t>
            </a:r>
            <a:r>
              <a:rPr lang="de-DE" baseline="0" dirty="0" err="1" smtClean="0"/>
              <a:t>square</a:t>
            </a:r>
            <a:r>
              <a:rPr lang="de-DE" baseline="0" dirty="0" smtClean="0"/>
              <a:t> </a:t>
            </a:r>
            <a:r>
              <a:rPr lang="de-DE" baseline="0" dirty="0" err="1" smtClean="0"/>
              <a:t>meter</a:t>
            </a:r>
            <a:r>
              <a:rPr lang="de-DE" baseline="0" dirty="0" smtClean="0"/>
              <a:t>.</a:t>
            </a:r>
            <a:endParaRPr lang="de-DE" baseline="0" dirty="0" smtClean="0"/>
          </a:p>
        </p:txBody>
      </p:sp>
      <p:sp>
        <p:nvSpPr>
          <p:cNvPr id="4" name="Kopfzeilenplatzhalter 3"/>
          <p:cNvSpPr>
            <a:spLocks noGrp="1"/>
          </p:cNvSpPr>
          <p:nvPr>
            <p:ph type="hdr" sz="quarter" idx="10"/>
          </p:nvPr>
        </p:nvSpPr>
        <p:spPr/>
        <p:txBody>
          <a:bodyPr/>
          <a:lstStyle/>
          <a:p>
            <a:r>
              <a:rPr lang="de-DE" smtClean="0"/>
              <a:t>azqretytuyj</a:t>
            </a:r>
            <a:endParaRPr lang="de-DE"/>
          </a:p>
        </p:txBody>
      </p:sp>
      <p:sp>
        <p:nvSpPr>
          <p:cNvPr id="5" name="Foliennummernplatzhalter 4"/>
          <p:cNvSpPr>
            <a:spLocks noGrp="1"/>
          </p:cNvSpPr>
          <p:nvPr>
            <p:ph type="sldNum" sz="quarter" idx="11"/>
          </p:nvPr>
        </p:nvSpPr>
        <p:spPr/>
        <p:txBody>
          <a:bodyPr/>
          <a:lstStyle/>
          <a:p>
            <a:fld id="{276F4F92-661F-4424-ADED-7D3829A4203F}" type="slidenum">
              <a:rPr lang="de-DE" smtClean="0"/>
              <a:pPr/>
              <a:t>4</a:t>
            </a:fld>
            <a:endParaRPr lang="de-DE"/>
          </a:p>
        </p:txBody>
      </p:sp>
    </p:spTree>
    <p:extLst>
      <p:ext uri="{BB962C8B-B14F-4D97-AF65-F5344CB8AC3E}">
        <p14:creationId xmlns:p14="http://schemas.microsoft.com/office/powerpoint/2010/main" val="1391838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smtClean="0"/>
              <a:t>To</a:t>
            </a:r>
            <a:r>
              <a:rPr lang="de-DE" baseline="0" dirty="0" smtClean="0"/>
              <a:t> </a:t>
            </a:r>
            <a:r>
              <a:rPr lang="de-DE" baseline="0" dirty="0" err="1" smtClean="0"/>
              <a:t>assess</a:t>
            </a:r>
            <a:r>
              <a:rPr lang="de-DE" baseline="0" dirty="0" smtClean="0"/>
              <a:t> </a:t>
            </a:r>
            <a:r>
              <a:rPr lang="de-DE" baseline="0" dirty="0" err="1" smtClean="0"/>
              <a:t>the</a:t>
            </a:r>
            <a:r>
              <a:rPr lang="de-DE" baseline="0" dirty="0" smtClean="0"/>
              <a:t> </a:t>
            </a:r>
            <a:r>
              <a:rPr lang="de-DE" baseline="0" dirty="0" err="1" smtClean="0"/>
              <a:t>economics</a:t>
            </a:r>
            <a:r>
              <a:rPr lang="de-DE" baseline="0" dirty="0" smtClean="0"/>
              <a:t> </a:t>
            </a:r>
            <a:r>
              <a:rPr lang="de-DE" baseline="0" dirty="0" err="1" smtClean="0"/>
              <a:t>of</a:t>
            </a:r>
            <a:r>
              <a:rPr lang="de-DE" baseline="0" dirty="0" smtClean="0"/>
              <a:t> </a:t>
            </a:r>
            <a:r>
              <a:rPr lang="de-DE" baseline="0" dirty="0" err="1" smtClean="0"/>
              <a:t>the</a:t>
            </a:r>
            <a:r>
              <a:rPr lang="de-DE" baseline="0" dirty="0" smtClean="0"/>
              <a:t> </a:t>
            </a:r>
            <a:r>
              <a:rPr lang="de-DE" baseline="0" dirty="0" err="1" smtClean="0"/>
              <a:t>reference</a:t>
            </a:r>
            <a:r>
              <a:rPr lang="de-DE" baseline="0" dirty="0" smtClean="0"/>
              <a:t> </a:t>
            </a:r>
            <a:r>
              <a:rPr lang="de-DE" baseline="0" dirty="0" err="1" smtClean="0"/>
              <a:t>case</a:t>
            </a:r>
            <a:r>
              <a:rPr lang="de-DE" baseline="0" dirty="0" smtClean="0"/>
              <a:t>, </a:t>
            </a:r>
            <a:r>
              <a:rPr lang="de-DE" baseline="0" dirty="0" err="1" smtClean="0"/>
              <a:t>the</a:t>
            </a:r>
            <a:r>
              <a:rPr lang="de-DE" baseline="0" dirty="0" smtClean="0"/>
              <a:t> </a:t>
            </a:r>
            <a:r>
              <a:rPr lang="de-DE" baseline="0" dirty="0" err="1" smtClean="0"/>
              <a:t>following</a:t>
            </a:r>
            <a:r>
              <a:rPr lang="de-DE" baseline="0" dirty="0" smtClean="0"/>
              <a:t> </a:t>
            </a:r>
            <a:r>
              <a:rPr lang="de-DE" baseline="0" dirty="0" err="1" smtClean="0"/>
              <a:t>investment</a:t>
            </a:r>
            <a:r>
              <a:rPr lang="de-DE" baseline="0" dirty="0" smtClean="0"/>
              <a:t> </a:t>
            </a:r>
            <a:r>
              <a:rPr lang="de-DE" baseline="0" dirty="0" err="1" smtClean="0"/>
              <a:t>appraisal</a:t>
            </a:r>
            <a:r>
              <a:rPr lang="de-DE" baseline="0" dirty="0" smtClean="0"/>
              <a:t> </a:t>
            </a:r>
            <a:r>
              <a:rPr lang="de-DE" baseline="0" dirty="0" err="1" smtClean="0"/>
              <a:t>methods</a:t>
            </a:r>
            <a:r>
              <a:rPr lang="de-DE" baseline="0" dirty="0" smtClean="0"/>
              <a:t> </a:t>
            </a:r>
            <a:r>
              <a:rPr lang="de-DE" baseline="0" dirty="0" err="1" smtClean="0"/>
              <a:t>were</a:t>
            </a:r>
            <a:r>
              <a:rPr lang="de-DE" baseline="0" dirty="0" smtClean="0"/>
              <a:t> </a:t>
            </a:r>
            <a:r>
              <a:rPr lang="de-DE" baseline="0" dirty="0" err="1" smtClean="0"/>
              <a:t>used</a:t>
            </a:r>
            <a:r>
              <a:rPr lang="de-DE" baseline="0" dirty="0" smtClean="0"/>
              <a:t>:</a:t>
            </a:r>
          </a:p>
          <a:p>
            <a:r>
              <a:rPr lang="de-DE" baseline="0" dirty="0" smtClean="0"/>
              <a:t>Net </a:t>
            </a:r>
            <a:r>
              <a:rPr lang="de-DE" baseline="0" dirty="0" err="1" smtClean="0"/>
              <a:t>present</a:t>
            </a:r>
            <a:r>
              <a:rPr lang="de-DE" baseline="0" dirty="0" smtClean="0"/>
              <a:t> </a:t>
            </a:r>
            <a:r>
              <a:rPr lang="de-DE" baseline="0" dirty="0" err="1" smtClean="0"/>
              <a:t>value</a:t>
            </a:r>
            <a:r>
              <a:rPr lang="de-DE" baseline="0" dirty="0" smtClean="0"/>
              <a:t>, internal rate </a:t>
            </a:r>
            <a:r>
              <a:rPr lang="de-DE" baseline="0" dirty="0" err="1" smtClean="0"/>
              <a:t>of</a:t>
            </a:r>
            <a:r>
              <a:rPr lang="de-DE" baseline="0" dirty="0" smtClean="0"/>
              <a:t> </a:t>
            </a:r>
            <a:r>
              <a:rPr lang="de-DE" baseline="0" dirty="0" err="1" smtClean="0"/>
              <a:t>return</a:t>
            </a:r>
            <a:r>
              <a:rPr lang="de-DE" baseline="0" dirty="0" smtClean="0"/>
              <a:t> </a:t>
            </a:r>
            <a:r>
              <a:rPr lang="de-DE" baseline="0" dirty="0" err="1" smtClean="0"/>
              <a:t>and</a:t>
            </a:r>
            <a:r>
              <a:rPr lang="de-DE" baseline="0" dirty="0" smtClean="0"/>
              <a:t> </a:t>
            </a:r>
            <a:r>
              <a:rPr lang="de-DE" baseline="0" dirty="0" err="1" smtClean="0"/>
              <a:t>the</a:t>
            </a:r>
            <a:r>
              <a:rPr lang="de-DE" baseline="0" dirty="0" smtClean="0"/>
              <a:t> </a:t>
            </a:r>
            <a:r>
              <a:rPr lang="de-DE" baseline="0" dirty="0" err="1" smtClean="0"/>
              <a:t>static</a:t>
            </a:r>
            <a:r>
              <a:rPr lang="de-DE" baseline="0" dirty="0" smtClean="0"/>
              <a:t> </a:t>
            </a:r>
            <a:r>
              <a:rPr lang="de-DE" baseline="0" dirty="0" err="1" smtClean="0"/>
              <a:t>payback</a:t>
            </a:r>
            <a:r>
              <a:rPr lang="de-DE" baseline="0" dirty="0" smtClean="0"/>
              <a:t> </a:t>
            </a:r>
            <a:r>
              <a:rPr lang="de-DE" baseline="0" dirty="0" err="1" smtClean="0"/>
              <a:t>period</a:t>
            </a:r>
            <a:r>
              <a:rPr lang="de-DE" baseline="0" dirty="0" smtClean="0"/>
              <a:t>. The </a:t>
            </a:r>
            <a:r>
              <a:rPr lang="de-DE" baseline="0" dirty="0" err="1" smtClean="0"/>
              <a:t>static</a:t>
            </a:r>
            <a:r>
              <a:rPr lang="de-DE" baseline="0" dirty="0" smtClean="0"/>
              <a:t> </a:t>
            </a:r>
            <a:r>
              <a:rPr lang="de-DE" baseline="0" dirty="0" err="1" smtClean="0"/>
              <a:t>payback</a:t>
            </a:r>
            <a:r>
              <a:rPr lang="de-DE" baseline="0" dirty="0" smtClean="0"/>
              <a:t> </a:t>
            </a:r>
            <a:r>
              <a:rPr lang="de-DE" baseline="0" dirty="0" err="1" smtClean="0"/>
              <a:t>period</a:t>
            </a:r>
            <a:r>
              <a:rPr lang="de-DE" baseline="0" dirty="0" smtClean="0"/>
              <a:t> </a:t>
            </a:r>
            <a:r>
              <a:rPr lang="de-DE" baseline="0" dirty="0" err="1" smtClean="0"/>
              <a:t>does</a:t>
            </a:r>
            <a:r>
              <a:rPr lang="de-DE" baseline="0" dirty="0" smtClean="0"/>
              <a:t> not </a:t>
            </a:r>
            <a:r>
              <a:rPr lang="de-DE" baseline="0" dirty="0" err="1" smtClean="0"/>
              <a:t>discount</a:t>
            </a:r>
            <a:r>
              <a:rPr lang="de-DE" baseline="0" dirty="0" smtClean="0"/>
              <a:t> </a:t>
            </a:r>
            <a:r>
              <a:rPr lang="de-DE" baseline="0" dirty="0" err="1" smtClean="0"/>
              <a:t>future</a:t>
            </a:r>
            <a:r>
              <a:rPr lang="de-DE" baseline="0" dirty="0" smtClean="0"/>
              <a:t> cash </a:t>
            </a:r>
            <a:r>
              <a:rPr lang="de-DE" baseline="0" dirty="0" err="1" smtClean="0"/>
              <a:t>flows</a:t>
            </a:r>
            <a:r>
              <a:rPr lang="de-DE" baseline="0" dirty="0" smtClean="0"/>
              <a:t> </a:t>
            </a:r>
            <a:r>
              <a:rPr lang="de-DE" baseline="0" dirty="0" err="1" smtClean="0"/>
              <a:t>and</a:t>
            </a:r>
            <a:r>
              <a:rPr lang="de-DE" baseline="0" dirty="0" smtClean="0"/>
              <a:t> </a:t>
            </a:r>
            <a:r>
              <a:rPr lang="de-DE" baseline="0" dirty="0" err="1" smtClean="0"/>
              <a:t>therefore</a:t>
            </a:r>
            <a:r>
              <a:rPr lang="de-DE" baseline="0" dirty="0" smtClean="0"/>
              <a:t> </a:t>
            </a:r>
            <a:r>
              <a:rPr lang="de-DE" baseline="0" dirty="0" err="1" smtClean="0"/>
              <a:t>ignores</a:t>
            </a:r>
            <a:r>
              <a:rPr lang="de-DE" baseline="0" dirty="0" smtClean="0"/>
              <a:t> </a:t>
            </a:r>
            <a:r>
              <a:rPr lang="de-DE" baseline="0" dirty="0" err="1" smtClean="0"/>
              <a:t>the</a:t>
            </a:r>
            <a:r>
              <a:rPr lang="de-DE" baseline="0" dirty="0" smtClean="0"/>
              <a:t> time </a:t>
            </a:r>
            <a:r>
              <a:rPr lang="de-DE" baseline="0" dirty="0" err="1" smtClean="0"/>
              <a:t>value</a:t>
            </a:r>
            <a:r>
              <a:rPr lang="de-DE" baseline="0" dirty="0" smtClean="0"/>
              <a:t> </a:t>
            </a:r>
            <a:r>
              <a:rPr lang="de-DE" baseline="0" dirty="0" err="1" smtClean="0"/>
              <a:t>of</a:t>
            </a:r>
            <a:r>
              <a:rPr lang="de-DE" baseline="0" dirty="0" smtClean="0"/>
              <a:t> </a:t>
            </a:r>
            <a:r>
              <a:rPr lang="de-DE" baseline="0" dirty="0" err="1" smtClean="0"/>
              <a:t>money</a:t>
            </a:r>
            <a:r>
              <a:rPr lang="de-DE" baseline="0" dirty="0" smtClean="0"/>
              <a:t>. But </a:t>
            </a:r>
            <a:r>
              <a:rPr lang="de-DE" baseline="0" dirty="0" err="1" smtClean="0"/>
              <a:t>according</a:t>
            </a:r>
            <a:r>
              <a:rPr lang="de-DE" baseline="0" dirty="0" smtClean="0"/>
              <a:t> </a:t>
            </a:r>
            <a:r>
              <a:rPr lang="de-DE" baseline="0" dirty="0" err="1" smtClean="0"/>
              <a:t>to</a:t>
            </a:r>
            <a:r>
              <a:rPr lang="de-DE" baseline="0" dirty="0" smtClean="0"/>
              <a:t> </a:t>
            </a:r>
            <a:r>
              <a:rPr lang="de-DE" baseline="0" dirty="0" err="1" smtClean="0"/>
              <a:t>literature</a:t>
            </a:r>
            <a:r>
              <a:rPr lang="de-DE" baseline="0" dirty="0" smtClean="0"/>
              <a:t>, </a:t>
            </a:r>
            <a:r>
              <a:rPr lang="de-DE" baseline="0" dirty="0" err="1" smtClean="0"/>
              <a:t>it</a:t>
            </a:r>
            <a:r>
              <a:rPr lang="de-DE" baseline="0" dirty="0" smtClean="0"/>
              <a:t> </a:t>
            </a:r>
            <a:r>
              <a:rPr lang="de-DE" baseline="0" dirty="0" err="1" smtClean="0"/>
              <a:t>is</a:t>
            </a:r>
            <a:r>
              <a:rPr lang="de-DE" baseline="0" dirty="0" smtClean="0"/>
              <a:t> </a:t>
            </a:r>
            <a:r>
              <a:rPr lang="de-DE" baseline="0" dirty="0" err="1" smtClean="0"/>
              <a:t>common</a:t>
            </a:r>
            <a:r>
              <a:rPr lang="de-DE" baseline="0" dirty="0" smtClean="0"/>
              <a:t> </a:t>
            </a:r>
            <a:r>
              <a:rPr lang="de-DE" baseline="0" dirty="0" err="1" smtClean="0"/>
              <a:t>to</a:t>
            </a:r>
            <a:r>
              <a:rPr lang="de-DE" baseline="0" dirty="0" smtClean="0"/>
              <a:t> </a:t>
            </a:r>
            <a:r>
              <a:rPr lang="de-DE" baseline="0" dirty="0" err="1" smtClean="0"/>
              <a:t>use</a:t>
            </a:r>
            <a:r>
              <a:rPr lang="de-DE" baseline="0" dirty="0" smtClean="0"/>
              <a:t> </a:t>
            </a:r>
            <a:r>
              <a:rPr lang="de-DE" baseline="0" dirty="0" err="1" smtClean="0"/>
              <a:t>this</a:t>
            </a:r>
            <a:r>
              <a:rPr lang="de-DE" baseline="0" dirty="0" smtClean="0"/>
              <a:t> </a:t>
            </a:r>
            <a:r>
              <a:rPr lang="de-DE" baseline="0" dirty="0" err="1" smtClean="0"/>
              <a:t>static</a:t>
            </a:r>
            <a:r>
              <a:rPr lang="de-DE" baseline="0" dirty="0" smtClean="0"/>
              <a:t> </a:t>
            </a:r>
            <a:r>
              <a:rPr lang="de-DE" baseline="0" dirty="0" err="1" smtClean="0"/>
              <a:t>value</a:t>
            </a:r>
            <a:r>
              <a:rPr lang="de-DE" baseline="0" dirty="0" smtClean="0"/>
              <a:t> </a:t>
            </a:r>
            <a:r>
              <a:rPr lang="de-DE" baseline="0" dirty="0" smtClean="0"/>
              <a:t>in </a:t>
            </a:r>
            <a:r>
              <a:rPr lang="de-DE" baseline="0" dirty="0" err="1" smtClean="0"/>
              <a:t>company</a:t>
            </a:r>
            <a:r>
              <a:rPr lang="de-DE" baseline="0" dirty="0" smtClean="0"/>
              <a:t> </a:t>
            </a:r>
            <a:r>
              <a:rPr lang="de-DE" baseline="0" dirty="0" err="1" smtClean="0"/>
              <a:t>practice</a:t>
            </a:r>
            <a:r>
              <a:rPr lang="de-DE" baseline="0" dirty="0" smtClean="0"/>
              <a:t>.</a:t>
            </a:r>
            <a:endParaRPr lang="de-DE" baseline="0" dirty="0" smtClean="0"/>
          </a:p>
          <a:p>
            <a:r>
              <a:rPr lang="de-DE" baseline="0" dirty="0" smtClean="0"/>
              <a:t>The </a:t>
            </a:r>
            <a:r>
              <a:rPr lang="de-DE" baseline="0" dirty="0" err="1" smtClean="0"/>
              <a:t>net</a:t>
            </a:r>
            <a:r>
              <a:rPr lang="de-DE" baseline="0" dirty="0" smtClean="0"/>
              <a:t> </a:t>
            </a:r>
            <a:r>
              <a:rPr lang="de-DE" baseline="0" dirty="0" err="1" smtClean="0"/>
              <a:t>present</a:t>
            </a:r>
            <a:r>
              <a:rPr lang="de-DE" baseline="0" dirty="0" smtClean="0"/>
              <a:t> </a:t>
            </a:r>
            <a:r>
              <a:rPr lang="de-DE" baseline="0" dirty="0" err="1" smtClean="0"/>
              <a:t>value</a:t>
            </a:r>
            <a:r>
              <a:rPr lang="de-DE" baseline="0" dirty="0" smtClean="0"/>
              <a:t> </a:t>
            </a:r>
            <a:r>
              <a:rPr lang="de-DE" baseline="0" dirty="0" err="1" smtClean="0"/>
              <a:t>discounts</a:t>
            </a:r>
            <a:r>
              <a:rPr lang="de-DE" baseline="0" dirty="0" smtClean="0"/>
              <a:t> </a:t>
            </a:r>
            <a:r>
              <a:rPr lang="de-DE" baseline="0" dirty="0" err="1" smtClean="0"/>
              <a:t>future</a:t>
            </a:r>
            <a:r>
              <a:rPr lang="de-DE" baseline="0" dirty="0" smtClean="0"/>
              <a:t> </a:t>
            </a:r>
            <a:r>
              <a:rPr lang="de-DE" baseline="0" dirty="0" err="1" smtClean="0"/>
              <a:t>net</a:t>
            </a:r>
            <a:r>
              <a:rPr lang="de-DE" baseline="0" dirty="0" smtClean="0"/>
              <a:t> cash </a:t>
            </a:r>
            <a:r>
              <a:rPr lang="de-DE" baseline="0" dirty="0" err="1" smtClean="0"/>
              <a:t>flows</a:t>
            </a:r>
            <a:r>
              <a:rPr lang="de-DE" baseline="0" dirty="0" smtClean="0"/>
              <a:t> </a:t>
            </a:r>
            <a:r>
              <a:rPr lang="de-DE" baseline="0" dirty="0" err="1" smtClean="0"/>
              <a:t>to</a:t>
            </a:r>
            <a:r>
              <a:rPr lang="de-DE" baseline="0" dirty="0" smtClean="0"/>
              <a:t> </a:t>
            </a:r>
            <a:r>
              <a:rPr lang="de-DE" baseline="0" dirty="0" err="1" smtClean="0"/>
              <a:t>the</a:t>
            </a:r>
            <a:r>
              <a:rPr lang="de-DE" baseline="0" dirty="0" smtClean="0"/>
              <a:t> </a:t>
            </a:r>
            <a:r>
              <a:rPr lang="de-DE" baseline="0" dirty="0" err="1" smtClean="0"/>
              <a:t>present</a:t>
            </a:r>
            <a:r>
              <a:rPr lang="de-DE" baseline="0" dirty="0" smtClean="0"/>
              <a:t>. </a:t>
            </a:r>
            <a:r>
              <a:rPr lang="de-DE" baseline="0" dirty="0" err="1" smtClean="0"/>
              <a:t>For</a:t>
            </a:r>
            <a:r>
              <a:rPr lang="de-DE" baseline="0" dirty="0" smtClean="0"/>
              <a:t> </a:t>
            </a:r>
            <a:r>
              <a:rPr lang="de-DE" baseline="0" dirty="0" err="1" smtClean="0"/>
              <a:t>this</a:t>
            </a:r>
            <a:r>
              <a:rPr lang="de-DE" baseline="0" dirty="0" smtClean="0"/>
              <a:t> </a:t>
            </a:r>
            <a:r>
              <a:rPr lang="de-DE" baseline="0" dirty="0" err="1" smtClean="0"/>
              <a:t>study</a:t>
            </a:r>
            <a:r>
              <a:rPr lang="de-DE" baseline="0" dirty="0" smtClean="0"/>
              <a:t> a real </a:t>
            </a:r>
            <a:r>
              <a:rPr lang="de-DE" baseline="0" dirty="0" err="1" smtClean="0"/>
              <a:t>discounting</a:t>
            </a:r>
            <a:r>
              <a:rPr lang="de-DE" baseline="0" dirty="0" smtClean="0"/>
              <a:t> </a:t>
            </a:r>
            <a:r>
              <a:rPr lang="de-DE" baseline="0" dirty="0" err="1" smtClean="0"/>
              <a:t>factor</a:t>
            </a:r>
            <a:r>
              <a:rPr lang="de-DE" baseline="0" dirty="0" smtClean="0"/>
              <a:t> </a:t>
            </a:r>
            <a:r>
              <a:rPr lang="de-DE" baseline="0" dirty="0" err="1" smtClean="0"/>
              <a:t>of</a:t>
            </a:r>
            <a:r>
              <a:rPr lang="de-DE" baseline="0" dirty="0" smtClean="0"/>
              <a:t> 7% was </a:t>
            </a:r>
            <a:r>
              <a:rPr lang="de-DE" baseline="0" dirty="0" err="1" smtClean="0"/>
              <a:t>chosen</a:t>
            </a:r>
            <a:r>
              <a:rPr lang="de-DE" baseline="0" dirty="0" smtClean="0"/>
              <a:t>. This </a:t>
            </a:r>
            <a:r>
              <a:rPr lang="de-DE" baseline="0" dirty="0" err="1" smtClean="0"/>
              <a:t>is</a:t>
            </a:r>
            <a:r>
              <a:rPr lang="de-DE" baseline="0" dirty="0" smtClean="0"/>
              <a:t> </a:t>
            </a:r>
            <a:r>
              <a:rPr lang="de-DE" baseline="0" dirty="0" err="1" smtClean="0"/>
              <a:t>eqal</a:t>
            </a:r>
            <a:r>
              <a:rPr lang="de-DE" baseline="0" dirty="0" smtClean="0"/>
              <a:t> </a:t>
            </a:r>
            <a:r>
              <a:rPr lang="de-DE" baseline="0" dirty="0" err="1" smtClean="0"/>
              <a:t>to</a:t>
            </a:r>
            <a:r>
              <a:rPr lang="de-DE" baseline="0" dirty="0" smtClean="0"/>
              <a:t> a nominal </a:t>
            </a:r>
            <a:r>
              <a:rPr lang="de-DE" baseline="0" dirty="0" err="1" smtClean="0"/>
              <a:t>discounting</a:t>
            </a:r>
            <a:r>
              <a:rPr lang="de-DE" baseline="0" dirty="0" smtClean="0"/>
              <a:t> </a:t>
            </a:r>
            <a:r>
              <a:rPr lang="de-DE" baseline="0" dirty="0" err="1" smtClean="0"/>
              <a:t>factor</a:t>
            </a:r>
            <a:r>
              <a:rPr lang="de-DE" baseline="0" dirty="0" smtClean="0"/>
              <a:t> </a:t>
            </a:r>
            <a:r>
              <a:rPr lang="de-DE" baseline="0" dirty="0" err="1" smtClean="0"/>
              <a:t>of</a:t>
            </a:r>
            <a:r>
              <a:rPr lang="de-DE" baseline="0" dirty="0" smtClean="0"/>
              <a:t>  </a:t>
            </a:r>
            <a:r>
              <a:rPr lang="de-DE" baseline="0" dirty="0" err="1" smtClean="0"/>
              <a:t>about</a:t>
            </a:r>
            <a:r>
              <a:rPr lang="de-DE" baseline="0" dirty="0" smtClean="0"/>
              <a:t> 12 % </a:t>
            </a:r>
            <a:r>
              <a:rPr lang="de-DE" baseline="0" dirty="0" err="1" smtClean="0"/>
              <a:t>when</a:t>
            </a:r>
            <a:r>
              <a:rPr lang="de-DE" baseline="0" dirty="0" smtClean="0"/>
              <a:t> </a:t>
            </a:r>
            <a:r>
              <a:rPr lang="de-DE" baseline="0" dirty="0" err="1" smtClean="0"/>
              <a:t>taking</a:t>
            </a:r>
            <a:r>
              <a:rPr lang="de-DE" baseline="0" dirty="0" smtClean="0"/>
              <a:t> </a:t>
            </a:r>
            <a:r>
              <a:rPr lang="de-DE" baseline="0" dirty="0" err="1" smtClean="0"/>
              <a:t>into</a:t>
            </a:r>
            <a:r>
              <a:rPr lang="de-DE" baseline="0" dirty="0" smtClean="0"/>
              <a:t> </a:t>
            </a:r>
            <a:r>
              <a:rPr lang="de-DE" baseline="0" dirty="0" err="1" smtClean="0"/>
              <a:t>account</a:t>
            </a:r>
            <a:r>
              <a:rPr lang="de-DE" baseline="0" dirty="0" smtClean="0"/>
              <a:t> </a:t>
            </a:r>
            <a:r>
              <a:rPr lang="de-DE" baseline="0" dirty="0" err="1" smtClean="0"/>
              <a:t>inflation</a:t>
            </a:r>
            <a:r>
              <a:rPr lang="de-DE" baseline="0" dirty="0" smtClean="0"/>
              <a:t>.</a:t>
            </a:r>
            <a:endParaRPr lang="de-DE" baseline="0" dirty="0" smtClean="0"/>
          </a:p>
        </p:txBody>
      </p:sp>
      <p:sp>
        <p:nvSpPr>
          <p:cNvPr id="4" name="Kopfzeilenplatzhalter 3"/>
          <p:cNvSpPr>
            <a:spLocks noGrp="1"/>
          </p:cNvSpPr>
          <p:nvPr>
            <p:ph type="hdr" sz="quarter" idx="10"/>
          </p:nvPr>
        </p:nvSpPr>
        <p:spPr/>
        <p:txBody>
          <a:bodyPr/>
          <a:lstStyle/>
          <a:p>
            <a:r>
              <a:rPr lang="de-DE" smtClean="0"/>
              <a:t>azqretytuyj</a:t>
            </a:r>
            <a:endParaRPr lang="de-DE"/>
          </a:p>
        </p:txBody>
      </p:sp>
      <p:sp>
        <p:nvSpPr>
          <p:cNvPr id="5" name="Foliennummernplatzhalter 4"/>
          <p:cNvSpPr>
            <a:spLocks noGrp="1"/>
          </p:cNvSpPr>
          <p:nvPr>
            <p:ph type="sldNum" sz="quarter" idx="11"/>
          </p:nvPr>
        </p:nvSpPr>
        <p:spPr/>
        <p:txBody>
          <a:bodyPr/>
          <a:lstStyle/>
          <a:p>
            <a:fld id="{276F4F92-661F-4424-ADED-7D3829A4203F}" type="slidenum">
              <a:rPr lang="de-DE" smtClean="0"/>
              <a:pPr/>
              <a:t>5</a:t>
            </a:fld>
            <a:endParaRPr lang="de-DE"/>
          </a:p>
        </p:txBody>
      </p:sp>
    </p:spTree>
    <p:extLst>
      <p:ext uri="{BB962C8B-B14F-4D97-AF65-F5344CB8AC3E}">
        <p14:creationId xmlns:p14="http://schemas.microsoft.com/office/powerpoint/2010/main" val="8842063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 SHIP </a:t>
            </a:r>
            <a:r>
              <a:rPr lang="de-DE" dirty="0" err="1" smtClean="0"/>
              <a:t>investment</a:t>
            </a:r>
            <a:r>
              <a:rPr lang="de-DE" baseline="0" dirty="0" smtClean="0"/>
              <a:t> </a:t>
            </a:r>
            <a:r>
              <a:rPr lang="de-DE" baseline="0" dirty="0" err="1" smtClean="0"/>
              <a:t>is</a:t>
            </a:r>
            <a:r>
              <a:rPr lang="de-DE" baseline="0" dirty="0" smtClean="0"/>
              <a:t> </a:t>
            </a:r>
            <a:r>
              <a:rPr lang="de-DE" baseline="0" dirty="0" err="1" smtClean="0"/>
              <a:t>characterized</a:t>
            </a:r>
            <a:r>
              <a:rPr lang="de-DE" baseline="0" dirty="0" smtClean="0"/>
              <a:t> </a:t>
            </a:r>
            <a:r>
              <a:rPr lang="de-DE" baseline="0" dirty="0" err="1" smtClean="0"/>
              <a:t>by</a:t>
            </a:r>
            <a:r>
              <a:rPr lang="de-DE" baseline="0" dirty="0" smtClean="0"/>
              <a:t> cash </a:t>
            </a:r>
            <a:r>
              <a:rPr lang="de-DE" baseline="0" dirty="0" err="1" smtClean="0"/>
              <a:t>inflows</a:t>
            </a:r>
            <a:r>
              <a:rPr lang="de-DE" baseline="0" dirty="0" smtClean="0"/>
              <a:t> </a:t>
            </a:r>
            <a:r>
              <a:rPr lang="de-DE" baseline="0" dirty="0" err="1" smtClean="0"/>
              <a:t>resutling</a:t>
            </a:r>
            <a:r>
              <a:rPr lang="de-DE" baseline="0" dirty="0" smtClean="0"/>
              <a:t> </a:t>
            </a:r>
            <a:r>
              <a:rPr lang="de-DE" baseline="0" dirty="0" err="1" smtClean="0"/>
              <a:t>from</a:t>
            </a:r>
            <a:r>
              <a:rPr lang="de-DE" baseline="0" dirty="0" smtClean="0"/>
              <a:t> </a:t>
            </a:r>
            <a:r>
              <a:rPr lang="de-DE" baseline="0" dirty="0" err="1" smtClean="0"/>
              <a:t>fuel</a:t>
            </a:r>
            <a:r>
              <a:rPr lang="de-DE" baseline="0" dirty="0" smtClean="0"/>
              <a:t> </a:t>
            </a:r>
            <a:r>
              <a:rPr lang="de-DE" baseline="0" dirty="0" err="1" smtClean="0"/>
              <a:t>savings</a:t>
            </a:r>
            <a:r>
              <a:rPr lang="de-DE" baseline="0" dirty="0" smtClean="0"/>
              <a:t> </a:t>
            </a:r>
            <a:r>
              <a:rPr lang="de-DE" baseline="0" dirty="0" err="1" smtClean="0"/>
              <a:t>and</a:t>
            </a:r>
            <a:r>
              <a:rPr lang="de-DE" baseline="0" dirty="0" smtClean="0"/>
              <a:t> cash </a:t>
            </a:r>
            <a:r>
              <a:rPr lang="de-DE" baseline="0" dirty="0" err="1" smtClean="0"/>
              <a:t>outflows</a:t>
            </a:r>
            <a:r>
              <a:rPr lang="de-DE" baseline="0" dirty="0" smtClean="0"/>
              <a:t>.</a:t>
            </a:r>
            <a:endParaRPr lang="de-DE" dirty="0" smtClean="0"/>
          </a:p>
          <a:p>
            <a:r>
              <a:rPr lang="de-DE" dirty="0" err="1" smtClean="0"/>
              <a:t>There</a:t>
            </a:r>
            <a:r>
              <a:rPr lang="de-DE" dirty="0" smtClean="0"/>
              <a:t> </a:t>
            </a:r>
            <a:r>
              <a:rPr lang="de-DE" dirty="0" err="1" smtClean="0"/>
              <a:t>are</a:t>
            </a:r>
            <a:r>
              <a:rPr lang="de-DE" dirty="0" smtClean="0"/>
              <a:t> </a:t>
            </a:r>
            <a:r>
              <a:rPr lang="de-DE" dirty="0" err="1" smtClean="0"/>
              <a:t>three</a:t>
            </a:r>
            <a:r>
              <a:rPr lang="de-DE" dirty="0" smtClean="0"/>
              <a:t> different</a:t>
            </a:r>
            <a:r>
              <a:rPr lang="de-DE" baseline="0" dirty="0" smtClean="0"/>
              <a:t> cash </a:t>
            </a:r>
            <a:r>
              <a:rPr lang="de-DE" baseline="0" dirty="0" err="1" smtClean="0"/>
              <a:t>outflows</a:t>
            </a:r>
            <a:r>
              <a:rPr lang="de-DE" baseline="0" dirty="0" smtClean="0"/>
              <a:t>: </a:t>
            </a:r>
          </a:p>
          <a:p>
            <a:pPr marL="228600" indent="-228600">
              <a:buAutoNum type="arabicPeriod"/>
            </a:pPr>
            <a:r>
              <a:rPr lang="de-DE" baseline="0" dirty="0" err="1" smtClean="0"/>
              <a:t>the</a:t>
            </a:r>
            <a:r>
              <a:rPr lang="de-DE" baseline="0" dirty="0" smtClean="0"/>
              <a:t> </a:t>
            </a:r>
            <a:r>
              <a:rPr lang="de-DE" baseline="0" dirty="0" err="1" smtClean="0"/>
              <a:t>investment</a:t>
            </a:r>
            <a:r>
              <a:rPr lang="de-DE" baseline="0" dirty="0" smtClean="0"/>
              <a:t> </a:t>
            </a:r>
            <a:r>
              <a:rPr lang="de-DE" baseline="0" dirty="0" err="1" smtClean="0"/>
              <a:t>costs</a:t>
            </a:r>
            <a:r>
              <a:rPr lang="de-DE" baseline="0" dirty="0" smtClean="0"/>
              <a:t>  (</a:t>
            </a:r>
            <a:r>
              <a:rPr lang="de-DE" baseline="0" dirty="0" err="1" smtClean="0"/>
              <a:t>a</a:t>
            </a:r>
            <a:r>
              <a:rPr lang="de-DE" dirty="0" err="1" smtClean="0"/>
              <a:t>perture</a:t>
            </a:r>
            <a:r>
              <a:rPr lang="de-DE" dirty="0" smtClean="0"/>
              <a:t> </a:t>
            </a:r>
            <a:r>
              <a:rPr lang="de-DE" dirty="0" err="1" smtClean="0"/>
              <a:t>area</a:t>
            </a:r>
            <a:r>
              <a:rPr lang="de-DE" dirty="0" smtClean="0"/>
              <a:t> 1000 m²)</a:t>
            </a:r>
          </a:p>
          <a:p>
            <a:pPr marL="228600" indent="-228600">
              <a:buAutoNum type="arabicPeriod"/>
            </a:pPr>
            <a:r>
              <a:rPr lang="de-DE" dirty="0" smtClean="0"/>
              <a:t>Operation</a:t>
            </a:r>
            <a:r>
              <a:rPr lang="de-DE" baseline="0" dirty="0" smtClean="0"/>
              <a:t> </a:t>
            </a:r>
            <a:r>
              <a:rPr lang="de-DE" baseline="0" dirty="0" err="1" smtClean="0"/>
              <a:t>and</a:t>
            </a:r>
            <a:r>
              <a:rPr lang="de-DE" baseline="0" dirty="0" smtClean="0"/>
              <a:t> </a:t>
            </a:r>
            <a:r>
              <a:rPr lang="de-DE" baseline="0" dirty="0" err="1" smtClean="0"/>
              <a:t>maintenance</a:t>
            </a:r>
            <a:r>
              <a:rPr lang="de-DE" baseline="0" dirty="0" smtClean="0"/>
              <a:t> </a:t>
            </a:r>
            <a:r>
              <a:rPr lang="de-DE" dirty="0" err="1" smtClean="0"/>
              <a:t>costs</a:t>
            </a:r>
            <a:endParaRPr lang="de-DE" dirty="0" smtClean="0"/>
          </a:p>
          <a:p>
            <a:pPr marL="228600" indent="-228600">
              <a:buAutoNum type="arabicPeriod"/>
            </a:pPr>
            <a:r>
              <a:rPr lang="de-DE" dirty="0" err="1" smtClean="0"/>
              <a:t>Costs</a:t>
            </a:r>
            <a:r>
              <a:rPr lang="de-DE" dirty="0" smtClean="0"/>
              <a:t> </a:t>
            </a:r>
            <a:r>
              <a:rPr lang="de-DE" dirty="0" err="1" smtClean="0"/>
              <a:t>for</a:t>
            </a:r>
            <a:r>
              <a:rPr lang="de-DE" dirty="0" smtClean="0"/>
              <a:t> </a:t>
            </a:r>
            <a:r>
              <a:rPr lang="de-DE" dirty="0" err="1" smtClean="0"/>
              <a:t>electrical</a:t>
            </a:r>
            <a:r>
              <a:rPr lang="de-DE" baseline="0" dirty="0" smtClean="0"/>
              <a:t> </a:t>
            </a:r>
            <a:r>
              <a:rPr lang="de-DE" baseline="0" dirty="0" err="1" smtClean="0"/>
              <a:t>consumption</a:t>
            </a:r>
            <a:endParaRPr lang="de-DE" baseline="0" dirty="0" smtClean="0"/>
          </a:p>
          <a:p>
            <a:pPr marL="228600" indent="-228600">
              <a:buAutoNum type="arabicPeriod"/>
            </a:pPr>
            <a:endParaRPr lang="de-DE" baseline="0" dirty="0" smtClean="0"/>
          </a:p>
          <a:p>
            <a:pPr marL="0" indent="0">
              <a:buNone/>
            </a:pPr>
            <a:r>
              <a:rPr lang="de-DE" baseline="0" dirty="0" smtClean="0"/>
              <a:t>Total </a:t>
            </a:r>
            <a:r>
              <a:rPr lang="de-DE" baseline="0" dirty="0" err="1" smtClean="0"/>
              <a:t>investment</a:t>
            </a:r>
            <a:r>
              <a:rPr lang="de-DE" baseline="0" dirty="0" smtClean="0"/>
              <a:t> </a:t>
            </a:r>
            <a:r>
              <a:rPr lang="de-DE" baseline="0" dirty="0" err="1" smtClean="0"/>
              <a:t>costs</a:t>
            </a:r>
            <a:r>
              <a:rPr lang="de-DE" baseline="0" dirty="0" smtClean="0"/>
              <a:t> </a:t>
            </a:r>
            <a:r>
              <a:rPr lang="de-DE" baseline="0" dirty="0" err="1" smtClean="0"/>
              <a:t>were</a:t>
            </a:r>
            <a:r>
              <a:rPr lang="de-DE" baseline="0" dirty="0" smtClean="0"/>
              <a:t> </a:t>
            </a:r>
            <a:r>
              <a:rPr lang="de-DE" baseline="0" dirty="0" err="1" smtClean="0"/>
              <a:t>assumed</a:t>
            </a:r>
            <a:r>
              <a:rPr lang="de-DE" baseline="0" dirty="0" smtClean="0"/>
              <a:t> at 400 EUR/m² </a:t>
            </a:r>
            <a:r>
              <a:rPr lang="de-DE" baseline="0" dirty="0" err="1" smtClean="0"/>
              <a:t>for</a:t>
            </a:r>
            <a:r>
              <a:rPr lang="de-DE" baseline="0" dirty="0" smtClean="0"/>
              <a:t> flat </a:t>
            </a:r>
            <a:r>
              <a:rPr lang="de-DE" baseline="0" dirty="0" err="1" smtClean="0"/>
              <a:t>plate</a:t>
            </a:r>
            <a:r>
              <a:rPr lang="de-DE" baseline="0" dirty="0" smtClean="0"/>
              <a:t> </a:t>
            </a:r>
            <a:r>
              <a:rPr lang="de-DE" baseline="0" dirty="0" err="1" smtClean="0"/>
              <a:t>collectors</a:t>
            </a:r>
            <a:r>
              <a:rPr lang="de-DE" baseline="0" dirty="0" smtClean="0"/>
              <a:t>. 500 </a:t>
            </a:r>
            <a:r>
              <a:rPr lang="de-DE" baseline="0" dirty="0" err="1" smtClean="0"/>
              <a:t>for</a:t>
            </a:r>
            <a:r>
              <a:rPr lang="de-DE" baseline="0" dirty="0" smtClean="0"/>
              <a:t> </a:t>
            </a:r>
            <a:r>
              <a:rPr lang="de-DE" baseline="0" dirty="0" err="1" smtClean="0"/>
              <a:t>evacuated</a:t>
            </a:r>
            <a:r>
              <a:rPr lang="de-DE" baseline="0" dirty="0" smtClean="0"/>
              <a:t> </a:t>
            </a:r>
            <a:r>
              <a:rPr lang="de-DE" baseline="0" dirty="0" err="1" smtClean="0"/>
              <a:t>tube</a:t>
            </a:r>
            <a:r>
              <a:rPr lang="de-DE" baseline="0" dirty="0" smtClean="0"/>
              <a:t> </a:t>
            </a:r>
            <a:r>
              <a:rPr lang="de-DE" baseline="0" dirty="0" err="1" smtClean="0"/>
              <a:t>collectors</a:t>
            </a:r>
            <a:r>
              <a:rPr lang="de-DE" baseline="0" dirty="0" smtClean="0"/>
              <a:t> </a:t>
            </a:r>
            <a:r>
              <a:rPr lang="de-DE" baseline="0" dirty="0" err="1" smtClean="0"/>
              <a:t>and</a:t>
            </a:r>
            <a:r>
              <a:rPr lang="de-DE" baseline="0" dirty="0" smtClean="0"/>
              <a:t> 550 </a:t>
            </a:r>
            <a:r>
              <a:rPr lang="de-DE" baseline="0" dirty="0" err="1" smtClean="0"/>
              <a:t>for</a:t>
            </a:r>
            <a:r>
              <a:rPr lang="de-DE" baseline="0" dirty="0" smtClean="0"/>
              <a:t> </a:t>
            </a:r>
            <a:r>
              <a:rPr lang="de-DE" baseline="0" dirty="0" err="1" smtClean="0"/>
              <a:t>concentrating</a:t>
            </a:r>
            <a:r>
              <a:rPr lang="de-DE" baseline="0" dirty="0" smtClean="0"/>
              <a:t> </a:t>
            </a:r>
            <a:r>
              <a:rPr lang="de-DE" baseline="0" dirty="0" err="1" smtClean="0"/>
              <a:t>collecotrs</a:t>
            </a:r>
            <a:r>
              <a:rPr lang="de-DE" baseline="0" dirty="0" smtClean="0"/>
              <a:t>. The </a:t>
            </a:r>
            <a:r>
              <a:rPr lang="de-DE" baseline="0" dirty="0" err="1" smtClean="0"/>
              <a:t>assumptions</a:t>
            </a:r>
            <a:r>
              <a:rPr lang="de-DE" baseline="0" dirty="0" smtClean="0"/>
              <a:t> </a:t>
            </a:r>
            <a:r>
              <a:rPr lang="de-DE" baseline="0" dirty="0" err="1" smtClean="0"/>
              <a:t>were</a:t>
            </a:r>
            <a:r>
              <a:rPr lang="de-DE" baseline="0" dirty="0" smtClean="0"/>
              <a:t> </a:t>
            </a:r>
            <a:r>
              <a:rPr lang="de-DE" baseline="0" dirty="0" err="1" smtClean="0"/>
              <a:t>based</a:t>
            </a:r>
            <a:r>
              <a:rPr lang="de-DE" baseline="0" dirty="0" smtClean="0"/>
              <a:t> on </a:t>
            </a:r>
            <a:r>
              <a:rPr lang="de-DE" baseline="0" dirty="0" err="1" smtClean="0"/>
              <a:t>literature</a:t>
            </a:r>
            <a:r>
              <a:rPr lang="de-DE" baseline="0" dirty="0" smtClean="0"/>
              <a:t> </a:t>
            </a:r>
            <a:r>
              <a:rPr lang="de-DE" baseline="0" dirty="0" err="1" smtClean="0"/>
              <a:t>and</a:t>
            </a:r>
            <a:r>
              <a:rPr lang="de-DE" baseline="0" dirty="0" smtClean="0"/>
              <a:t> </a:t>
            </a:r>
            <a:r>
              <a:rPr lang="de-DE" baseline="0" dirty="0" err="1" smtClean="0"/>
              <a:t>information</a:t>
            </a:r>
            <a:r>
              <a:rPr lang="de-DE" baseline="0" dirty="0" smtClean="0"/>
              <a:t> </a:t>
            </a:r>
            <a:r>
              <a:rPr lang="de-DE" baseline="0" dirty="0" err="1" smtClean="0"/>
              <a:t>of</a:t>
            </a:r>
            <a:r>
              <a:rPr lang="de-DE" baseline="0" dirty="0" smtClean="0"/>
              <a:t> </a:t>
            </a:r>
            <a:r>
              <a:rPr lang="de-DE" baseline="0" dirty="0" err="1" smtClean="0"/>
              <a:t>suppliers</a:t>
            </a:r>
            <a:r>
              <a:rPr lang="de-DE" baseline="0" dirty="0" smtClean="0"/>
              <a:t> </a:t>
            </a:r>
            <a:r>
              <a:rPr lang="de-DE" baseline="0" dirty="0" err="1" smtClean="0"/>
              <a:t>for</a:t>
            </a:r>
            <a:r>
              <a:rPr lang="de-DE" baseline="0" dirty="0" smtClean="0"/>
              <a:t> a 1000 </a:t>
            </a:r>
            <a:r>
              <a:rPr lang="de-DE" baseline="0" dirty="0" err="1" smtClean="0"/>
              <a:t>square</a:t>
            </a:r>
            <a:r>
              <a:rPr lang="de-DE" baseline="0" dirty="0" smtClean="0"/>
              <a:t> </a:t>
            </a:r>
            <a:r>
              <a:rPr lang="de-DE" baseline="0" dirty="0" err="1" smtClean="0"/>
              <a:t>meter</a:t>
            </a:r>
            <a:r>
              <a:rPr lang="de-DE" baseline="0" dirty="0" smtClean="0"/>
              <a:t> plant.</a:t>
            </a:r>
          </a:p>
          <a:p>
            <a:endParaRPr lang="de-DE" dirty="0" smtClean="0"/>
          </a:p>
          <a:p>
            <a:r>
              <a:rPr lang="de-DE" dirty="0" smtClean="0"/>
              <a:t>An </a:t>
            </a:r>
            <a:r>
              <a:rPr lang="de-DE" dirty="0" err="1" smtClean="0"/>
              <a:t>equity</a:t>
            </a:r>
            <a:r>
              <a:rPr lang="de-DE" baseline="0" dirty="0" smtClean="0"/>
              <a:t> </a:t>
            </a:r>
            <a:r>
              <a:rPr lang="de-DE" baseline="0" dirty="0" err="1" smtClean="0"/>
              <a:t>ratio</a:t>
            </a:r>
            <a:r>
              <a:rPr lang="de-DE" baseline="0" dirty="0" smtClean="0"/>
              <a:t> </a:t>
            </a:r>
            <a:r>
              <a:rPr lang="de-DE" baseline="0" dirty="0" err="1" smtClean="0"/>
              <a:t>of</a:t>
            </a:r>
            <a:r>
              <a:rPr lang="de-DE" baseline="0" dirty="0" smtClean="0"/>
              <a:t> 30 % </a:t>
            </a:r>
            <a:r>
              <a:rPr lang="de-DE" baseline="0" dirty="0" err="1" smtClean="0"/>
              <a:t>is</a:t>
            </a:r>
            <a:r>
              <a:rPr lang="de-DE" baseline="0" dirty="0" smtClean="0"/>
              <a:t> </a:t>
            </a:r>
            <a:r>
              <a:rPr lang="de-DE" baseline="0" dirty="0" err="1" smtClean="0"/>
              <a:t>assumed</a:t>
            </a:r>
            <a:r>
              <a:rPr lang="de-DE" baseline="0" dirty="0" smtClean="0"/>
              <a:t>. The </a:t>
            </a:r>
            <a:r>
              <a:rPr lang="de-DE" baseline="0" dirty="0" err="1" smtClean="0"/>
              <a:t>remaining</a:t>
            </a:r>
            <a:r>
              <a:rPr lang="de-DE" baseline="0" dirty="0" smtClean="0"/>
              <a:t> 70% </a:t>
            </a:r>
            <a:r>
              <a:rPr lang="de-DE" baseline="0" dirty="0" err="1" smtClean="0"/>
              <a:t>of</a:t>
            </a:r>
            <a:r>
              <a:rPr lang="de-DE" baseline="0" dirty="0" smtClean="0"/>
              <a:t> </a:t>
            </a:r>
            <a:r>
              <a:rPr lang="de-DE" baseline="0" dirty="0" err="1" smtClean="0"/>
              <a:t>investment</a:t>
            </a:r>
            <a:r>
              <a:rPr lang="de-DE" baseline="0" dirty="0" smtClean="0"/>
              <a:t> </a:t>
            </a:r>
            <a:r>
              <a:rPr lang="de-DE" baseline="0" dirty="0" err="1" smtClean="0"/>
              <a:t>costs</a:t>
            </a:r>
            <a:r>
              <a:rPr lang="de-DE" baseline="0" dirty="0" smtClean="0"/>
              <a:t> </a:t>
            </a:r>
            <a:r>
              <a:rPr lang="de-DE" baseline="0" dirty="0" err="1" smtClean="0"/>
              <a:t>are</a:t>
            </a:r>
            <a:r>
              <a:rPr lang="de-DE" baseline="0" dirty="0" smtClean="0"/>
              <a:t> </a:t>
            </a:r>
            <a:r>
              <a:rPr lang="de-DE" baseline="0" dirty="0" err="1" smtClean="0"/>
              <a:t>financed</a:t>
            </a:r>
            <a:r>
              <a:rPr lang="de-DE" baseline="0" dirty="0" smtClean="0"/>
              <a:t> </a:t>
            </a:r>
            <a:r>
              <a:rPr lang="de-DE" baseline="0" dirty="0" err="1" smtClean="0"/>
              <a:t>with</a:t>
            </a:r>
            <a:r>
              <a:rPr lang="de-DE" baseline="0" dirty="0" smtClean="0"/>
              <a:t> a 5-year </a:t>
            </a:r>
            <a:r>
              <a:rPr lang="de-DE" baseline="0" dirty="0" err="1" smtClean="0"/>
              <a:t>bank</a:t>
            </a:r>
            <a:r>
              <a:rPr lang="de-DE" baseline="0" dirty="0" smtClean="0"/>
              <a:t> </a:t>
            </a:r>
            <a:r>
              <a:rPr lang="de-DE" baseline="0" dirty="0" err="1" smtClean="0"/>
              <a:t>loan</a:t>
            </a:r>
            <a:r>
              <a:rPr lang="de-DE" baseline="0" dirty="0" smtClean="0"/>
              <a:t> </a:t>
            </a:r>
            <a:r>
              <a:rPr lang="de-DE" baseline="0" dirty="0" err="1" smtClean="0"/>
              <a:t>with</a:t>
            </a:r>
            <a:r>
              <a:rPr lang="de-DE" baseline="0" dirty="0" smtClean="0"/>
              <a:t> a 7% </a:t>
            </a:r>
            <a:r>
              <a:rPr lang="de-DE" baseline="0" dirty="0" err="1" smtClean="0"/>
              <a:t>interest</a:t>
            </a:r>
            <a:r>
              <a:rPr lang="de-DE" baseline="0" dirty="0" smtClean="0"/>
              <a:t> rate.</a:t>
            </a:r>
          </a:p>
          <a:p>
            <a:endParaRPr lang="de-DE" baseline="0" dirty="0" smtClean="0"/>
          </a:p>
          <a:p>
            <a:r>
              <a:rPr lang="de-DE" baseline="0" dirty="0" smtClean="0"/>
              <a:t>Operation </a:t>
            </a:r>
            <a:r>
              <a:rPr lang="de-DE" baseline="0" dirty="0" err="1" smtClean="0"/>
              <a:t>and</a:t>
            </a:r>
            <a:r>
              <a:rPr lang="de-DE" baseline="0" dirty="0" smtClean="0"/>
              <a:t> </a:t>
            </a:r>
            <a:r>
              <a:rPr lang="de-DE" baseline="0" dirty="0" err="1" smtClean="0"/>
              <a:t>maintenance</a:t>
            </a:r>
            <a:r>
              <a:rPr lang="de-DE" baseline="0" dirty="0" smtClean="0"/>
              <a:t> </a:t>
            </a:r>
            <a:r>
              <a:rPr lang="de-DE" baseline="0" dirty="0" err="1" smtClean="0"/>
              <a:t>costs</a:t>
            </a:r>
            <a:r>
              <a:rPr lang="de-DE" baseline="0" dirty="0" smtClean="0"/>
              <a:t> </a:t>
            </a:r>
            <a:r>
              <a:rPr lang="de-DE" baseline="0" dirty="0" err="1" smtClean="0"/>
              <a:t>are</a:t>
            </a:r>
            <a:r>
              <a:rPr lang="de-DE" baseline="0" dirty="0" smtClean="0"/>
              <a:t> </a:t>
            </a:r>
            <a:r>
              <a:rPr lang="de-DE" baseline="0" dirty="0" err="1" smtClean="0"/>
              <a:t>estimated</a:t>
            </a:r>
            <a:r>
              <a:rPr lang="de-DE" baseline="0" dirty="0" smtClean="0"/>
              <a:t> </a:t>
            </a:r>
            <a:r>
              <a:rPr lang="de-DE" baseline="0" dirty="0" err="1" smtClean="0"/>
              <a:t>to</a:t>
            </a:r>
            <a:r>
              <a:rPr lang="de-DE" baseline="0" dirty="0" smtClean="0"/>
              <a:t> </a:t>
            </a:r>
            <a:r>
              <a:rPr lang="de-DE" baseline="0" dirty="0" err="1" smtClean="0"/>
              <a:t>be</a:t>
            </a:r>
            <a:r>
              <a:rPr lang="de-DE" baseline="0" dirty="0" smtClean="0"/>
              <a:t> at 1 % </a:t>
            </a:r>
            <a:r>
              <a:rPr lang="de-DE" baseline="0" dirty="0" err="1" smtClean="0"/>
              <a:t>of</a:t>
            </a:r>
            <a:r>
              <a:rPr lang="de-DE" baseline="0" dirty="0" smtClean="0"/>
              <a:t> </a:t>
            </a:r>
            <a:r>
              <a:rPr lang="de-DE" baseline="0" dirty="0" err="1" smtClean="0"/>
              <a:t>investment</a:t>
            </a:r>
            <a:r>
              <a:rPr lang="de-DE" baseline="0" dirty="0" smtClean="0"/>
              <a:t> </a:t>
            </a:r>
            <a:r>
              <a:rPr lang="de-DE" baseline="0" dirty="0" err="1" smtClean="0"/>
              <a:t>costs</a:t>
            </a:r>
            <a:r>
              <a:rPr lang="de-DE" baseline="0" dirty="0" smtClean="0"/>
              <a:t> </a:t>
            </a:r>
            <a:r>
              <a:rPr lang="de-DE" baseline="0" dirty="0" err="1" smtClean="0"/>
              <a:t>for</a:t>
            </a:r>
            <a:r>
              <a:rPr lang="de-DE" baseline="0" dirty="0" smtClean="0"/>
              <a:t> </a:t>
            </a:r>
            <a:r>
              <a:rPr lang="de-DE" baseline="0" dirty="0" err="1" smtClean="0"/>
              <a:t>stationary</a:t>
            </a:r>
            <a:r>
              <a:rPr lang="de-DE" baseline="0" dirty="0" smtClean="0"/>
              <a:t> </a:t>
            </a:r>
            <a:r>
              <a:rPr lang="de-DE" baseline="0" dirty="0" err="1" smtClean="0"/>
              <a:t>collectors</a:t>
            </a:r>
            <a:r>
              <a:rPr lang="de-DE" baseline="0" dirty="0" smtClean="0"/>
              <a:t>. H</a:t>
            </a:r>
            <a:r>
              <a:rPr lang="en-US" sz="1200" kern="1200" dirty="0" err="1" smtClean="0">
                <a:solidFill>
                  <a:schemeClr val="tx1"/>
                </a:solidFill>
                <a:effectLst/>
                <a:latin typeface="Arial Narrow" pitchFamily="34" charset="0"/>
                <a:ea typeface="+mn-ea"/>
                <a:cs typeface="+mn-cs"/>
              </a:rPr>
              <a:t>igher</a:t>
            </a:r>
            <a:r>
              <a:rPr lang="en-US" sz="1200" kern="1200" dirty="0" smtClean="0">
                <a:solidFill>
                  <a:schemeClr val="tx1"/>
                </a:solidFill>
                <a:effectLst/>
                <a:latin typeface="Arial Narrow" pitchFamily="34" charset="0"/>
                <a:ea typeface="+mn-ea"/>
                <a:cs typeface="+mn-cs"/>
              </a:rPr>
              <a:t> O&amp;M costs are assumed</a:t>
            </a:r>
            <a:r>
              <a:rPr lang="en-US" sz="1200" kern="1200" baseline="0" dirty="0" smtClean="0">
                <a:solidFill>
                  <a:schemeClr val="tx1"/>
                </a:solidFill>
                <a:effectLst/>
                <a:latin typeface="Arial Narrow" pitchFamily="34" charset="0"/>
                <a:ea typeface="+mn-ea"/>
                <a:cs typeface="+mn-cs"/>
              </a:rPr>
              <a:t> for concentrating technologies</a:t>
            </a:r>
            <a:r>
              <a:rPr lang="en-US" sz="1200" kern="1200" dirty="0" smtClean="0">
                <a:solidFill>
                  <a:schemeClr val="tx1"/>
                </a:solidFill>
                <a:effectLst/>
                <a:latin typeface="Arial Narrow" pitchFamily="34" charset="0"/>
                <a:ea typeface="+mn-ea"/>
                <a:cs typeface="+mn-cs"/>
              </a:rPr>
              <a:t> due to the maintenance of tracking systems and cleaning of the reflectors. As SHIP plants become older, they might require more maintenance.</a:t>
            </a:r>
            <a:r>
              <a:rPr lang="en-US" sz="1200" kern="1200" baseline="0" dirty="0" smtClean="0">
                <a:solidFill>
                  <a:schemeClr val="tx1"/>
                </a:solidFill>
                <a:effectLst/>
                <a:latin typeface="Arial Narrow" pitchFamily="34" charset="0"/>
                <a:ea typeface="+mn-ea"/>
                <a:cs typeface="+mn-cs"/>
              </a:rPr>
              <a:t> An annual increase of 0.5% is assumed.</a:t>
            </a:r>
          </a:p>
          <a:p>
            <a:endParaRPr lang="en-US" sz="1200" kern="1200" baseline="0" dirty="0" smtClean="0">
              <a:solidFill>
                <a:schemeClr val="tx1"/>
              </a:solidFill>
              <a:effectLst/>
              <a:latin typeface="Arial Narrow" pitchFamily="34" charset="0"/>
              <a:ea typeface="+mn-ea"/>
              <a:cs typeface="+mn-cs"/>
            </a:endParaRPr>
          </a:p>
          <a:p>
            <a:r>
              <a:rPr lang="en-US" sz="1200" kern="1200" dirty="0" smtClean="0">
                <a:solidFill>
                  <a:schemeClr val="tx1"/>
                </a:solidFill>
                <a:effectLst/>
                <a:latin typeface="Arial Narrow" pitchFamily="34" charset="0"/>
                <a:ea typeface="+mn-ea"/>
                <a:cs typeface="+mn-cs"/>
              </a:rPr>
              <a:t>The solar system consumes electricity for pumps, valves, and tracking system. Electrical consumption is assumed at 2% of the useful solar yield.</a:t>
            </a:r>
            <a:r>
              <a:rPr lang="en-US" sz="1200" kern="1200" baseline="0" dirty="0" smtClean="0">
                <a:solidFill>
                  <a:schemeClr val="tx1"/>
                </a:solidFill>
                <a:effectLst/>
                <a:latin typeface="Arial Narrow" pitchFamily="34" charset="0"/>
                <a:ea typeface="+mn-ea"/>
                <a:cs typeface="+mn-cs"/>
              </a:rPr>
              <a:t> </a:t>
            </a:r>
            <a:r>
              <a:rPr lang="en-US" sz="1200" kern="1200" dirty="0" smtClean="0">
                <a:solidFill>
                  <a:schemeClr val="tx1"/>
                </a:solidFill>
                <a:effectLst/>
                <a:latin typeface="Arial Narrow" pitchFamily="34" charset="0"/>
                <a:ea typeface="+mn-ea"/>
                <a:cs typeface="+mn-cs"/>
              </a:rPr>
              <a:t>For concentrating technologies </a:t>
            </a:r>
            <a:r>
              <a:rPr lang="en-US" sz="1200" kern="1200" dirty="0" smtClean="0">
                <a:solidFill>
                  <a:schemeClr val="tx1"/>
                </a:solidFill>
                <a:effectLst/>
                <a:latin typeface="Arial Narrow" pitchFamily="34" charset="0"/>
                <a:ea typeface="+mn-ea"/>
                <a:cs typeface="+mn-cs"/>
              </a:rPr>
              <a:t>it is slightly higher due </a:t>
            </a:r>
            <a:r>
              <a:rPr lang="en-US" sz="1200" kern="1200" dirty="0" smtClean="0">
                <a:solidFill>
                  <a:schemeClr val="tx1"/>
                </a:solidFill>
                <a:effectLst/>
                <a:latin typeface="Arial Narrow" pitchFamily="34" charset="0"/>
                <a:ea typeface="+mn-ea"/>
                <a:cs typeface="+mn-cs"/>
              </a:rPr>
              <a:t>to the additional operation of the tracking system. </a:t>
            </a:r>
            <a:endParaRPr lang="en-US" sz="1200" kern="1200" baseline="0" dirty="0" smtClean="0">
              <a:solidFill>
                <a:schemeClr val="tx1"/>
              </a:solidFill>
              <a:effectLst/>
              <a:latin typeface="Arial Narrow" pitchFamily="34" charset="0"/>
              <a:ea typeface="+mn-ea"/>
              <a:cs typeface="+mn-cs"/>
            </a:endParaRPr>
          </a:p>
        </p:txBody>
      </p:sp>
      <p:sp>
        <p:nvSpPr>
          <p:cNvPr id="4" name="Kopfzeilenplatzhalter 3"/>
          <p:cNvSpPr>
            <a:spLocks noGrp="1"/>
          </p:cNvSpPr>
          <p:nvPr>
            <p:ph type="hdr" sz="quarter" idx="10"/>
          </p:nvPr>
        </p:nvSpPr>
        <p:spPr/>
        <p:txBody>
          <a:bodyPr/>
          <a:lstStyle/>
          <a:p>
            <a:r>
              <a:rPr lang="de-DE" smtClean="0"/>
              <a:t>azqretytuyj</a:t>
            </a:r>
            <a:endParaRPr lang="de-DE"/>
          </a:p>
        </p:txBody>
      </p:sp>
      <p:sp>
        <p:nvSpPr>
          <p:cNvPr id="5" name="Foliennummernplatzhalter 4"/>
          <p:cNvSpPr>
            <a:spLocks noGrp="1"/>
          </p:cNvSpPr>
          <p:nvPr>
            <p:ph type="sldNum" sz="quarter" idx="11"/>
          </p:nvPr>
        </p:nvSpPr>
        <p:spPr/>
        <p:txBody>
          <a:bodyPr/>
          <a:lstStyle/>
          <a:p>
            <a:fld id="{276F4F92-661F-4424-ADED-7D3829A4203F}" type="slidenum">
              <a:rPr lang="de-DE" smtClean="0"/>
              <a:pPr/>
              <a:t>6</a:t>
            </a:fld>
            <a:endParaRPr lang="de-DE"/>
          </a:p>
        </p:txBody>
      </p:sp>
    </p:spTree>
    <p:extLst>
      <p:ext uri="{BB962C8B-B14F-4D97-AF65-F5344CB8AC3E}">
        <p14:creationId xmlns:p14="http://schemas.microsoft.com/office/powerpoint/2010/main" val="21490239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kern="1200" dirty="0" smtClean="0">
                <a:solidFill>
                  <a:schemeClr val="tx1"/>
                </a:solidFill>
                <a:effectLst/>
                <a:latin typeface="Arial Narrow" pitchFamily="34" charset="0"/>
                <a:ea typeface="+mn-ea"/>
                <a:cs typeface="+mn-cs"/>
              </a:rPr>
              <a:t>Cash inflows incur in form of fuel savings. The upper graph</a:t>
            </a:r>
            <a:r>
              <a:rPr lang="en-US" sz="1200" kern="1200" baseline="0" dirty="0" smtClean="0">
                <a:solidFill>
                  <a:schemeClr val="tx1"/>
                </a:solidFill>
                <a:effectLst/>
                <a:latin typeface="Arial Narrow" pitchFamily="34" charset="0"/>
                <a:ea typeface="+mn-ea"/>
                <a:cs typeface="+mn-cs"/>
              </a:rPr>
              <a:t> illustrates the calculation of the cash inflow.</a:t>
            </a:r>
          </a:p>
          <a:p>
            <a:endParaRPr lang="en-US" sz="1200" kern="1200" baseline="0" dirty="0" smtClean="0">
              <a:solidFill>
                <a:schemeClr val="tx1"/>
              </a:solidFill>
              <a:effectLst/>
              <a:latin typeface="Arial Narrow" pitchFamily="34" charset="0"/>
              <a:ea typeface="+mn-ea"/>
              <a:cs typeface="+mn-cs"/>
            </a:endParaRPr>
          </a:p>
          <a:p>
            <a:r>
              <a:rPr lang="en-US" sz="1200" kern="1200" baseline="0" dirty="0" smtClean="0">
                <a:solidFill>
                  <a:schemeClr val="tx1"/>
                </a:solidFill>
                <a:effectLst/>
                <a:latin typeface="Arial Narrow" pitchFamily="34" charset="0"/>
                <a:ea typeface="+mn-ea"/>
                <a:cs typeface="+mn-cs"/>
              </a:rPr>
              <a:t>For stationary collectors the irradiation on a tilted plane is relevant. It is about 2050 kilo watt hours per square meter and year. Concentrating collectors can only use direct irradiation which is about 2000 kilo watt hours per square meter and year. </a:t>
            </a:r>
          </a:p>
          <a:p>
            <a:r>
              <a:rPr lang="en-US" sz="1200" kern="1200" baseline="0" dirty="0" smtClean="0">
                <a:solidFill>
                  <a:schemeClr val="tx1"/>
                </a:solidFill>
                <a:effectLst/>
                <a:latin typeface="Arial Narrow" pitchFamily="34" charset="0"/>
                <a:ea typeface="+mn-ea"/>
                <a:cs typeface="+mn-cs"/>
              </a:rPr>
              <a:t>System efficiencies of stationary solar systems were based according to literature. For flat plate collector operation temperature at 60 °C were assumed </a:t>
            </a:r>
            <a:r>
              <a:rPr lang="en-US" sz="1200" kern="1200" baseline="0" dirty="0" smtClean="0">
                <a:solidFill>
                  <a:schemeClr val="tx1"/>
                </a:solidFill>
                <a:effectLst/>
                <a:latin typeface="Arial Narrow" pitchFamily="34" charset="0"/>
                <a:ea typeface="+mn-ea"/>
                <a:cs typeface="+mn-cs"/>
              </a:rPr>
              <a:t>and </a:t>
            </a:r>
            <a:r>
              <a:rPr lang="en-US" sz="1200" kern="1200" baseline="0" dirty="0" smtClean="0">
                <a:solidFill>
                  <a:schemeClr val="tx1"/>
                </a:solidFill>
                <a:effectLst/>
                <a:latin typeface="Arial Narrow" pitchFamily="34" charset="0"/>
                <a:ea typeface="+mn-ea"/>
                <a:cs typeface="+mn-cs"/>
              </a:rPr>
              <a:t>100 °C for evacuated tube collectors. </a:t>
            </a:r>
            <a:r>
              <a:rPr lang="en-US" sz="1200" kern="1200" baseline="0" dirty="0" smtClean="0">
                <a:solidFill>
                  <a:schemeClr val="tx1"/>
                </a:solidFill>
                <a:effectLst/>
                <a:latin typeface="Arial Narrow" pitchFamily="34" charset="0"/>
                <a:ea typeface="+mn-ea"/>
                <a:cs typeface="+mn-cs"/>
              </a:rPr>
              <a:t>System efficiencies are </a:t>
            </a:r>
            <a:r>
              <a:rPr lang="en-US" sz="1200" kern="1200" baseline="0" dirty="0" smtClean="0">
                <a:solidFill>
                  <a:schemeClr val="tx1"/>
                </a:solidFill>
                <a:effectLst/>
                <a:latin typeface="Arial Narrow" pitchFamily="34" charset="0"/>
                <a:ea typeface="+mn-ea"/>
                <a:cs typeface="+mn-cs"/>
              </a:rPr>
              <a:t>assumed at 45 % for FPC and 40 for ETC. According to the pre feasibility study of </a:t>
            </a:r>
            <a:r>
              <a:rPr lang="en-US" sz="1200" kern="1200" baseline="0" dirty="0" err="1" smtClean="0">
                <a:solidFill>
                  <a:schemeClr val="tx1"/>
                </a:solidFill>
                <a:effectLst/>
                <a:latin typeface="Arial Narrow" pitchFamily="34" charset="0"/>
                <a:ea typeface="+mn-ea"/>
                <a:cs typeface="+mn-cs"/>
              </a:rPr>
              <a:t>Fraunhofer</a:t>
            </a:r>
            <a:r>
              <a:rPr lang="en-US" sz="1200" kern="1200" baseline="0" dirty="0" smtClean="0">
                <a:solidFill>
                  <a:schemeClr val="tx1"/>
                </a:solidFill>
                <a:effectLst/>
                <a:latin typeface="Arial Narrow" pitchFamily="34" charset="0"/>
                <a:ea typeface="+mn-ea"/>
                <a:cs typeface="+mn-cs"/>
              </a:rPr>
              <a:t> system efficiencies at 40 % can be reached by concentrating technologies.</a:t>
            </a:r>
          </a:p>
          <a:p>
            <a:r>
              <a:rPr lang="en-US" sz="1200" kern="1200" baseline="0" dirty="0" smtClean="0">
                <a:solidFill>
                  <a:schemeClr val="tx1"/>
                </a:solidFill>
                <a:effectLst/>
                <a:latin typeface="Arial Narrow" pitchFamily="34" charset="0"/>
                <a:ea typeface="+mn-ea"/>
                <a:cs typeface="+mn-cs"/>
              </a:rPr>
              <a:t>As the system ages an annual degradation of 0.5% is expected. This affects system efficiencies.</a:t>
            </a:r>
          </a:p>
          <a:p>
            <a:endParaRPr lang="en-US" sz="1200" kern="1200" baseline="0" dirty="0" smtClean="0">
              <a:solidFill>
                <a:schemeClr val="tx1"/>
              </a:solidFill>
              <a:effectLst/>
              <a:latin typeface="Arial Narrow" pitchFamily="34" charset="0"/>
              <a:ea typeface="+mn-ea"/>
              <a:cs typeface="+mn-cs"/>
            </a:endParaRPr>
          </a:p>
          <a:p>
            <a:r>
              <a:rPr lang="en-US" sz="1200" kern="1200" baseline="0" dirty="0" smtClean="0">
                <a:solidFill>
                  <a:schemeClr val="tx1"/>
                </a:solidFill>
                <a:effectLst/>
                <a:latin typeface="Arial Narrow" pitchFamily="34" charset="0"/>
                <a:ea typeface="+mn-ea"/>
                <a:cs typeface="+mn-cs"/>
              </a:rPr>
              <a:t>The </a:t>
            </a:r>
            <a:r>
              <a:rPr lang="en-US" sz="1200" kern="1200" baseline="0" dirty="0" smtClean="0">
                <a:solidFill>
                  <a:schemeClr val="tx1"/>
                </a:solidFill>
                <a:effectLst/>
                <a:latin typeface="Arial Narrow" pitchFamily="34" charset="0"/>
                <a:ea typeface="+mn-ea"/>
                <a:cs typeface="+mn-cs"/>
              </a:rPr>
              <a:t>specific </a:t>
            </a:r>
            <a:r>
              <a:rPr lang="en-US" sz="1200" kern="1200" baseline="0" dirty="0" smtClean="0">
                <a:solidFill>
                  <a:schemeClr val="tx1"/>
                </a:solidFill>
                <a:effectLst/>
                <a:latin typeface="Arial Narrow" pitchFamily="34" charset="0"/>
                <a:ea typeface="+mn-ea"/>
                <a:cs typeface="+mn-cs"/>
              </a:rPr>
              <a:t>solar yield is multiplied by the aperture area of 1000 square meters. The result is the annual solar </a:t>
            </a:r>
            <a:r>
              <a:rPr lang="en-US" sz="1200" kern="1200" baseline="0" dirty="0" smtClean="0">
                <a:solidFill>
                  <a:schemeClr val="tx1"/>
                </a:solidFill>
                <a:effectLst/>
                <a:latin typeface="Arial Narrow" pitchFamily="34" charset="0"/>
                <a:ea typeface="+mn-ea"/>
                <a:cs typeface="+mn-cs"/>
              </a:rPr>
              <a:t>yield (kWh per year)</a:t>
            </a:r>
            <a:endParaRPr lang="en-US" sz="1200" kern="1200" baseline="0" dirty="0" smtClean="0">
              <a:solidFill>
                <a:schemeClr val="tx1"/>
              </a:solidFill>
              <a:effectLst/>
              <a:latin typeface="Arial Narrow" pitchFamily="34" charset="0"/>
              <a:ea typeface="+mn-ea"/>
              <a:cs typeface="+mn-cs"/>
            </a:endParaRPr>
          </a:p>
          <a:p>
            <a:endParaRPr lang="en-US" sz="1200" kern="1200" baseline="0" dirty="0" smtClean="0">
              <a:solidFill>
                <a:schemeClr val="tx1"/>
              </a:solidFill>
              <a:effectLst/>
              <a:latin typeface="Arial Narrow" pitchFamily="34" charset="0"/>
              <a:ea typeface="+mn-ea"/>
              <a:cs typeface="+mn-cs"/>
            </a:endParaRPr>
          </a:p>
          <a:p>
            <a:r>
              <a:rPr lang="en-US" sz="1200" kern="1200" dirty="0" smtClean="0">
                <a:solidFill>
                  <a:schemeClr val="tx1"/>
                </a:solidFill>
                <a:effectLst/>
                <a:latin typeface="Arial Narrow" pitchFamily="34" charset="0"/>
                <a:ea typeface="+mn-ea"/>
                <a:cs typeface="+mn-cs"/>
              </a:rPr>
              <a:t>The annual solar yield is the amount of heat that is available for processes. But when no process heat is needed it cannot be used. Only </a:t>
            </a:r>
            <a:r>
              <a:rPr lang="en-US" sz="1200" kern="1200" dirty="0" smtClean="0">
                <a:solidFill>
                  <a:schemeClr val="tx1"/>
                </a:solidFill>
                <a:effectLst/>
                <a:latin typeface="Arial Narrow" pitchFamily="34" charset="0"/>
                <a:ea typeface="+mn-ea"/>
                <a:cs typeface="+mn-cs"/>
              </a:rPr>
              <a:t>few </a:t>
            </a:r>
            <a:r>
              <a:rPr lang="en-US" sz="1200" kern="1200" dirty="0" smtClean="0">
                <a:solidFill>
                  <a:schemeClr val="tx1"/>
                </a:solidFill>
                <a:effectLst/>
                <a:latin typeface="Arial Narrow" pitchFamily="34" charset="0"/>
                <a:ea typeface="+mn-ea"/>
                <a:cs typeface="+mn-cs"/>
              </a:rPr>
              <a:t>processes operate seven days a week and have a constant high heat demand. The respective utilization rate would be 100%. </a:t>
            </a:r>
          </a:p>
          <a:p>
            <a:r>
              <a:rPr lang="en-US" sz="1200" kern="1200" dirty="0" smtClean="0">
                <a:solidFill>
                  <a:schemeClr val="tx1"/>
                </a:solidFill>
                <a:effectLst/>
                <a:latin typeface="Arial Narrow" pitchFamily="34" charset="0"/>
                <a:ea typeface="+mn-ea"/>
                <a:cs typeface="+mn-cs"/>
              </a:rPr>
              <a:t>For the reference case it is assumed that the process operates seven days a week, in two shifts during the </a:t>
            </a:r>
            <a:r>
              <a:rPr lang="en-US" sz="1200" kern="1200" dirty="0" smtClean="0">
                <a:solidFill>
                  <a:schemeClr val="tx1"/>
                </a:solidFill>
                <a:effectLst/>
                <a:latin typeface="Arial Narrow" pitchFamily="34" charset="0"/>
                <a:ea typeface="+mn-ea"/>
                <a:cs typeface="+mn-cs"/>
              </a:rPr>
              <a:t>day, </a:t>
            </a:r>
            <a:r>
              <a:rPr lang="en-US" sz="1200" kern="1200" dirty="0" smtClean="0">
                <a:solidFill>
                  <a:schemeClr val="tx1"/>
                </a:solidFill>
                <a:effectLst/>
                <a:latin typeface="Arial Narrow" pitchFamily="34" charset="0"/>
                <a:ea typeface="+mn-ea"/>
                <a:cs typeface="+mn-cs"/>
              </a:rPr>
              <a:t>but with fluctuating demands.</a:t>
            </a:r>
            <a:r>
              <a:rPr lang="en-US" sz="1200" kern="1200" baseline="0" dirty="0" smtClean="0">
                <a:solidFill>
                  <a:schemeClr val="tx1"/>
                </a:solidFill>
                <a:effectLst/>
                <a:latin typeface="Arial Narrow" pitchFamily="34" charset="0"/>
                <a:ea typeface="+mn-ea"/>
                <a:cs typeface="+mn-cs"/>
              </a:rPr>
              <a:t> For stationary collectors an utilization rate of 75 % is assumed. Concentrating technologies can be used for steam generation which can be fed in at supply level. Therefore more than one process can be supplied and the utilization rate is </a:t>
            </a:r>
            <a:r>
              <a:rPr lang="en-US" sz="1200" kern="1200" baseline="0" dirty="0" smtClean="0">
                <a:solidFill>
                  <a:schemeClr val="tx1"/>
                </a:solidFill>
                <a:effectLst/>
                <a:latin typeface="Arial Narrow" pitchFamily="34" charset="0"/>
                <a:ea typeface="+mn-ea"/>
                <a:cs typeface="+mn-cs"/>
              </a:rPr>
              <a:t>higher. </a:t>
            </a:r>
            <a:endParaRPr lang="en-US" sz="1200" kern="1200" baseline="0" dirty="0" smtClean="0">
              <a:solidFill>
                <a:schemeClr val="tx1"/>
              </a:solidFill>
              <a:effectLst/>
              <a:latin typeface="Arial Narrow" pitchFamily="34" charset="0"/>
              <a:ea typeface="+mn-ea"/>
              <a:cs typeface="+mn-cs"/>
            </a:endParaRPr>
          </a:p>
          <a:p>
            <a:endParaRPr lang="en-US" sz="1200" kern="1200" baseline="0" dirty="0" smtClean="0">
              <a:solidFill>
                <a:schemeClr val="tx1"/>
              </a:solidFill>
              <a:effectLst/>
              <a:latin typeface="Arial Narrow" pitchFamily="34" charset="0"/>
              <a:ea typeface="+mn-ea"/>
              <a:cs typeface="+mn-cs"/>
            </a:endParaRPr>
          </a:p>
          <a:p>
            <a:r>
              <a:rPr lang="en-US" sz="1200" kern="1200" dirty="0" smtClean="0">
                <a:solidFill>
                  <a:schemeClr val="tx1"/>
                </a:solidFill>
                <a:effectLst/>
                <a:latin typeface="Arial Narrow" pitchFamily="34" charset="0"/>
                <a:ea typeface="+mn-ea"/>
                <a:cs typeface="+mn-cs"/>
              </a:rPr>
              <a:t>To determine how much fuel is saved,</a:t>
            </a:r>
            <a:r>
              <a:rPr lang="en-US" sz="1200" kern="1200" baseline="0" dirty="0" smtClean="0">
                <a:solidFill>
                  <a:schemeClr val="tx1"/>
                </a:solidFill>
                <a:effectLst/>
                <a:latin typeface="Arial Narrow" pitchFamily="34" charset="0"/>
                <a:ea typeface="+mn-ea"/>
                <a:cs typeface="+mn-cs"/>
              </a:rPr>
              <a:t> </a:t>
            </a:r>
            <a:r>
              <a:rPr lang="en-US" sz="1200" kern="1200" dirty="0" smtClean="0">
                <a:solidFill>
                  <a:schemeClr val="tx1"/>
                </a:solidFill>
                <a:effectLst/>
                <a:latin typeface="Arial Narrow" pitchFamily="34" charset="0"/>
                <a:ea typeface="+mn-ea"/>
                <a:cs typeface="+mn-cs"/>
              </a:rPr>
              <a:t>the useful solar yield is divided by the boiler’s efficiency.</a:t>
            </a:r>
            <a:r>
              <a:rPr lang="en-US" sz="1200" kern="1200" baseline="0" dirty="0" smtClean="0">
                <a:solidFill>
                  <a:schemeClr val="tx1"/>
                </a:solidFill>
                <a:effectLst/>
                <a:latin typeface="Arial Narrow" pitchFamily="34" charset="0"/>
                <a:ea typeface="+mn-ea"/>
                <a:cs typeface="+mn-cs"/>
              </a:rPr>
              <a:t> </a:t>
            </a:r>
            <a:r>
              <a:rPr lang="en-US" sz="1200" kern="1200" dirty="0" smtClean="0">
                <a:solidFill>
                  <a:schemeClr val="tx1"/>
                </a:solidFill>
                <a:effectLst/>
                <a:latin typeface="Arial Narrow" pitchFamily="34" charset="0"/>
                <a:ea typeface="+mn-ea"/>
                <a:cs typeface="+mn-cs"/>
              </a:rPr>
              <a:t>It is assumed to be 85%.</a:t>
            </a:r>
          </a:p>
          <a:p>
            <a:r>
              <a:rPr lang="de-DE" sz="1200" kern="1200" dirty="0" smtClean="0">
                <a:solidFill>
                  <a:schemeClr val="tx1"/>
                </a:solidFill>
                <a:effectLst/>
                <a:latin typeface="Arial Narrow" pitchFamily="34" charset="0"/>
                <a:ea typeface="+mn-ea"/>
                <a:cs typeface="+mn-cs"/>
              </a:rPr>
              <a:t>The</a:t>
            </a:r>
            <a:r>
              <a:rPr lang="de-DE" sz="1200" kern="1200" baseline="0" dirty="0" smtClean="0">
                <a:solidFill>
                  <a:schemeClr val="tx1"/>
                </a:solidFill>
                <a:effectLst/>
                <a:latin typeface="Arial Narrow" pitchFamily="34" charset="0"/>
                <a:ea typeface="+mn-ea"/>
                <a:cs typeface="+mn-cs"/>
              </a:rPr>
              <a:t> </a:t>
            </a:r>
            <a:r>
              <a:rPr lang="de-DE" sz="1200" kern="1200" baseline="0" dirty="0" err="1" smtClean="0">
                <a:solidFill>
                  <a:schemeClr val="tx1"/>
                </a:solidFill>
                <a:effectLst/>
                <a:latin typeface="Arial Narrow" pitchFamily="34" charset="0"/>
                <a:ea typeface="+mn-ea"/>
                <a:cs typeface="+mn-cs"/>
              </a:rPr>
              <a:t>resulting</a:t>
            </a:r>
            <a:r>
              <a:rPr lang="de-DE" sz="1200" kern="1200" baseline="0" dirty="0" smtClean="0">
                <a:solidFill>
                  <a:schemeClr val="tx1"/>
                </a:solidFill>
                <a:effectLst/>
                <a:latin typeface="Arial Narrow" pitchFamily="34" charset="0"/>
                <a:ea typeface="+mn-ea"/>
                <a:cs typeface="+mn-cs"/>
              </a:rPr>
              <a:t> </a:t>
            </a:r>
            <a:r>
              <a:rPr lang="de-DE" sz="1200" kern="1200" baseline="0" dirty="0" err="1" smtClean="0">
                <a:solidFill>
                  <a:schemeClr val="tx1"/>
                </a:solidFill>
                <a:effectLst/>
                <a:latin typeface="Arial Narrow" pitchFamily="34" charset="0"/>
                <a:ea typeface="+mn-ea"/>
                <a:cs typeface="+mn-cs"/>
              </a:rPr>
              <a:t>fuel</a:t>
            </a:r>
            <a:r>
              <a:rPr lang="de-DE" sz="1200" kern="1200" baseline="0" dirty="0" smtClean="0">
                <a:solidFill>
                  <a:schemeClr val="tx1"/>
                </a:solidFill>
                <a:effectLst/>
                <a:latin typeface="Arial Narrow" pitchFamily="34" charset="0"/>
                <a:ea typeface="+mn-ea"/>
                <a:cs typeface="+mn-cs"/>
              </a:rPr>
              <a:t> </a:t>
            </a:r>
            <a:r>
              <a:rPr lang="de-DE" sz="1200" kern="1200" baseline="0" dirty="0" err="1" smtClean="0">
                <a:solidFill>
                  <a:schemeClr val="tx1"/>
                </a:solidFill>
                <a:effectLst/>
                <a:latin typeface="Arial Narrow" pitchFamily="34" charset="0"/>
                <a:ea typeface="+mn-ea"/>
                <a:cs typeface="+mn-cs"/>
              </a:rPr>
              <a:t>savings</a:t>
            </a:r>
            <a:r>
              <a:rPr lang="de-DE" sz="1200" kern="1200" baseline="0" dirty="0" smtClean="0">
                <a:solidFill>
                  <a:schemeClr val="tx1"/>
                </a:solidFill>
                <a:effectLst/>
                <a:latin typeface="Arial Narrow" pitchFamily="34" charset="0"/>
                <a:ea typeface="+mn-ea"/>
                <a:cs typeface="+mn-cs"/>
              </a:rPr>
              <a:t> </a:t>
            </a:r>
            <a:r>
              <a:rPr lang="de-DE" sz="1200" kern="1200" baseline="0" dirty="0" err="1" smtClean="0">
                <a:solidFill>
                  <a:schemeClr val="tx1"/>
                </a:solidFill>
                <a:effectLst/>
                <a:latin typeface="Arial Narrow" pitchFamily="34" charset="0"/>
                <a:ea typeface="+mn-ea"/>
                <a:cs typeface="+mn-cs"/>
              </a:rPr>
              <a:t>are</a:t>
            </a:r>
            <a:r>
              <a:rPr lang="de-DE" sz="1200" kern="1200" baseline="0" dirty="0" smtClean="0">
                <a:solidFill>
                  <a:schemeClr val="tx1"/>
                </a:solidFill>
                <a:effectLst/>
                <a:latin typeface="Arial Narrow" pitchFamily="34" charset="0"/>
                <a:ea typeface="+mn-ea"/>
                <a:cs typeface="+mn-cs"/>
              </a:rPr>
              <a:t> </a:t>
            </a:r>
            <a:r>
              <a:rPr lang="de-DE" sz="1200" kern="1200" baseline="0" dirty="0" err="1" smtClean="0">
                <a:solidFill>
                  <a:schemeClr val="tx1"/>
                </a:solidFill>
                <a:effectLst/>
                <a:latin typeface="Arial Narrow" pitchFamily="34" charset="0"/>
                <a:ea typeface="+mn-ea"/>
                <a:cs typeface="+mn-cs"/>
              </a:rPr>
              <a:t>then</a:t>
            </a:r>
            <a:r>
              <a:rPr lang="de-DE" sz="1200" kern="1200" baseline="0" dirty="0" smtClean="0">
                <a:solidFill>
                  <a:schemeClr val="tx1"/>
                </a:solidFill>
                <a:effectLst/>
                <a:latin typeface="Arial Narrow" pitchFamily="34" charset="0"/>
                <a:ea typeface="+mn-ea"/>
                <a:cs typeface="+mn-cs"/>
              </a:rPr>
              <a:t> </a:t>
            </a:r>
            <a:r>
              <a:rPr lang="de-DE" sz="1200" kern="1200" baseline="0" dirty="0" err="1" smtClean="0">
                <a:solidFill>
                  <a:schemeClr val="tx1"/>
                </a:solidFill>
                <a:effectLst/>
                <a:latin typeface="Arial Narrow" pitchFamily="34" charset="0"/>
                <a:ea typeface="+mn-ea"/>
                <a:cs typeface="+mn-cs"/>
              </a:rPr>
              <a:t>multiplied</a:t>
            </a:r>
            <a:r>
              <a:rPr lang="de-DE" sz="1200" kern="1200" baseline="0" dirty="0" smtClean="0">
                <a:solidFill>
                  <a:schemeClr val="tx1"/>
                </a:solidFill>
                <a:effectLst/>
                <a:latin typeface="Arial Narrow" pitchFamily="34" charset="0"/>
                <a:ea typeface="+mn-ea"/>
                <a:cs typeface="+mn-cs"/>
              </a:rPr>
              <a:t> </a:t>
            </a:r>
            <a:r>
              <a:rPr lang="de-DE" sz="1200" kern="1200" baseline="0" dirty="0" err="1" smtClean="0">
                <a:solidFill>
                  <a:schemeClr val="tx1"/>
                </a:solidFill>
                <a:effectLst/>
                <a:latin typeface="Arial Narrow" pitchFamily="34" charset="0"/>
                <a:ea typeface="+mn-ea"/>
                <a:cs typeface="+mn-cs"/>
              </a:rPr>
              <a:t>with</a:t>
            </a:r>
            <a:r>
              <a:rPr lang="de-DE" sz="1200" kern="1200" baseline="0" dirty="0" smtClean="0">
                <a:solidFill>
                  <a:schemeClr val="tx1"/>
                </a:solidFill>
                <a:effectLst/>
                <a:latin typeface="Arial Narrow" pitchFamily="34" charset="0"/>
                <a:ea typeface="+mn-ea"/>
                <a:cs typeface="+mn-cs"/>
              </a:rPr>
              <a:t> </a:t>
            </a:r>
            <a:r>
              <a:rPr lang="de-DE" sz="1200" kern="1200" baseline="0" dirty="0" err="1" smtClean="0">
                <a:solidFill>
                  <a:schemeClr val="tx1"/>
                </a:solidFill>
                <a:effectLst/>
                <a:latin typeface="Arial Narrow" pitchFamily="34" charset="0"/>
                <a:ea typeface="+mn-ea"/>
                <a:cs typeface="+mn-cs"/>
              </a:rPr>
              <a:t>the</a:t>
            </a:r>
            <a:r>
              <a:rPr lang="de-DE" sz="1200" kern="1200" baseline="0" dirty="0" smtClean="0">
                <a:solidFill>
                  <a:schemeClr val="tx1"/>
                </a:solidFill>
                <a:effectLst/>
                <a:latin typeface="Arial Narrow" pitchFamily="34" charset="0"/>
                <a:ea typeface="+mn-ea"/>
                <a:cs typeface="+mn-cs"/>
              </a:rPr>
              <a:t> </a:t>
            </a:r>
            <a:r>
              <a:rPr lang="de-DE" sz="1200" kern="1200" baseline="0" dirty="0" err="1" smtClean="0">
                <a:solidFill>
                  <a:schemeClr val="tx1"/>
                </a:solidFill>
                <a:effectLst/>
                <a:latin typeface="Arial Narrow" pitchFamily="34" charset="0"/>
                <a:ea typeface="+mn-ea"/>
                <a:cs typeface="+mn-cs"/>
              </a:rPr>
              <a:t>fuel</a:t>
            </a:r>
            <a:r>
              <a:rPr lang="de-DE" sz="1200" kern="1200" baseline="0" dirty="0" smtClean="0">
                <a:solidFill>
                  <a:schemeClr val="tx1"/>
                </a:solidFill>
                <a:effectLst/>
                <a:latin typeface="Arial Narrow" pitchFamily="34" charset="0"/>
                <a:ea typeface="+mn-ea"/>
                <a:cs typeface="+mn-cs"/>
              </a:rPr>
              <a:t> </a:t>
            </a:r>
            <a:r>
              <a:rPr lang="de-DE" sz="1200" kern="1200" baseline="0" dirty="0" err="1" smtClean="0">
                <a:solidFill>
                  <a:schemeClr val="tx1"/>
                </a:solidFill>
                <a:effectLst/>
                <a:latin typeface="Arial Narrow" pitchFamily="34" charset="0"/>
                <a:ea typeface="+mn-ea"/>
                <a:cs typeface="+mn-cs"/>
              </a:rPr>
              <a:t>prices</a:t>
            </a:r>
            <a:r>
              <a:rPr lang="de-DE" sz="1200" kern="1200" baseline="0" dirty="0" smtClean="0">
                <a:solidFill>
                  <a:schemeClr val="tx1"/>
                </a:solidFill>
                <a:effectLst/>
                <a:latin typeface="Arial Narrow" pitchFamily="34" charset="0"/>
                <a:ea typeface="+mn-ea"/>
                <a:cs typeface="+mn-cs"/>
              </a:rPr>
              <a:t>. </a:t>
            </a:r>
            <a:r>
              <a:rPr lang="de-DE" sz="1200" kern="1200" baseline="0" dirty="0" err="1" smtClean="0">
                <a:solidFill>
                  <a:schemeClr val="tx1"/>
                </a:solidFill>
                <a:effectLst/>
                <a:latin typeface="Arial Narrow" pitchFamily="34" charset="0"/>
                <a:ea typeface="+mn-ea"/>
                <a:cs typeface="+mn-cs"/>
              </a:rPr>
              <a:t>And</a:t>
            </a:r>
            <a:r>
              <a:rPr lang="de-DE" sz="1200" kern="1200" baseline="0" dirty="0" smtClean="0">
                <a:solidFill>
                  <a:schemeClr val="tx1"/>
                </a:solidFill>
                <a:effectLst/>
                <a:latin typeface="Arial Narrow" pitchFamily="34" charset="0"/>
                <a:ea typeface="+mn-ea"/>
                <a:cs typeface="+mn-cs"/>
              </a:rPr>
              <a:t> voila, </a:t>
            </a:r>
            <a:r>
              <a:rPr lang="de-DE" sz="1200" kern="1200" baseline="0" dirty="0" err="1" smtClean="0">
                <a:solidFill>
                  <a:schemeClr val="tx1"/>
                </a:solidFill>
                <a:effectLst/>
                <a:latin typeface="Arial Narrow" pitchFamily="34" charset="0"/>
                <a:ea typeface="+mn-ea"/>
                <a:cs typeface="+mn-cs"/>
              </a:rPr>
              <a:t>we</a:t>
            </a:r>
            <a:r>
              <a:rPr lang="de-DE" sz="1200" kern="1200" baseline="0" dirty="0" smtClean="0">
                <a:solidFill>
                  <a:schemeClr val="tx1"/>
                </a:solidFill>
                <a:effectLst/>
                <a:latin typeface="Arial Narrow" pitchFamily="34" charset="0"/>
                <a:ea typeface="+mn-ea"/>
                <a:cs typeface="+mn-cs"/>
              </a:rPr>
              <a:t> </a:t>
            </a:r>
            <a:r>
              <a:rPr lang="de-DE" sz="1200" kern="1200" baseline="0" dirty="0" err="1" smtClean="0">
                <a:solidFill>
                  <a:schemeClr val="tx1"/>
                </a:solidFill>
                <a:effectLst/>
                <a:latin typeface="Arial Narrow" pitchFamily="34" charset="0"/>
                <a:ea typeface="+mn-ea"/>
                <a:cs typeface="+mn-cs"/>
              </a:rPr>
              <a:t>get</a:t>
            </a:r>
            <a:r>
              <a:rPr lang="de-DE" sz="1200" kern="1200" baseline="0" dirty="0" smtClean="0">
                <a:solidFill>
                  <a:schemeClr val="tx1"/>
                </a:solidFill>
                <a:effectLst/>
                <a:latin typeface="Arial Narrow" pitchFamily="34" charset="0"/>
                <a:ea typeface="+mn-ea"/>
                <a:cs typeface="+mn-cs"/>
              </a:rPr>
              <a:t> </a:t>
            </a:r>
            <a:r>
              <a:rPr lang="de-DE" sz="1200" kern="1200" baseline="0" dirty="0" err="1" smtClean="0">
                <a:solidFill>
                  <a:schemeClr val="tx1"/>
                </a:solidFill>
                <a:effectLst/>
                <a:latin typeface="Arial Narrow" pitchFamily="34" charset="0"/>
                <a:ea typeface="+mn-ea"/>
                <a:cs typeface="+mn-cs"/>
              </a:rPr>
              <a:t>the</a:t>
            </a:r>
            <a:r>
              <a:rPr lang="de-DE" sz="1200" kern="1200" baseline="0" dirty="0" smtClean="0">
                <a:solidFill>
                  <a:schemeClr val="tx1"/>
                </a:solidFill>
                <a:effectLst/>
                <a:latin typeface="Arial Narrow" pitchFamily="34" charset="0"/>
                <a:ea typeface="+mn-ea"/>
                <a:cs typeface="+mn-cs"/>
              </a:rPr>
              <a:t> cash </a:t>
            </a:r>
            <a:r>
              <a:rPr lang="de-DE" sz="1200" kern="1200" baseline="0" dirty="0" err="1" smtClean="0">
                <a:solidFill>
                  <a:schemeClr val="tx1"/>
                </a:solidFill>
                <a:effectLst/>
                <a:latin typeface="Arial Narrow" pitchFamily="34" charset="0"/>
                <a:ea typeface="+mn-ea"/>
                <a:cs typeface="+mn-cs"/>
              </a:rPr>
              <a:t>inflow</a:t>
            </a:r>
            <a:r>
              <a:rPr lang="de-DE" sz="1200" kern="1200" baseline="0" dirty="0" smtClean="0">
                <a:solidFill>
                  <a:schemeClr val="tx1"/>
                </a:solidFill>
                <a:effectLst/>
                <a:latin typeface="Arial Narrow" pitchFamily="34" charset="0"/>
                <a:ea typeface="+mn-ea"/>
                <a:cs typeface="+mn-cs"/>
              </a:rPr>
              <a:t>.</a:t>
            </a:r>
            <a:endParaRPr lang="en-US" sz="1200" kern="1200" dirty="0" smtClean="0">
              <a:solidFill>
                <a:schemeClr val="tx1"/>
              </a:solidFill>
              <a:effectLst/>
              <a:latin typeface="Arial Narrow" pitchFamily="34" charset="0"/>
              <a:ea typeface="+mn-ea"/>
              <a:cs typeface="+mn-cs"/>
            </a:endParaRPr>
          </a:p>
        </p:txBody>
      </p:sp>
      <p:sp>
        <p:nvSpPr>
          <p:cNvPr id="4" name="Kopfzeilenplatzhalter 3"/>
          <p:cNvSpPr>
            <a:spLocks noGrp="1"/>
          </p:cNvSpPr>
          <p:nvPr>
            <p:ph type="hdr" sz="quarter" idx="10"/>
          </p:nvPr>
        </p:nvSpPr>
        <p:spPr/>
        <p:txBody>
          <a:bodyPr/>
          <a:lstStyle/>
          <a:p>
            <a:r>
              <a:rPr lang="de-DE" smtClean="0"/>
              <a:t>azqretytuyj</a:t>
            </a:r>
            <a:endParaRPr lang="de-DE"/>
          </a:p>
        </p:txBody>
      </p:sp>
      <p:sp>
        <p:nvSpPr>
          <p:cNvPr id="5" name="Foliennummernplatzhalter 4"/>
          <p:cNvSpPr>
            <a:spLocks noGrp="1"/>
          </p:cNvSpPr>
          <p:nvPr>
            <p:ph type="sldNum" sz="quarter" idx="11"/>
          </p:nvPr>
        </p:nvSpPr>
        <p:spPr/>
        <p:txBody>
          <a:bodyPr/>
          <a:lstStyle/>
          <a:p>
            <a:fld id="{276F4F92-661F-4424-ADED-7D3829A4203F}" type="slidenum">
              <a:rPr lang="de-DE" smtClean="0"/>
              <a:pPr/>
              <a:t>7</a:t>
            </a:fld>
            <a:endParaRPr lang="de-DE"/>
          </a:p>
        </p:txBody>
      </p:sp>
    </p:spTree>
    <p:extLst>
      <p:ext uri="{BB962C8B-B14F-4D97-AF65-F5344CB8AC3E}">
        <p14:creationId xmlns:p14="http://schemas.microsoft.com/office/powerpoint/2010/main" val="1336874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These</a:t>
            </a:r>
            <a:r>
              <a:rPr lang="de-DE" baseline="0" dirty="0" smtClean="0"/>
              <a:t> </a:t>
            </a:r>
            <a:r>
              <a:rPr lang="de-DE" baseline="0" dirty="0" err="1" smtClean="0"/>
              <a:t>are</a:t>
            </a:r>
            <a:r>
              <a:rPr lang="de-DE" baseline="0" dirty="0" smtClean="0"/>
              <a:t> </a:t>
            </a:r>
            <a:r>
              <a:rPr lang="de-DE" baseline="0" dirty="0" err="1" smtClean="0"/>
              <a:t>the</a:t>
            </a:r>
            <a:r>
              <a:rPr lang="de-DE" baseline="0" dirty="0" smtClean="0"/>
              <a:t> </a:t>
            </a:r>
            <a:r>
              <a:rPr lang="de-DE" baseline="0" dirty="0" err="1" smtClean="0"/>
              <a:t>results</a:t>
            </a:r>
            <a:r>
              <a:rPr lang="de-DE" baseline="0" dirty="0" smtClean="0"/>
              <a:t> </a:t>
            </a:r>
            <a:r>
              <a:rPr lang="de-DE" baseline="0" dirty="0" err="1" smtClean="0"/>
              <a:t>for</a:t>
            </a:r>
            <a:r>
              <a:rPr lang="de-DE" baseline="0" dirty="0" smtClean="0"/>
              <a:t> </a:t>
            </a:r>
            <a:r>
              <a:rPr lang="de-DE" baseline="0" dirty="0" err="1" smtClean="0"/>
              <a:t>the</a:t>
            </a:r>
            <a:r>
              <a:rPr lang="de-DE" baseline="0" dirty="0" smtClean="0"/>
              <a:t> </a:t>
            </a:r>
            <a:r>
              <a:rPr lang="de-DE" baseline="0" dirty="0" err="1" smtClean="0"/>
              <a:t>reference</a:t>
            </a:r>
            <a:r>
              <a:rPr lang="de-DE" baseline="0" dirty="0" smtClean="0"/>
              <a:t> </a:t>
            </a:r>
            <a:r>
              <a:rPr lang="de-DE" baseline="0" dirty="0" err="1" smtClean="0"/>
              <a:t>case</a:t>
            </a:r>
            <a:r>
              <a:rPr lang="de-DE" baseline="0" dirty="0" smtClean="0"/>
              <a:t> </a:t>
            </a:r>
            <a:r>
              <a:rPr lang="de-DE" baseline="0" dirty="0" err="1" smtClean="0"/>
              <a:t>using</a:t>
            </a:r>
            <a:r>
              <a:rPr lang="de-DE" baseline="0" dirty="0" smtClean="0"/>
              <a:t> </a:t>
            </a:r>
            <a:r>
              <a:rPr lang="de-DE" baseline="0" dirty="0" smtClean="0"/>
              <a:t>flat </a:t>
            </a:r>
            <a:r>
              <a:rPr lang="de-DE" baseline="0" dirty="0" err="1" smtClean="0"/>
              <a:t>plate</a:t>
            </a:r>
            <a:r>
              <a:rPr lang="de-DE" baseline="0" dirty="0" smtClean="0"/>
              <a:t> </a:t>
            </a:r>
            <a:r>
              <a:rPr lang="de-DE" baseline="0" dirty="0" err="1" smtClean="0"/>
              <a:t>collectors</a:t>
            </a:r>
            <a:r>
              <a:rPr lang="de-DE" baseline="0" dirty="0" smtClean="0"/>
              <a:t>. </a:t>
            </a:r>
          </a:p>
          <a:p>
            <a:r>
              <a:rPr lang="de-DE" baseline="0" dirty="0" smtClean="0"/>
              <a:t>The </a:t>
            </a:r>
            <a:r>
              <a:rPr lang="de-DE" baseline="0" dirty="0" err="1" smtClean="0"/>
              <a:t>left</a:t>
            </a:r>
            <a:r>
              <a:rPr lang="de-DE" baseline="0" dirty="0" smtClean="0"/>
              <a:t> </a:t>
            </a:r>
            <a:r>
              <a:rPr lang="de-DE" baseline="0" dirty="0" err="1" smtClean="0"/>
              <a:t>column</a:t>
            </a:r>
            <a:r>
              <a:rPr lang="de-DE" baseline="0" dirty="0" smtClean="0"/>
              <a:t> </a:t>
            </a:r>
            <a:r>
              <a:rPr lang="de-DE" baseline="0" dirty="0" err="1" smtClean="0"/>
              <a:t>shows</a:t>
            </a:r>
            <a:r>
              <a:rPr lang="de-DE" baseline="0" dirty="0" smtClean="0"/>
              <a:t> </a:t>
            </a:r>
            <a:r>
              <a:rPr lang="de-DE" baseline="0" dirty="0" err="1" smtClean="0"/>
              <a:t>the</a:t>
            </a:r>
            <a:r>
              <a:rPr lang="de-DE" baseline="0" dirty="0" smtClean="0"/>
              <a:t> cash </a:t>
            </a:r>
            <a:r>
              <a:rPr lang="de-DE" baseline="0" dirty="0" err="1" smtClean="0"/>
              <a:t>flows</a:t>
            </a:r>
            <a:r>
              <a:rPr lang="de-DE" baseline="0" dirty="0" smtClean="0"/>
              <a:t> </a:t>
            </a:r>
            <a:r>
              <a:rPr lang="de-DE" baseline="0" dirty="0" err="1" smtClean="0"/>
              <a:t>without</a:t>
            </a:r>
            <a:r>
              <a:rPr lang="de-DE" baseline="0" dirty="0" smtClean="0"/>
              <a:t> </a:t>
            </a:r>
            <a:r>
              <a:rPr lang="de-DE" baseline="0" dirty="0" err="1" smtClean="0"/>
              <a:t>any</a:t>
            </a:r>
            <a:r>
              <a:rPr lang="de-DE" baseline="0" dirty="0" smtClean="0"/>
              <a:t> </a:t>
            </a:r>
            <a:r>
              <a:rPr lang="de-DE" baseline="0" dirty="0" err="1" smtClean="0"/>
              <a:t>grants</a:t>
            </a:r>
            <a:r>
              <a:rPr lang="de-DE" baseline="0" dirty="0" smtClean="0"/>
              <a:t>. The </a:t>
            </a:r>
            <a:r>
              <a:rPr lang="de-DE" baseline="0" dirty="0" err="1" smtClean="0"/>
              <a:t>right</a:t>
            </a:r>
            <a:r>
              <a:rPr lang="de-DE" baseline="0" dirty="0" smtClean="0"/>
              <a:t> </a:t>
            </a:r>
            <a:r>
              <a:rPr lang="de-DE" baseline="0" dirty="0" err="1" smtClean="0"/>
              <a:t>column</a:t>
            </a:r>
            <a:r>
              <a:rPr lang="de-DE" baseline="0" dirty="0" smtClean="0"/>
              <a:t> </a:t>
            </a:r>
            <a:r>
              <a:rPr lang="de-DE" baseline="0" dirty="0" err="1" smtClean="0"/>
              <a:t>shows</a:t>
            </a:r>
            <a:r>
              <a:rPr lang="de-DE" baseline="0" dirty="0" smtClean="0"/>
              <a:t> </a:t>
            </a:r>
            <a:r>
              <a:rPr lang="de-DE" baseline="0" dirty="0" err="1" smtClean="0"/>
              <a:t>the</a:t>
            </a:r>
            <a:r>
              <a:rPr lang="de-DE" baseline="0" dirty="0" smtClean="0"/>
              <a:t> cash </a:t>
            </a:r>
            <a:r>
              <a:rPr lang="de-DE" baseline="0" dirty="0" err="1" smtClean="0"/>
              <a:t>flows</a:t>
            </a:r>
            <a:r>
              <a:rPr lang="de-DE" baseline="0" dirty="0" smtClean="0"/>
              <a:t> </a:t>
            </a:r>
            <a:r>
              <a:rPr lang="de-DE" baseline="0" dirty="0" err="1" smtClean="0"/>
              <a:t>with</a:t>
            </a:r>
            <a:r>
              <a:rPr lang="de-DE" baseline="0" dirty="0" smtClean="0"/>
              <a:t> </a:t>
            </a:r>
            <a:r>
              <a:rPr lang="de-DE" baseline="0" dirty="0" err="1" smtClean="0"/>
              <a:t>current</a:t>
            </a:r>
            <a:r>
              <a:rPr lang="de-DE" baseline="0" dirty="0" smtClean="0"/>
              <a:t> </a:t>
            </a:r>
            <a:r>
              <a:rPr lang="de-DE" baseline="0" dirty="0" err="1" smtClean="0"/>
              <a:t>grants</a:t>
            </a:r>
            <a:r>
              <a:rPr lang="de-DE" baseline="0" dirty="0" smtClean="0"/>
              <a:t>. </a:t>
            </a:r>
            <a:r>
              <a:rPr lang="de-DE" baseline="0" dirty="0" err="1" smtClean="0"/>
              <a:t>Those</a:t>
            </a:r>
            <a:r>
              <a:rPr lang="de-DE" baseline="0" dirty="0" smtClean="0"/>
              <a:t> </a:t>
            </a:r>
            <a:r>
              <a:rPr lang="de-DE" baseline="0" dirty="0" err="1" smtClean="0"/>
              <a:t>are</a:t>
            </a:r>
            <a:r>
              <a:rPr lang="de-DE" baseline="0" dirty="0" smtClean="0"/>
              <a:t> </a:t>
            </a:r>
            <a:r>
              <a:rPr lang="de-DE" baseline="0" dirty="0" err="1" smtClean="0"/>
              <a:t>capped</a:t>
            </a:r>
            <a:r>
              <a:rPr lang="de-DE" baseline="0" dirty="0" smtClean="0"/>
              <a:t> at 65 EUR per </a:t>
            </a:r>
            <a:r>
              <a:rPr lang="de-DE" baseline="0" dirty="0" err="1" smtClean="0"/>
              <a:t>square</a:t>
            </a:r>
            <a:r>
              <a:rPr lang="de-DE" baseline="0" dirty="0" smtClean="0"/>
              <a:t> </a:t>
            </a:r>
            <a:r>
              <a:rPr lang="de-DE" baseline="0" dirty="0" err="1" smtClean="0"/>
              <a:t>meter</a:t>
            </a:r>
            <a:r>
              <a:rPr lang="de-DE" baseline="0" dirty="0" smtClean="0"/>
              <a:t> </a:t>
            </a:r>
            <a:r>
              <a:rPr lang="de-DE" baseline="0" dirty="0" err="1" smtClean="0"/>
              <a:t>which</a:t>
            </a:r>
            <a:r>
              <a:rPr lang="de-DE" baseline="0" dirty="0" smtClean="0"/>
              <a:t> </a:t>
            </a:r>
            <a:r>
              <a:rPr lang="de-DE" baseline="0" dirty="0" err="1" smtClean="0"/>
              <a:t>represents</a:t>
            </a:r>
            <a:r>
              <a:rPr lang="de-DE" baseline="0" dirty="0" smtClean="0"/>
              <a:t> 16.25 % </a:t>
            </a:r>
            <a:r>
              <a:rPr lang="de-DE" baseline="0" dirty="0" err="1" smtClean="0"/>
              <a:t>of</a:t>
            </a:r>
            <a:r>
              <a:rPr lang="de-DE" baseline="0" dirty="0" smtClean="0"/>
              <a:t> </a:t>
            </a:r>
            <a:r>
              <a:rPr lang="de-DE" baseline="0" dirty="0" err="1" smtClean="0"/>
              <a:t>the</a:t>
            </a:r>
            <a:r>
              <a:rPr lang="de-DE" baseline="0" dirty="0" smtClean="0"/>
              <a:t> </a:t>
            </a:r>
            <a:r>
              <a:rPr lang="de-DE" baseline="0" dirty="0" err="1" smtClean="0"/>
              <a:t>investment</a:t>
            </a:r>
            <a:r>
              <a:rPr lang="de-DE" baseline="0" dirty="0" smtClean="0"/>
              <a:t> </a:t>
            </a:r>
            <a:r>
              <a:rPr lang="de-DE" baseline="0" dirty="0" err="1" smtClean="0"/>
              <a:t>costs</a:t>
            </a:r>
            <a:r>
              <a:rPr lang="de-DE" baseline="0" dirty="0" smtClean="0"/>
              <a:t> </a:t>
            </a:r>
            <a:r>
              <a:rPr lang="de-DE" baseline="0" dirty="0" err="1" smtClean="0"/>
              <a:t>of</a:t>
            </a:r>
            <a:r>
              <a:rPr lang="de-DE" baseline="0" dirty="0" smtClean="0"/>
              <a:t> a solar </a:t>
            </a:r>
            <a:r>
              <a:rPr lang="de-DE" baseline="0" dirty="0" err="1" smtClean="0"/>
              <a:t>system</a:t>
            </a:r>
            <a:r>
              <a:rPr lang="de-DE" baseline="0" dirty="0" smtClean="0"/>
              <a:t> </a:t>
            </a:r>
            <a:r>
              <a:rPr lang="de-DE" baseline="0" dirty="0" err="1" smtClean="0"/>
              <a:t>using</a:t>
            </a:r>
            <a:r>
              <a:rPr lang="de-DE" baseline="0" dirty="0" smtClean="0"/>
              <a:t> flat </a:t>
            </a:r>
            <a:r>
              <a:rPr lang="de-DE" baseline="0" dirty="0" err="1" smtClean="0"/>
              <a:t>plate</a:t>
            </a:r>
            <a:r>
              <a:rPr lang="de-DE" baseline="0" dirty="0" smtClean="0"/>
              <a:t> </a:t>
            </a:r>
            <a:r>
              <a:rPr lang="de-DE" baseline="0" dirty="0" err="1" smtClean="0"/>
              <a:t>collectors</a:t>
            </a:r>
            <a:r>
              <a:rPr lang="de-DE" baseline="0" dirty="0" smtClean="0"/>
              <a:t>. </a:t>
            </a:r>
            <a:r>
              <a:rPr lang="de-DE" baseline="0" dirty="0" err="1" smtClean="0"/>
              <a:t>Above</a:t>
            </a:r>
            <a:r>
              <a:rPr lang="de-DE" baseline="0" dirty="0" smtClean="0"/>
              <a:t> </a:t>
            </a:r>
            <a:r>
              <a:rPr lang="de-DE" baseline="0" dirty="0" err="1" smtClean="0"/>
              <a:t>we</a:t>
            </a:r>
            <a:r>
              <a:rPr lang="de-DE" baseline="0" dirty="0" smtClean="0"/>
              <a:t> </a:t>
            </a:r>
            <a:r>
              <a:rPr lang="de-DE" baseline="0" dirty="0" err="1" smtClean="0"/>
              <a:t>see</a:t>
            </a:r>
            <a:r>
              <a:rPr lang="de-DE" baseline="0" dirty="0" smtClean="0"/>
              <a:t> </a:t>
            </a:r>
            <a:r>
              <a:rPr lang="de-DE" baseline="0" dirty="0" err="1" smtClean="0"/>
              <a:t>the</a:t>
            </a:r>
            <a:r>
              <a:rPr lang="de-DE" baseline="0" dirty="0" smtClean="0"/>
              <a:t> </a:t>
            </a:r>
            <a:r>
              <a:rPr lang="de-DE" baseline="0" dirty="0" err="1" smtClean="0"/>
              <a:t>replacement</a:t>
            </a:r>
            <a:r>
              <a:rPr lang="de-DE" baseline="0" dirty="0" smtClean="0"/>
              <a:t> </a:t>
            </a:r>
            <a:r>
              <a:rPr lang="de-DE" baseline="0" dirty="0" err="1" smtClean="0"/>
              <a:t>for</a:t>
            </a:r>
            <a:r>
              <a:rPr lang="de-DE" baseline="0" dirty="0" smtClean="0"/>
              <a:t> </a:t>
            </a:r>
            <a:r>
              <a:rPr lang="de-DE" baseline="0" dirty="0" err="1" smtClean="0"/>
              <a:t>natural</a:t>
            </a:r>
            <a:r>
              <a:rPr lang="de-DE" baseline="0" dirty="0" smtClean="0"/>
              <a:t> gas, </a:t>
            </a:r>
            <a:r>
              <a:rPr lang="de-DE" baseline="0" dirty="0" err="1" smtClean="0"/>
              <a:t>below</a:t>
            </a:r>
            <a:r>
              <a:rPr lang="de-DE" baseline="0" dirty="0" smtClean="0"/>
              <a:t> </a:t>
            </a:r>
            <a:r>
              <a:rPr lang="de-DE" baseline="0" dirty="0" err="1" smtClean="0"/>
              <a:t>for</a:t>
            </a:r>
            <a:r>
              <a:rPr lang="de-DE" baseline="0" dirty="0" smtClean="0"/>
              <a:t> </a:t>
            </a:r>
            <a:r>
              <a:rPr lang="de-DE" baseline="0" dirty="0" err="1" smtClean="0"/>
              <a:t>fuel</a:t>
            </a:r>
            <a:r>
              <a:rPr lang="de-DE" baseline="0" dirty="0" smtClean="0"/>
              <a:t> </a:t>
            </a:r>
            <a:r>
              <a:rPr lang="de-DE" baseline="0" dirty="0" err="1" smtClean="0"/>
              <a:t>oil</a:t>
            </a:r>
            <a:r>
              <a:rPr lang="de-DE" baseline="0" dirty="0" smtClean="0"/>
              <a:t>.</a:t>
            </a:r>
          </a:p>
          <a:p>
            <a:endParaRPr lang="de-DE" baseline="0" dirty="0" smtClean="0"/>
          </a:p>
          <a:p>
            <a:r>
              <a:rPr lang="de-DE" baseline="0" dirty="0" smtClean="0"/>
              <a:t>The </a:t>
            </a:r>
            <a:r>
              <a:rPr lang="de-DE" baseline="0" dirty="0" err="1" smtClean="0"/>
              <a:t>graphs</a:t>
            </a:r>
            <a:r>
              <a:rPr lang="de-DE" baseline="0" dirty="0" smtClean="0"/>
              <a:t> </a:t>
            </a:r>
            <a:r>
              <a:rPr lang="de-DE" baseline="0" dirty="0" err="1" smtClean="0"/>
              <a:t>show</a:t>
            </a:r>
            <a:r>
              <a:rPr lang="de-DE" baseline="0" dirty="0" smtClean="0"/>
              <a:t> </a:t>
            </a:r>
            <a:r>
              <a:rPr lang="de-DE" baseline="0" dirty="0" err="1" smtClean="0"/>
              <a:t>the</a:t>
            </a:r>
            <a:r>
              <a:rPr lang="de-DE" baseline="0" dirty="0" smtClean="0"/>
              <a:t> </a:t>
            </a:r>
            <a:r>
              <a:rPr lang="de-DE" baseline="0" dirty="0" err="1" smtClean="0"/>
              <a:t>yearly</a:t>
            </a:r>
            <a:r>
              <a:rPr lang="de-DE" baseline="0" dirty="0" smtClean="0"/>
              <a:t> </a:t>
            </a:r>
            <a:r>
              <a:rPr lang="de-DE" baseline="0" dirty="0" err="1" smtClean="0"/>
              <a:t>net</a:t>
            </a:r>
            <a:r>
              <a:rPr lang="de-DE" baseline="0" dirty="0" smtClean="0"/>
              <a:t> cash </a:t>
            </a:r>
            <a:r>
              <a:rPr lang="de-DE" baseline="0" dirty="0" err="1" smtClean="0"/>
              <a:t>flows</a:t>
            </a:r>
            <a:r>
              <a:rPr lang="de-DE" baseline="0" dirty="0" smtClean="0"/>
              <a:t> in </a:t>
            </a:r>
            <a:r>
              <a:rPr lang="de-DE" baseline="0" dirty="0" err="1" smtClean="0"/>
              <a:t>blue</a:t>
            </a:r>
            <a:r>
              <a:rPr lang="de-DE" baseline="0" dirty="0" smtClean="0"/>
              <a:t>. The </a:t>
            </a:r>
            <a:r>
              <a:rPr lang="de-DE" baseline="0" dirty="0" err="1" smtClean="0"/>
              <a:t>discounted</a:t>
            </a:r>
            <a:r>
              <a:rPr lang="de-DE" baseline="0" dirty="0" smtClean="0"/>
              <a:t> </a:t>
            </a:r>
            <a:r>
              <a:rPr lang="de-DE" baseline="0" dirty="0" err="1" smtClean="0"/>
              <a:t>net</a:t>
            </a:r>
            <a:r>
              <a:rPr lang="de-DE" baseline="0" dirty="0" smtClean="0"/>
              <a:t> cash </a:t>
            </a:r>
            <a:r>
              <a:rPr lang="de-DE" baseline="0" dirty="0" err="1" smtClean="0"/>
              <a:t>flows</a:t>
            </a:r>
            <a:r>
              <a:rPr lang="de-DE" baseline="0" dirty="0" smtClean="0"/>
              <a:t> </a:t>
            </a:r>
            <a:r>
              <a:rPr lang="de-DE" baseline="0" dirty="0" err="1" smtClean="0"/>
              <a:t>or</a:t>
            </a:r>
            <a:r>
              <a:rPr lang="de-DE" baseline="0" dirty="0" smtClean="0"/>
              <a:t> </a:t>
            </a:r>
            <a:r>
              <a:rPr lang="de-DE" baseline="0" dirty="0" err="1" smtClean="0"/>
              <a:t>rather</a:t>
            </a:r>
            <a:r>
              <a:rPr lang="de-DE" baseline="0" dirty="0" smtClean="0"/>
              <a:t> </a:t>
            </a:r>
            <a:r>
              <a:rPr lang="de-DE" baseline="0" dirty="0" err="1" smtClean="0"/>
              <a:t>present</a:t>
            </a:r>
            <a:r>
              <a:rPr lang="de-DE" baseline="0" dirty="0" smtClean="0"/>
              <a:t> </a:t>
            </a:r>
            <a:r>
              <a:rPr lang="de-DE" baseline="0" dirty="0" err="1" smtClean="0"/>
              <a:t>values</a:t>
            </a:r>
            <a:r>
              <a:rPr lang="de-DE" baseline="0" dirty="0" smtClean="0"/>
              <a:t> </a:t>
            </a:r>
            <a:r>
              <a:rPr lang="de-DE" baseline="0" dirty="0" err="1" smtClean="0"/>
              <a:t>are</a:t>
            </a:r>
            <a:r>
              <a:rPr lang="de-DE" baseline="0" dirty="0" smtClean="0"/>
              <a:t> </a:t>
            </a:r>
            <a:r>
              <a:rPr lang="de-DE" baseline="0" dirty="0" err="1" smtClean="0"/>
              <a:t>shown</a:t>
            </a:r>
            <a:r>
              <a:rPr lang="de-DE" baseline="0" dirty="0" smtClean="0"/>
              <a:t> in </a:t>
            </a:r>
            <a:r>
              <a:rPr lang="de-DE" baseline="0" dirty="0" err="1" smtClean="0"/>
              <a:t>grey</a:t>
            </a:r>
            <a:r>
              <a:rPr lang="de-DE" baseline="0" dirty="0" smtClean="0"/>
              <a:t>. The </a:t>
            </a:r>
            <a:r>
              <a:rPr lang="de-DE" baseline="0" dirty="0" err="1" smtClean="0"/>
              <a:t>red</a:t>
            </a:r>
            <a:r>
              <a:rPr lang="de-DE" baseline="0" dirty="0" smtClean="0"/>
              <a:t> </a:t>
            </a:r>
            <a:r>
              <a:rPr lang="de-DE" baseline="0" dirty="0" err="1" smtClean="0"/>
              <a:t>line</a:t>
            </a:r>
            <a:r>
              <a:rPr lang="de-DE" baseline="0" dirty="0" smtClean="0"/>
              <a:t> </a:t>
            </a:r>
            <a:r>
              <a:rPr lang="de-DE" baseline="0" dirty="0" err="1" smtClean="0"/>
              <a:t>are</a:t>
            </a:r>
            <a:r>
              <a:rPr lang="de-DE" baseline="0" dirty="0" smtClean="0"/>
              <a:t> </a:t>
            </a:r>
            <a:r>
              <a:rPr lang="de-DE" baseline="0" dirty="0" err="1" smtClean="0"/>
              <a:t>the</a:t>
            </a:r>
            <a:r>
              <a:rPr lang="de-DE" baseline="0" dirty="0" smtClean="0"/>
              <a:t> </a:t>
            </a:r>
            <a:r>
              <a:rPr lang="de-DE" baseline="0" dirty="0" err="1" smtClean="0"/>
              <a:t>cumulated</a:t>
            </a:r>
            <a:r>
              <a:rPr lang="de-DE" baseline="0" dirty="0" smtClean="0"/>
              <a:t> </a:t>
            </a:r>
            <a:r>
              <a:rPr lang="de-DE" baseline="0" dirty="0" err="1" smtClean="0"/>
              <a:t>net</a:t>
            </a:r>
            <a:r>
              <a:rPr lang="de-DE" baseline="0" dirty="0" smtClean="0"/>
              <a:t> </a:t>
            </a:r>
            <a:r>
              <a:rPr lang="de-DE" baseline="0" dirty="0" smtClean="0"/>
              <a:t>cash </a:t>
            </a:r>
            <a:r>
              <a:rPr lang="de-DE" baseline="0" dirty="0" err="1" smtClean="0"/>
              <a:t>flows</a:t>
            </a:r>
            <a:r>
              <a:rPr lang="de-DE" baseline="0" dirty="0" smtClean="0"/>
              <a:t>. </a:t>
            </a:r>
          </a:p>
          <a:p>
            <a:endParaRPr lang="de-DE" baseline="0" dirty="0" smtClean="0"/>
          </a:p>
          <a:p>
            <a:r>
              <a:rPr lang="de-DE" baseline="0" dirty="0" err="1" smtClean="0"/>
              <a:t>Only</a:t>
            </a:r>
            <a:r>
              <a:rPr lang="de-DE" baseline="0" dirty="0" smtClean="0"/>
              <a:t> </a:t>
            </a:r>
            <a:r>
              <a:rPr lang="de-DE" baseline="0" dirty="0" err="1" smtClean="0"/>
              <a:t>if</a:t>
            </a:r>
            <a:r>
              <a:rPr lang="de-DE" baseline="0" dirty="0" smtClean="0"/>
              <a:t> </a:t>
            </a:r>
            <a:r>
              <a:rPr lang="de-DE" baseline="0" dirty="0" err="1" smtClean="0"/>
              <a:t>fuel</a:t>
            </a:r>
            <a:r>
              <a:rPr lang="de-DE" baseline="0" dirty="0" smtClean="0"/>
              <a:t> </a:t>
            </a:r>
            <a:r>
              <a:rPr lang="de-DE" baseline="0" dirty="0" err="1" smtClean="0"/>
              <a:t>oil</a:t>
            </a:r>
            <a:r>
              <a:rPr lang="de-DE" baseline="0" dirty="0" smtClean="0"/>
              <a:t> </a:t>
            </a:r>
            <a:r>
              <a:rPr lang="de-DE" baseline="0" dirty="0" err="1" smtClean="0"/>
              <a:t>is</a:t>
            </a:r>
            <a:r>
              <a:rPr lang="de-DE" baseline="0" dirty="0" smtClean="0"/>
              <a:t> </a:t>
            </a:r>
            <a:r>
              <a:rPr lang="de-DE" baseline="0" dirty="0" err="1" smtClean="0"/>
              <a:t>replaced</a:t>
            </a:r>
            <a:r>
              <a:rPr lang="de-DE" baseline="0" dirty="0" smtClean="0"/>
              <a:t> </a:t>
            </a:r>
            <a:r>
              <a:rPr lang="de-DE" baseline="0" dirty="0" err="1" smtClean="0"/>
              <a:t>the</a:t>
            </a:r>
            <a:r>
              <a:rPr lang="de-DE" baseline="0" dirty="0" smtClean="0"/>
              <a:t> </a:t>
            </a:r>
            <a:r>
              <a:rPr lang="de-DE" baseline="0" dirty="0" err="1" smtClean="0"/>
              <a:t>payback</a:t>
            </a:r>
            <a:r>
              <a:rPr lang="de-DE" baseline="0" dirty="0" smtClean="0"/>
              <a:t> </a:t>
            </a:r>
            <a:r>
              <a:rPr lang="de-DE" baseline="0" dirty="0" err="1" smtClean="0"/>
              <a:t>period</a:t>
            </a:r>
            <a:r>
              <a:rPr lang="de-DE" baseline="0" dirty="0" smtClean="0"/>
              <a:t> </a:t>
            </a:r>
            <a:r>
              <a:rPr lang="de-DE" baseline="0" dirty="0" err="1" smtClean="0"/>
              <a:t>is</a:t>
            </a:r>
            <a:r>
              <a:rPr lang="de-DE" baseline="0" dirty="0" smtClean="0"/>
              <a:t> </a:t>
            </a:r>
            <a:r>
              <a:rPr lang="de-DE" baseline="0" dirty="0" err="1" smtClean="0"/>
              <a:t>below</a:t>
            </a:r>
            <a:r>
              <a:rPr lang="de-DE" baseline="0" dirty="0" smtClean="0"/>
              <a:t> </a:t>
            </a:r>
            <a:r>
              <a:rPr lang="de-DE" baseline="0" dirty="0" err="1" smtClean="0"/>
              <a:t>the</a:t>
            </a:r>
            <a:r>
              <a:rPr lang="de-DE" baseline="0" dirty="0" smtClean="0"/>
              <a:t> </a:t>
            </a:r>
            <a:r>
              <a:rPr lang="de-DE" baseline="0" dirty="0" err="1" smtClean="0"/>
              <a:t>life</a:t>
            </a:r>
            <a:r>
              <a:rPr lang="de-DE" baseline="0" dirty="0" smtClean="0"/>
              <a:t> time </a:t>
            </a:r>
            <a:r>
              <a:rPr lang="de-DE" baseline="0" dirty="0" err="1" smtClean="0"/>
              <a:t>of</a:t>
            </a:r>
            <a:r>
              <a:rPr lang="de-DE" baseline="0" dirty="0" smtClean="0"/>
              <a:t> </a:t>
            </a:r>
            <a:r>
              <a:rPr lang="de-DE" baseline="0" dirty="0" err="1" smtClean="0"/>
              <a:t>the</a:t>
            </a:r>
            <a:r>
              <a:rPr lang="de-DE" baseline="0" dirty="0" smtClean="0"/>
              <a:t> solar </a:t>
            </a:r>
            <a:r>
              <a:rPr lang="de-DE" baseline="0" dirty="0" err="1" smtClean="0"/>
              <a:t>system</a:t>
            </a:r>
            <a:r>
              <a:rPr lang="de-DE" baseline="0" dirty="0" smtClean="0"/>
              <a:t>. But, </a:t>
            </a:r>
            <a:r>
              <a:rPr lang="de-DE" baseline="0" dirty="0" err="1" smtClean="0"/>
              <a:t>the</a:t>
            </a:r>
            <a:r>
              <a:rPr lang="de-DE" baseline="0" dirty="0" smtClean="0"/>
              <a:t> NPV </a:t>
            </a:r>
            <a:r>
              <a:rPr lang="de-DE" baseline="0" dirty="0" err="1" smtClean="0"/>
              <a:t>is</a:t>
            </a:r>
            <a:r>
              <a:rPr lang="de-DE" baseline="0" dirty="0" smtClean="0"/>
              <a:t> negative </a:t>
            </a:r>
            <a:r>
              <a:rPr lang="de-DE" baseline="0" dirty="0" err="1" smtClean="0"/>
              <a:t>for</a:t>
            </a:r>
            <a:r>
              <a:rPr lang="de-DE" baseline="0" dirty="0" smtClean="0"/>
              <a:t> </a:t>
            </a:r>
            <a:r>
              <a:rPr lang="de-DE" baseline="0" dirty="0" err="1" smtClean="0"/>
              <a:t>both</a:t>
            </a:r>
            <a:r>
              <a:rPr lang="de-DE" baseline="0" dirty="0" smtClean="0"/>
              <a:t> </a:t>
            </a:r>
            <a:r>
              <a:rPr lang="de-DE" baseline="0" dirty="0" err="1" smtClean="0"/>
              <a:t>cases</a:t>
            </a:r>
            <a:r>
              <a:rPr lang="de-DE" baseline="0" dirty="0" smtClean="0"/>
              <a:t> </a:t>
            </a:r>
            <a:r>
              <a:rPr lang="de-DE" baseline="0" dirty="0" err="1" smtClean="0"/>
              <a:t>and</a:t>
            </a:r>
            <a:r>
              <a:rPr lang="de-DE" baseline="0" dirty="0" smtClean="0"/>
              <a:t> </a:t>
            </a:r>
            <a:r>
              <a:rPr lang="de-DE" baseline="0" dirty="0" err="1" smtClean="0"/>
              <a:t>the</a:t>
            </a:r>
            <a:r>
              <a:rPr lang="de-DE" baseline="0" dirty="0" smtClean="0"/>
              <a:t> internal rate </a:t>
            </a:r>
            <a:r>
              <a:rPr lang="de-DE" baseline="0" dirty="0" err="1" smtClean="0"/>
              <a:t>of</a:t>
            </a:r>
            <a:r>
              <a:rPr lang="de-DE" baseline="0" dirty="0" smtClean="0"/>
              <a:t> </a:t>
            </a:r>
            <a:r>
              <a:rPr lang="de-DE" baseline="0" dirty="0" err="1" smtClean="0"/>
              <a:t>return</a:t>
            </a:r>
            <a:r>
              <a:rPr lang="de-DE" baseline="0" dirty="0" smtClean="0"/>
              <a:t> </a:t>
            </a:r>
            <a:r>
              <a:rPr lang="de-DE" baseline="0" dirty="0" err="1" smtClean="0"/>
              <a:t>is</a:t>
            </a:r>
            <a:r>
              <a:rPr lang="de-DE" baseline="0" dirty="0" smtClean="0"/>
              <a:t> also </a:t>
            </a:r>
            <a:r>
              <a:rPr lang="de-DE" baseline="0" dirty="0" err="1" smtClean="0"/>
              <a:t>very</a:t>
            </a:r>
            <a:r>
              <a:rPr lang="de-DE" baseline="0" dirty="0" smtClean="0"/>
              <a:t> </a:t>
            </a:r>
            <a:r>
              <a:rPr lang="de-DE" baseline="0" dirty="0" err="1" smtClean="0"/>
              <a:t>low</a:t>
            </a:r>
            <a:r>
              <a:rPr lang="de-DE" baseline="0" dirty="0" smtClean="0"/>
              <a:t>. </a:t>
            </a:r>
            <a:endParaRPr lang="de-DE" dirty="0"/>
          </a:p>
        </p:txBody>
      </p:sp>
      <p:sp>
        <p:nvSpPr>
          <p:cNvPr id="4" name="Kopfzeilenplatzhalter 3"/>
          <p:cNvSpPr>
            <a:spLocks noGrp="1"/>
          </p:cNvSpPr>
          <p:nvPr>
            <p:ph type="hdr" sz="quarter" idx="10"/>
          </p:nvPr>
        </p:nvSpPr>
        <p:spPr/>
        <p:txBody>
          <a:bodyPr/>
          <a:lstStyle/>
          <a:p>
            <a:r>
              <a:rPr lang="de-DE" smtClean="0"/>
              <a:t>azqretytuyj</a:t>
            </a:r>
            <a:endParaRPr lang="de-DE"/>
          </a:p>
        </p:txBody>
      </p:sp>
      <p:sp>
        <p:nvSpPr>
          <p:cNvPr id="5" name="Foliennummernplatzhalter 4"/>
          <p:cNvSpPr>
            <a:spLocks noGrp="1"/>
          </p:cNvSpPr>
          <p:nvPr>
            <p:ph type="sldNum" sz="quarter" idx="11"/>
          </p:nvPr>
        </p:nvSpPr>
        <p:spPr/>
        <p:txBody>
          <a:bodyPr/>
          <a:lstStyle/>
          <a:p>
            <a:fld id="{276F4F92-661F-4424-ADED-7D3829A4203F}" type="slidenum">
              <a:rPr lang="de-DE" smtClean="0"/>
              <a:pPr/>
              <a:t>8</a:t>
            </a:fld>
            <a:endParaRPr lang="de-DE"/>
          </a:p>
        </p:txBody>
      </p:sp>
    </p:spTree>
    <p:extLst>
      <p:ext uri="{BB962C8B-B14F-4D97-AF65-F5344CB8AC3E}">
        <p14:creationId xmlns:p14="http://schemas.microsoft.com/office/powerpoint/2010/main" val="41072283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smtClean="0"/>
              <a:t>For</a:t>
            </a:r>
            <a:r>
              <a:rPr lang="de-DE" baseline="0" dirty="0" smtClean="0"/>
              <a:t> </a:t>
            </a:r>
            <a:r>
              <a:rPr lang="de-DE" baseline="0" dirty="0" err="1" smtClean="0"/>
              <a:t>evacuated</a:t>
            </a:r>
            <a:r>
              <a:rPr lang="de-DE" baseline="0" dirty="0" smtClean="0"/>
              <a:t> </a:t>
            </a:r>
            <a:r>
              <a:rPr lang="de-DE" baseline="0" dirty="0" err="1" smtClean="0"/>
              <a:t>tube</a:t>
            </a:r>
            <a:r>
              <a:rPr lang="de-DE" baseline="0" dirty="0" smtClean="0"/>
              <a:t> </a:t>
            </a:r>
            <a:r>
              <a:rPr lang="de-DE" baseline="0" dirty="0" err="1" smtClean="0"/>
              <a:t>collectors</a:t>
            </a:r>
            <a:r>
              <a:rPr lang="de-DE" baseline="0" dirty="0" smtClean="0"/>
              <a:t>, </a:t>
            </a:r>
            <a:r>
              <a:rPr lang="de-DE" baseline="0" dirty="0" err="1" smtClean="0"/>
              <a:t>economics</a:t>
            </a:r>
            <a:r>
              <a:rPr lang="de-DE" baseline="0" dirty="0" smtClean="0"/>
              <a:t> </a:t>
            </a:r>
            <a:r>
              <a:rPr lang="de-DE" baseline="0" dirty="0" err="1" smtClean="0"/>
              <a:t>are</a:t>
            </a:r>
            <a:r>
              <a:rPr lang="de-DE" baseline="0" dirty="0" smtClean="0"/>
              <a:t> </a:t>
            </a:r>
            <a:r>
              <a:rPr lang="de-DE" baseline="0" dirty="0" err="1" smtClean="0"/>
              <a:t>even</a:t>
            </a:r>
            <a:r>
              <a:rPr lang="de-DE" baseline="0" dirty="0" smtClean="0"/>
              <a:t> </a:t>
            </a:r>
            <a:r>
              <a:rPr lang="de-DE" baseline="0" dirty="0" err="1" smtClean="0"/>
              <a:t>less</a:t>
            </a:r>
            <a:r>
              <a:rPr lang="de-DE" baseline="0" dirty="0" smtClean="0"/>
              <a:t> </a:t>
            </a:r>
            <a:r>
              <a:rPr lang="de-DE" baseline="0" dirty="0" err="1" smtClean="0"/>
              <a:t>attractive</a:t>
            </a:r>
            <a:r>
              <a:rPr lang="de-DE" baseline="0" dirty="0" smtClean="0"/>
              <a:t>. 65 EUR per </a:t>
            </a:r>
            <a:r>
              <a:rPr lang="de-DE" baseline="0" dirty="0" err="1" smtClean="0"/>
              <a:t>square</a:t>
            </a:r>
            <a:r>
              <a:rPr lang="de-DE" baseline="0" dirty="0" smtClean="0"/>
              <a:t> </a:t>
            </a:r>
            <a:r>
              <a:rPr lang="de-DE" baseline="0" dirty="0" err="1" smtClean="0"/>
              <a:t>meters</a:t>
            </a:r>
            <a:r>
              <a:rPr lang="de-DE" baseline="0" dirty="0" smtClean="0"/>
              <a:t> </a:t>
            </a:r>
            <a:r>
              <a:rPr lang="de-DE" baseline="0" dirty="0" err="1" smtClean="0"/>
              <a:t>represent</a:t>
            </a:r>
            <a:r>
              <a:rPr lang="de-DE" baseline="0" dirty="0" smtClean="0"/>
              <a:t> 13 %, </a:t>
            </a:r>
            <a:r>
              <a:rPr lang="de-DE" baseline="0" dirty="0" err="1" smtClean="0"/>
              <a:t>since</a:t>
            </a:r>
            <a:r>
              <a:rPr lang="de-DE" baseline="0" dirty="0" smtClean="0"/>
              <a:t> </a:t>
            </a:r>
            <a:r>
              <a:rPr lang="de-DE" baseline="0" dirty="0" err="1" smtClean="0"/>
              <a:t>the</a:t>
            </a:r>
            <a:r>
              <a:rPr lang="de-DE" baseline="0" dirty="0" smtClean="0"/>
              <a:t> </a:t>
            </a:r>
            <a:r>
              <a:rPr lang="de-DE" baseline="0" dirty="0" err="1" smtClean="0"/>
              <a:t>investment</a:t>
            </a:r>
            <a:r>
              <a:rPr lang="de-DE" baseline="0" dirty="0" smtClean="0"/>
              <a:t> </a:t>
            </a:r>
            <a:r>
              <a:rPr lang="de-DE" baseline="0" dirty="0" err="1" smtClean="0"/>
              <a:t>is</a:t>
            </a:r>
            <a:r>
              <a:rPr lang="de-DE" baseline="0" dirty="0" smtClean="0"/>
              <a:t> </a:t>
            </a:r>
            <a:r>
              <a:rPr lang="de-DE" baseline="0" dirty="0" err="1" smtClean="0"/>
              <a:t>higher</a:t>
            </a:r>
            <a:r>
              <a:rPr lang="de-DE" baseline="0" dirty="0" smtClean="0"/>
              <a:t> </a:t>
            </a:r>
            <a:r>
              <a:rPr lang="de-DE" baseline="0" dirty="0" err="1" smtClean="0"/>
              <a:t>using</a:t>
            </a:r>
            <a:r>
              <a:rPr lang="de-DE" baseline="0" dirty="0" smtClean="0"/>
              <a:t> </a:t>
            </a:r>
            <a:r>
              <a:rPr lang="de-DE" baseline="0" dirty="0" err="1" smtClean="0"/>
              <a:t>evacuated</a:t>
            </a:r>
            <a:r>
              <a:rPr lang="de-DE" baseline="0" dirty="0" smtClean="0"/>
              <a:t> </a:t>
            </a:r>
            <a:r>
              <a:rPr lang="de-DE" baseline="0" dirty="0" err="1" smtClean="0"/>
              <a:t>tube</a:t>
            </a:r>
            <a:r>
              <a:rPr lang="de-DE" baseline="0" dirty="0" smtClean="0"/>
              <a:t> </a:t>
            </a:r>
            <a:r>
              <a:rPr lang="de-DE" baseline="0" dirty="0" err="1" smtClean="0"/>
              <a:t>collectors</a:t>
            </a:r>
            <a:r>
              <a:rPr lang="de-DE" baseline="0" dirty="0" smtClean="0"/>
              <a:t>. </a:t>
            </a:r>
          </a:p>
          <a:p>
            <a:r>
              <a:rPr lang="de-DE" baseline="0" dirty="0" smtClean="0"/>
              <a:t>I </a:t>
            </a:r>
            <a:r>
              <a:rPr lang="de-DE" baseline="0" dirty="0" err="1" smtClean="0"/>
              <a:t>didn‘t</a:t>
            </a:r>
            <a:r>
              <a:rPr lang="de-DE" baseline="0" dirty="0" smtClean="0"/>
              <a:t> </a:t>
            </a:r>
            <a:r>
              <a:rPr lang="de-DE" baseline="0" dirty="0" err="1" smtClean="0"/>
              <a:t>mention</a:t>
            </a:r>
            <a:r>
              <a:rPr lang="de-DE" baseline="0" dirty="0" smtClean="0"/>
              <a:t> </a:t>
            </a:r>
            <a:r>
              <a:rPr lang="de-DE" baseline="0" dirty="0" err="1" smtClean="0"/>
              <a:t>the</a:t>
            </a:r>
            <a:r>
              <a:rPr lang="de-DE" baseline="0" dirty="0" smtClean="0"/>
              <a:t> </a:t>
            </a:r>
            <a:r>
              <a:rPr lang="de-DE" baseline="0" dirty="0" err="1" smtClean="0"/>
              <a:t>net</a:t>
            </a:r>
            <a:r>
              <a:rPr lang="de-DE" baseline="0" dirty="0" smtClean="0"/>
              <a:t> </a:t>
            </a:r>
            <a:r>
              <a:rPr lang="de-DE" baseline="0" dirty="0" err="1" smtClean="0"/>
              <a:t>present</a:t>
            </a:r>
            <a:r>
              <a:rPr lang="de-DE" baseline="0" dirty="0" smtClean="0"/>
              <a:t> </a:t>
            </a:r>
            <a:r>
              <a:rPr lang="de-DE" baseline="0" dirty="0" err="1" smtClean="0"/>
              <a:t>value</a:t>
            </a:r>
            <a:r>
              <a:rPr lang="de-DE" baseline="0" dirty="0" smtClean="0"/>
              <a:t> </a:t>
            </a:r>
            <a:r>
              <a:rPr lang="de-DE" baseline="0" dirty="0" err="1" smtClean="0"/>
              <a:t>and</a:t>
            </a:r>
            <a:r>
              <a:rPr lang="de-DE" baseline="0" dirty="0" smtClean="0"/>
              <a:t> </a:t>
            </a:r>
            <a:r>
              <a:rPr lang="de-DE" baseline="0" dirty="0" err="1" smtClean="0"/>
              <a:t>the</a:t>
            </a:r>
            <a:r>
              <a:rPr lang="de-DE" baseline="0" dirty="0" smtClean="0"/>
              <a:t> internal rate </a:t>
            </a:r>
            <a:r>
              <a:rPr lang="de-DE" baseline="0" dirty="0" err="1" smtClean="0"/>
              <a:t>of</a:t>
            </a:r>
            <a:r>
              <a:rPr lang="de-DE" baseline="0" dirty="0" smtClean="0"/>
              <a:t> </a:t>
            </a:r>
            <a:r>
              <a:rPr lang="de-DE" baseline="0" dirty="0" err="1" smtClean="0"/>
              <a:t>return</a:t>
            </a:r>
            <a:r>
              <a:rPr lang="de-DE" baseline="0" dirty="0" smtClean="0"/>
              <a:t>, </a:t>
            </a:r>
            <a:r>
              <a:rPr lang="de-DE" baseline="0" dirty="0" err="1" smtClean="0"/>
              <a:t>as</a:t>
            </a:r>
            <a:r>
              <a:rPr lang="de-DE" baseline="0" dirty="0" smtClean="0"/>
              <a:t> </a:t>
            </a:r>
            <a:r>
              <a:rPr lang="de-DE" baseline="0" dirty="0" err="1" smtClean="0"/>
              <a:t>the</a:t>
            </a:r>
            <a:r>
              <a:rPr lang="de-DE" baseline="0" dirty="0" smtClean="0"/>
              <a:t> </a:t>
            </a:r>
            <a:r>
              <a:rPr lang="de-DE" baseline="0" dirty="0" err="1" smtClean="0"/>
              <a:t>investment</a:t>
            </a:r>
            <a:r>
              <a:rPr lang="de-DE" baseline="0" dirty="0" smtClean="0"/>
              <a:t> </a:t>
            </a:r>
            <a:r>
              <a:rPr lang="de-DE" baseline="0" dirty="0" err="1" smtClean="0"/>
              <a:t>is</a:t>
            </a:r>
            <a:r>
              <a:rPr lang="de-DE" baseline="0" dirty="0" smtClean="0"/>
              <a:t> </a:t>
            </a:r>
            <a:r>
              <a:rPr lang="de-DE" baseline="0" dirty="0" err="1" smtClean="0"/>
              <a:t>obviously</a:t>
            </a:r>
            <a:r>
              <a:rPr lang="de-DE" baseline="0" dirty="0" smtClean="0"/>
              <a:t> not </a:t>
            </a:r>
            <a:r>
              <a:rPr lang="de-DE" baseline="0" dirty="0" err="1" smtClean="0"/>
              <a:t>feasible</a:t>
            </a:r>
            <a:r>
              <a:rPr lang="de-DE" baseline="0" dirty="0" smtClean="0"/>
              <a:t>. </a:t>
            </a:r>
          </a:p>
          <a:p>
            <a:r>
              <a:rPr lang="de-DE" baseline="0" dirty="0" smtClean="0"/>
              <a:t>(The </a:t>
            </a:r>
            <a:r>
              <a:rPr lang="de-DE" baseline="0" dirty="0" err="1" smtClean="0"/>
              <a:t>first</a:t>
            </a:r>
            <a:r>
              <a:rPr lang="de-DE" baseline="0" dirty="0" smtClean="0"/>
              <a:t> </a:t>
            </a:r>
            <a:r>
              <a:rPr lang="de-DE" baseline="0" dirty="0" err="1" smtClean="0"/>
              <a:t>net</a:t>
            </a:r>
            <a:r>
              <a:rPr lang="de-DE" baseline="0" dirty="0" smtClean="0"/>
              <a:t> cash </a:t>
            </a:r>
            <a:r>
              <a:rPr lang="de-DE" baseline="0" dirty="0" err="1" smtClean="0"/>
              <a:t>flow</a:t>
            </a:r>
            <a:r>
              <a:rPr lang="de-DE" baseline="0" dirty="0" smtClean="0"/>
              <a:t> </a:t>
            </a:r>
            <a:r>
              <a:rPr lang="de-DE" baseline="0" dirty="0" err="1" smtClean="0"/>
              <a:t>represents</a:t>
            </a:r>
            <a:r>
              <a:rPr lang="de-DE" baseline="0" dirty="0" smtClean="0"/>
              <a:t> </a:t>
            </a:r>
            <a:r>
              <a:rPr lang="de-DE" baseline="0" dirty="0" err="1" smtClean="0"/>
              <a:t>the</a:t>
            </a:r>
            <a:r>
              <a:rPr lang="de-DE" baseline="0" dirty="0" smtClean="0"/>
              <a:t> cash </a:t>
            </a:r>
            <a:r>
              <a:rPr lang="de-DE" baseline="0" dirty="0" err="1" smtClean="0"/>
              <a:t>outflow</a:t>
            </a:r>
            <a:r>
              <a:rPr lang="de-DE" baseline="0" dirty="0" smtClean="0"/>
              <a:t> </a:t>
            </a:r>
            <a:r>
              <a:rPr lang="de-DE" baseline="0" dirty="0" err="1" smtClean="0"/>
              <a:t>for</a:t>
            </a:r>
            <a:r>
              <a:rPr lang="de-DE" baseline="0" dirty="0" smtClean="0"/>
              <a:t> </a:t>
            </a:r>
            <a:r>
              <a:rPr lang="de-DE" baseline="0" dirty="0" err="1" smtClean="0"/>
              <a:t>the</a:t>
            </a:r>
            <a:r>
              <a:rPr lang="de-DE" baseline="0" dirty="0" smtClean="0"/>
              <a:t> initial </a:t>
            </a:r>
            <a:r>
              <a:rPr lang="de-DE" baseline="0" dirty="0" err="1" smtClean="0"/>
              <a:t>investment</a:t>
            </a:r>
            <a:r>
              <a:rPr lang="de-DE" baseline="0" dirty="0" smtClean="0"/>
              <a:t> </a:t>
            </a:r>
            <a:r>
              <a:rPr lang="de-DE" baseline="0" dirty="0" err="1" smtClean="0"/>
              <a:t>financed</a:t>
            </a:r>
            <a:r>
              <a:rPr lang="de-DE" baseline="0" dirty="0" smtClean="0"/>
              <a:t> </a:t>
            </a:r>
            <a:r>
              <a:rPr lang="de-DE" baseline="0" dirty="0" err="1" smtClean="0"/>
              <a:t>by</a:t>
            </a:r>
            <a:r>
              <a:rPr lang="de-DE" baseline="0" dirty="0" smtClean="0"/>
              <a:t> </a:t>
            </a:r>
            <a:r>
              <a:rPr lang="de-DE" baseline="0" dirty="0" err="1" smtClean="0"/>
              <a:t>equity</a:t>
            </a:r>
            <a:r>
              <a:rPr lang="de-DE" baseline="0" dirty="0" smtClean="0"/>
              <a:t>. </a:t>
            </a:r>
            <a:r>
              <a:rPr lang="de-DE" baseline="0" dirty="0" err="1" smtClean="0"/>
              <a:t>During</a:t>
            </a:r>
            <a:r>
              <a:rPr lang="de-DE" baseline="0" dirty="0" smtClean="0"/>
              <a:t> </a:t>
            </a:r>
            <a:r>
              <a:rPr lang="de-DE" baseline="0" dirty="0" err="1" smtClean="0"/>
              <a:t>the</a:t>
            </a:r>
            <a:r>
              <a:rPr lang="de-DE" baseline="0" dirty="0" smtClean="0"/>
              <a:t> subsequent </a:t>
            </a:r>
            <a:r>
              <a:rPr lang="de-DE" baseline="0" dirty="0" err="1" smtClean="0"/>
              <a:t>five</a:t>
            </a:r>
            <a:r>
              <a:rPr lang="de-DE" baseline="0" dirty="0" smtClean="0"/>
              <a:t> </a:t>
            </a:r>
            <a:r>
              <a:rPr lang="de-DE" baseline="0" dirty="0" err="1" smtClean="0"/>
              <a:t>years</a:t>
            </a:r>
            <a:r>
              <a:rPr lang="de-DE" baseline="0" dirty="0" smtClean="0"/>
              <a:t>, </a:t>
            </a:r>
            <a:r>
              <a:rPr lang="de-DE" baseline="0" dirty="0" err="1" smtClean="0"/>
              <a:t>net</a:t>
            </a:r>
            <a:r>
              <a:rPr lang="de-DE" baseline="0" dirty="0" smtClean="0"/>
              <a:t> </a:t>
            </a:r>
            <a:r>
              <a:rPr lang="de-DE" baseline="0" dirty="0" smtClean="0"/>
              <a:t>cash </a:t>
            </a:r>
            <a:r>
              <a:rPr lang="de-DE" baseline="0" dirty="0" err="1" smtClean="0"/>
              <a:t>flow</a:t>
            </a:r>
            <a:r>
              <a:rPr lang="de-DE" baseline="0" dirty="0" smtClean="0"/>
              <a:t> </a:t>
            </a:r>
            <a:r>
              <a:rPr lang="de-DE" baseline="0" dirty="0" err="1" smtClean="0"/>
              <a:t>the</a:t>
            </a:r>
            <a:r>
              <a:rPr lang="de-DE" baseline="0" dirty="0" smtClean="0"/>
              <a:t> </a:t>
            </a:r>
            <a:r>
              <a:rPr lang="de-DE" baseline="0" dirty="0" err="1" smtClean="0"/>
              <a:t>loan</a:t>
            </a:r>
            <a:r>
              <a:rPr lang="de-DE" baseline="0" dirty="0" smtClean="0"/>
              <a:t> </a:t>
            </a:r>
            <a:r>
              <a:rPr lang="de-DE" baseline="0" dirty="0" err="1" smtClean="0"/>
              <a:t>is</a:t>
            </a:r>
            <a:r>
              <a:rPr lang="de-DE" baseline="0" dirty="0" smtClean="0"/>
              <a:t> </a:t>
            </a:r>
            <a:r>
              <a:rPr lang="de-DE" baseline="0" dirty="0" err="1" smtClean="0"/>
              <a:t>paid</a:t>
            </a:r>
            <a:r>
              <a:rPr lang="de-DE" baseline="0" dirty="0" smtClean="0"/>
              <a:t> back </a:t>
            </a:r>
            <a:r>
              <a:rPr lang="de-DE" baseline="0" dirty="0" err="1" smtClean="0"/>
              <a:t>and</a:t>
            </a:r>
            <a:r>
              <a:rPr lang="de-DE" baseline="0" dirty="0" smtClean="0"/>
              <a:t> after </a:t>
            </a:r>
            <a:r>
              <a:rPr lang="de-DE" baseline="0" dirty="0" err="1" smtClean="0"/>
              <a:t>that</a:t>
            </a:r>
            <a:r>
              <a:rPr lang="de-DE" baseline="0" dirty="0" smtClean="0"/>
              <a:t> </a:t>
            </a:r>
            <a:r>
              <a:rPr lang="de-DE" baseline="0" dirty="0" err="1" smtClean="0"/>
              <a:t>net</a:t>
            </a:r>
            <a:r>
              <a:rPr lang="de-DE" baseline="0" dirty="0" smtClean="0"/>
              <a:t> cash </a:t>
            </a:r>
            <a:r>
              <a:rPr lang="de-DE" baseline="0" dirty="0" err="1" smtClean="0"/>
              <a:t>flows</a:t>
            </a:r>
            <a:r>
              <a:rPr lang="de-DE" baseline="0" dirty="0" smtClean="0"/>
              <a:t> </a:t>
            </a:r>
            <a:r>
              <a:rPr lang="de-DE" baseline="0" dirty="0" err="1" smtClean="0"/>
              <a:t>are</a:t>
            </a:r>
            <a:r>
              <a:rPr lang="de-DE" baseline="0" dirty="0" smtClean="0"/>
              <a:t> positive</a:t>
            </a:r>
            <a:r>
              <a:rPr lang="de-DE" baseline="0" dirty="0" smtClean="0"/>
              <a:t>.)</a:t>
            </a:r>
            <a:endParaRPr lang="de-DE" dirty="0"/>
          </a:p>
        </p:txBody>
      </p:sp>
      <p:sp>
        <p:nvSpPr>
          <p:cNvPr id="4" name="Kopfzeilenplatzhalter 3"/>
          <p:cNvSpPr>
            <a:spLocks noGrp="1"/>
          </p:cNvSpPr>
          <p:nvPr>
            <p:ph type="hdr" sz="quarter" idx="10"/>
          </p:nvPr>
        </p:nvSpPr>
        <p:spPr/>
        <p:txBody>
          <a:bodyPr/>
          <a:lstStyle/>
          <a:p>
            <a:r>
              <a:rPr lang="de-DE" smtClean="0"/>
              <a:t>azqretytuyj</a:t>
            </a:r>
            <a:endParaRPr lang="de-DE"/>
          </a:p>
        </p:txBody>
      </p:sp>
      <p:sp>
        <p:nvSpPr>
          <p:cNvPr id="5" name="Foliennummernplatzhalter 4"/>
          <p:cNvSpPr>
            <a:spLocks noGrp="1"/>
          </p:cNvSpPr>
          <p:nvPr>
            <p:ph type="sldNum" sz="quarter" idx="11"/>
          </p:nvPr>
        </p:nvSpPr>
        <p:spPr/>
        <p:txBody>
          <a:bodyPr/>
          <a:lstStyle/>
          <a:p>
            <a:fld id="{276F4F92-661F-4424-ADED-7D3829A4203F}" type="slidenum">
              <a:rPr lang="de-DE" smtClean="0"/>
              <a:pPr/>
              <a:t>9</a:t>
            </a:fld>
            <a:endParaRPr lang="de-DE"/>
          </a:p>
        </p:txBody>
      </p:sp>
    </p:spTree>
    <p:extLst>
      <p:ext uri="{BB962C8B-B14F-4D97-AF65-F5344CB8AC3E}">
        <p14:creationId xmlns:p14="http://schemas.microsoft.com/office/powerpoint/2010/main" val="34918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dline, bulletpoints">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lvl1pPr>
              <a:defRPr/>
            </a:lvl1pPr>
          </a:lstStyle>
          <a:p>
            <a:r>
              <a:rPr lang="en-GB" dirty="0" smtClean="0"/>
              <a:t>Economic Assessment of SHIP in Tunisia</a:t>
            </a:r>
            <a:endParaRPr lang="en-GB" dirty="0"/>
          </a:p>
        </p:txBody>
      </p:sp>
      <p:sp>
        <p:nvSpPr>
          <p:cNvPr id="4" name="Datumsplatzhalter 3"/>
          <p:cNvSpPr>
            <a:spLocks noGrp="1"/>
          </p:cNvSpPr>
          <p:nvPr>
            <p:ph type="dt" sz="half" idx="11"/>
          </p:nvPr>
        </p:nvSpPr>
        <p:spPr/>
        <p:txBody>
          <a:bodyPr/>
          <a:lstStyle/>
          <a:p>
            <a:fld id="{16A73F5A-F6F8-44BD-9605-8321BD5AF5DE}" type="datetime1">
              <a:rPr lang="fr-FR" noProof="0" smtClean="0"/>
              <a:t>26/09/2014</a:t>
            </a:fld>
            <a:endParaRPr lang="de-DE" noProof="0"/>
          </a:p>
        </p:txBody>
      </p:sp>
    </p:spTree>
    <p:extLst>
      <p:ext uri="{BB962C8B-B14F-4D97-AF65-F5344CB8AC3E}">
        <p14:creationId xmlns:p14="http://schemas.microsoft.com/office/powerpoint/2010/main" val="2453010258"/>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gif"/><Relationship Id="rId4" Type="http://schemas.openxmlformats.org/officeDocument/2006/relationships/image" Target="../media/image2.gif"/></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theme" Target="../theme/theme2.xml"/><Relationship Id="rId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0" y="1810"/>
            <a:ext cx="9144000" cy="1115568"/>
          </a:xfrm>
          <a:prstGeom prst="rect">
            <a:avLst/>
          </a:prstGeom>
          <a:noFill/>
          <a:ln w="9525">
            <a:noFill/>
            <a:miter lim="800000"/>
            <a:headEnd/>
            <a:tailEnd/>
          </a:ln>
        </p:spPr>
      </p:pic>
      <p:pic>
        <p:nvPicPr>
          <p:cNvPr id="19" name="Grafik 7"/>
          <p:cNvPicPr>
            <a:picLocks noChangeAspect="1"/>
          </p:cNvPicPr>
          <p:nvPr/>
        </p:nvPicPr>
        <p:blipFill>
          <a:blip r:embed="rId4" cstate="print"/>
          <a:srcRect/>
          <a:stretch>
            <a:fillRect/>
          </a:stretch>
        </p:blipFill>
        <p:spPr bwMode="auto">
          <a:xfrm>
            <a:off x="6618288" y="304800"/>
            <a:ext cx="2106612" cy="877888"/>
          </a:xfrm>
          <a:prstGeom prst="rect">
            <a:avLst/>
          </a:prstGeom>
          <a:noFill/>
          <a:ln w="9525">
            <a:noFill/>
            <a:miter lim="800000"/>
            <a:headEnd/>
            <a:tailEnd/>
          </a:ln>
        </p:spPr>
      </p:pic>
      <p:pic>
        <p:nvPicPr>
          <p:cNvPr id="20" name="Grafik 8"/>
          <p:cNvPicPr>
            <a:picLocks noChangeAspect="1"/>
          </p:cNvPicPr>
          <p:nvPr/>
        </p:nvPicPr>
        <p:blipFill>
          <a:blip r:embed="rId5" cstate="print"/>
          <a:srcRect/>
          <a:stretch>
            <a:fillRect/>
          </a:stretch>
        </p:blipFill>
        <p:spPr bwMode="auto">
          <a:xfrm>
            <a:off x="0" y="5851525"/>
            <a:ext cx="9144000" cy="738188"/>
          </a:xfrm>
          <a:prstGeom prst="rect">
            <a:avLst/>
          </a:prstGeom>
          <a:noFill/>
          <a:ln w="9525">
            <a:noFill/>
            <a:miter lim="800000"/>
            <a:headEnd/>
            <a:tailEnd/>
          </a:ln>
        </p:spPr>
      </p:pic>
      <p:sp>
        <p:nvSpPr>
          <p:cNvPr id="14" name="Text Box 19"/>
          <p:cNvSpPr txBox="1">
            <a:spLocks noChangeArrowheads="1"/>
          </p:cNvSpPr>
          <p:nvPr/>
        </p:nvSpPr>
        <p:spPr bwMode="auto">
          <a:xfrm>
            <a:off x="7703687" y="6581001"/>
            <a:ext cx="927100" cy="246221"/>
          </a:xfrm>
          <a:prstGeom prst="rect">
            <a:avLst/>
          </a:prstGeom>
          <a:noFill/>
          <a:ln w="9525">
            <a:noFill/>
            <a:miter lim="800000"/>
            <a:headEnd/>
            <a:tailEnd/>
          </a:ln>
          <a:effectLst/>
        </p:spPr>
        <p:txBody>
          <a:bodyPr>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r>
              <a:rPr lang="en-GB" sz="1000" b="0" noProof="0" dirty="0" smtClean="0">
                <a:solidFill>
                  <a:srgbClr val="6E6452"/>
                </a:solidFill>
                <a:latin typeface="Arial Narrow" pitchFamily="34" charset="0"/>
              </a:rPr>
              <a:t>Page </a:t>
            </a:r>
            <a:fld id="{327115CA-E6A4-425F-BB4F-A64D48743A27}" type="slidenum">
              <a:rPr lang="en-GB" sz="1000" b="0" noProof="0" smtClean="0">
                <a:solidFill>
                  <a:srgbClr val="6E6452"/>
                </a:solidFill>
                <a:latin typeface="Arial Narrow" pitchFamily="34" charset="0"/>
              </a:rPr>
              <a:pPr/>
              <a:t>‹Nr.›</a:t>
            </a:fld>
            <a:r>
              <a:rPr lang="en-GB" sz="1000" b="0" noProof="0" dirty="0" smtClean="0">
                <a:solidFill>
                  <a:srgbClr val="6E6452"/>
                </a:solidFill>
                <a:latin typeface="Arial Narrow" pitchFamily="34" charset="0"/>
              </a:rPr>
              <a:t> of</a:t>
            </a:r>
            <a:r>
              <a:rPr lang="en-GB" sz="1000" b="0" baseline="0" noProof="0" dirty="0" smtClean="0">
                <a:solidFill>
                  <a:srgbClr val="6E6452"/>
                </a:solidFill>
                <a:latin typeface="Arial Narrow" pitchFamily="34" charset="0"/>
              </a:rPr>
              <a:t> 15</a:t>
            </a:r>
            <a:endParaRPr lang="en-GB" sz="1000" b="0" noProof="0" dirty="0">
              <a:solidFill>
                <a:srgbClr val="6E6452"/>
              </a:solidFill>
              <a:latin typeface="Arial Narrow" pitchFamily="34" charset="0"/>
            </a:endParaRPr>
          </a:p>
        </p:txBody>
      </p:sp>
      <p:sp>
        <p:nvSpPr>
          <p:cNvPr id="15" name="Rectangle 25"/>
          <p:cNvSpPr>
            <a:spLocks noGrp="1" noChangeArrowheads="1"/>
          </p:cNvSpPr>
          <p:nvPr>
            <p:ph type="ftr" sz="quarter" idx="3"/>
          </p:nvPr>
        </p:nvSpPr>
        <p:spPr bwMode="auto">
          <a:xfrm>
            <a:off x="2862776" y="6581001"/>
            <a:ext cx="3418449"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a:defRPr sz="1000" b="1" spc="70" baseline="0">
                <a:solidFill>
                  <a:srgbClr val="6E6452"/>
                </a:solidFill>
                <a:latin typeface="Arial Narrow" pitchFamily="34" charset="0"/>
              </a:defRPr>
            </a:lvl1pPr>
          </a:lstStyle>
          <a:p>
            <a:r>
              <a:rPr lang="en-GB" dirty="0" smtClean="0"/>
              <a:t>Economic Assessment of SHIP in Tunisia</a:t>
            </a:r>
            <a:endParaRPr lang="en-GB" dirty="0"/>
          </a:p>
        </p:txBody>
      </p:sp>
      <p:sp>
        <p:nvSpPr>
          <p:cNvPr id="16" name="Rectangle 17"/>
          <p:cNvSpPr>
            <a:spLocks noGrp="1" noChangeArrowheads="1"/>
          </p:cNvSpPr>
          <p:nvPr>
            <p:ph type="dt" sz="half" idx="2"/>
          </p:nvPr>
        </p:nvSpPr>
        <p:spPr bwMode="auto">
          <a:xfrm>
            <a:off x="679155" y="6581001"/>
            <a:ext cx="1295400"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000" b="0">
                <a:solidFill>
                  <a:srgbClr val="6E6452"/>
                </a:solidFill>
                <a:latin typeface="Arial Narrow" pitchFamily="34" charset="0"/>
              </a:defRPr>
            </a:lvl1pPr>
          </a:lstStyle>
          <a:p>
            <a:fld id="{1EA66DAD-81EB-4CEA-B719-3A44EC4560D0}" type="datetime1">
              <a:rPr lang="fr-FR" smtClean="0"/>
              <a:t>26/09/2014</a:t>
            </a:fld>
            <a:endParaRPr lang="en-GB" dirty="0"/>
          </a:p>
        </p:txBody>
      </p:sp>
    </p:spTree>
  </p:cSld>
  <p:clrMap bg1="lt1" tx1="dk1" bg2="lt2" tx2="dk2" accent1="accent1" accent2="accent2" accent3="accent3" accent4="accent4" accent5="accent5" accent6="accent6" hlink="hlink" folHlink="folHlink"/>
  <p:sldLayoutIdLst>
    <p:sldLayoutId id="2147483706" r:id="rId1"/>
  </p:sldLayoutIdLst>
  <p:transition/>
  <p:timing>
    <p:tnLst>
      <p:par>
        <p:cTn id="1" dur="indefinite" restart="never" nodeType="tmRoot"/>
      </p:par>
    </p:tnLst>
  </p:timing>
  <p:hf sldNum="0" hdr="0"/>
  <p:txStyles>
    <p:titleStyle>
      <a:lvl1pPr algn="ctr" rtl="0" eaLnBrk="1" fontAlgn="base" hangingPunct="1">
        <a:spcBef>
          <a:spcPct val="0"/>
        </a:spcBef>
        <a:spcAft>
          <a:spcPct val="0"/>
        </a:spcAft>
        <a:defRPr sz="2000" baseline="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0" indent="0" algn="ctr" rtl="0" eaLnBrk="1" fontAlgn="base" hangingPunct="1">
        <a:spcBef>
          <a:spcPts val="400"/>
        </a:spcBef>
        <a:spcAft>
          <a:spcPts val="800"/>
        </a:spcAft>
        <a:buClr>
          <a:srgbClr val="C80F0F"/>
        </a:buClr>
        <a:buFont typeface="Arial" pitchFamily="34" charset="0"/>
        <a:buNone/>
        <a:tabLst>
          <a:tab pos="2190750" algn="l"/>
        </a:tabLst>
        <a:defRPr sz="2400" b="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440000" indent="0" algn="l" rtl="0" eaLnBrk="1" fontAlgn="base" hangingPunct="1">
        <a:spcBef>
          <a:spcPts val="400"/>
        </a:spcBef>
        <a:spcAft>
          <a:spcPts val="800"/>
        </a:spcAft>
        <a:buClr>
          <a:srgbClr val="6E6452"/>
        </a:buClr>
        <a:buFont typeface="Arial" pitchFamily="34" charset="0"/>
        <a:buNone/>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 name="Grafik 8"/>
          <p:cNvPicPr>
            <a:picLocks noChangeAspect="1"/>
          </p:cNvPicPr>
          <p:nvPr/>
        </p:nvPicPr>
        <p:blipFill>
          <a:blip r:embed="rId2" cstate="print"/>
          <a:srcRect/>
          <a:stretch>
            <a:fillRect/>
          </a:stretch>
        </p:blipFill>
        <p:spPr bwMode="auto">
          <a:xfrm>
            <a:off x="0" y="5851525"/>
            <a:ext cx="9144000" cy="738188"/>
          </a:xfrm>
          <a:prstGeom prst="rect">
            <a:avLst/>
          </a:prstGeom>
          <a:noFill/>
          <a:ln w="9525">
            <a:noFill/>
            <a:miter lim="800000"/>
            <a:headEnd/>
            <a:tailEnd/>
          </a:ln>
        </p:spPr>
      </p:pic>
      <p:sp>
        <p:nvSpPr>
          <p:cNvPr id="14" name="Text Box 19"/>
          <p:cNvSpPr txBox="1">
            <a:spLocks noChangeArrowheads="1"/>
          </p:cNvSpPr>
          <p:nvPr/>
        </p:nvSpPr>
        <p:spPr bwMode="auto">
          <a:xfrm>
            <a:off x="7703687" y="6581001"/>
            <a:ext cx="927100" cy="246221"/>
          </a:xfrm>
          <a:prstGeom prst="rect">
            <a:avLst/>
          </a:prstGeom>
          <a:noFill/>
          <a:ln w="9525">
            <a:noFill/>
            <a:miter lim="800000"/>
            <a:headEnd/>
            <a:tailEnd/>
          </a:ln>
          <a:effectLst/>
        </p:spPr>
        <p:txBody>
          <a:bodyPr>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r>
              <a:rPr lang="en-GB" sz="1000" b="0" noProof="0" dirty="0" smtClean="0">
                <a:solidFill>
                  <a:srgbClr val="6E6452"/>
                </a:solidFill>
                <a:latin typeface="Arial Narrow" pitchFamily="34" charset="0"/>
              </a:rPr>
              <a:t>Page </a:t>
            </a:r>
            <a:fld id="{327115CA-E6A4-425F-BB4F-A64D48743A27}" type="slidenum">
              <a:rPr lang="en-GB" sz="1000" b="0" noProof="0" smtClean="0">
                <a:solidFill>
                  <a:srgbClr val="6E6452"/>
                </a:solidFill>
                <a:latin typeface="Arial Narrow" pitchFamily="34" charset="0"/>
              </a:rPr>
              <a:pPr/>
              <a:t>‹Nr.›</a:t>
            </a:fld>
            <a:endParaRPr lang="en-GB" sz="1000" b="0" noProof="0" dirty="0">
              <a:solidFill>
                <a:srgbClr val="6E6452"/>
              </a:solidFill>
              <a:latin typeface="Arial Narrow" pitchFamily="34" charset="0"/>
            </a:endParaRPr>
          </a:p>
        </p:txBody>
      </p:sp>
      <p:sp>
        <p:nvSpPr>
          <p:cNvPr id="15" name="Rectangle 25"/>
          <p:cNvSpPr>
            <a:spLocks noGrp="1" noChangeArrowheads="1"/>
          </p:cNvSpPr>
          <p:nvPr>
            <p:ph type="ftr" sz="quarter" idx="3"/>
          </p:nvPr>
        </p:nvSpPr>
        <p:spPr bwMode="auto">
          <a:xfrm>
            <a:off x="2862776" y="6581001"/>
            <a:ext cx="3418449"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a:defRPr sz="1000" b="1" spc="70" baseline="0">
                <a:solidFill>
                  <a:srgbClr val="6E6452"/>
                </a:solidFill>
                <a:latin typeface="Arial Narrow" pitchFamily="34" charset="0"/>
              </a:defRPr>
            </a:lvl1pPr>
          </a:lstStyle>
          <a:p>
            <a:r>
              <a:rPr lang="en-GB" dirty="0" smtClean="0"/>
              <a:t>Economic Assessment of SHIP in Tunisia</a:t>
            </a:r>
            <a:endParaRPr lang="en-GB" dirty="0"/>
          </a:p>
        </p:txBody>
      </p:sp>
      <p:sp>
        <p:nvSpPr>
          <p:cNvPr id="16" name="Rectangle 17"/>
          <p:cNvSpPr>
            <a:spLocks noGrp="1" noChangeArrowheads="1"/>
          </p:cNvSpPr>
          <p:nvPr>
            <p:ph type="dt" sz="half" idx="2"/>
          </p:nvPr>
        </p:nvSpPr>
        <p:spPr bwMode="auto">
          <a:xfrm>
            <a:off x="679155" y="6581001"/>
            <a:ext cx="1295400"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000" b="0">
                <a:solidFill>
                  <a:srgbClr val="6E6452"/>
                </a:solidFill>
                <a:latin typeface="Arial Narrow" pitchFamily="34" charset="0"/>
              </a:defRPr>
            </a:lvl1pPr>
          </a:lstStyle>
          <a:p>
            <a:fld id="{63181153-0071-400E-BF8C-12BE9758DC92}" type="datetime1">
              <a:rPr lang="fr-FR" smtClean="0"/>
              <a:t>26/09/2014</a:t>
            </a:fld>
            <a:endParaRPr lang="de-DE" dirty="0"/>
          </a:p>
        </p:txBody>
      </p:sp>
      <p:pic>
        <p:nvPicPr>
          <p:cNvPr id="10" name="Grafik 10"/>
          <p:cNvPicPr>
            <a:picLocks noChangeAspect="1"/>
          </p:cNvPicPr>
          <p:nvPr/>
        </p:nvPicPr>
        <p:blipFill>
          <a:blip r:embed="rId3" cstate="print"/>
          <a:srcRect/>
          <a:stretch>
            <a:fillRect/>
          </a:stretch>
        </p:blipFill>
        <p:spPr bwMode="auto">
          <a:xfrm>
            <a:off x="0" y="0"/>
            <a:ext cx="9144000" cy="1119188"/>
          </a:xfrm>
          <a:prstGeom prst="rect">
            <a:avLst/>
          </a:prstGeom>
          <a:noFill/>
          <a:ln w="9525">
            <a:noFill/>
            <a:miter lim="800000"/>
            <a:headEnd/>
            <a:tailEnd/>
          </a:ln>
        </p:spPr>
      </p:pic>
      <p:pic>
        <p:nvPicPr>
          <p:cNvPr id="11" name="Grafik 7"/>
          <p:cNvPicPr>
            <a:picLocks noChangeAspect="1"/>
          </p:cNvPicPr>
          <p:nvPr/>
        </p:nvPicPr>
        <p:blipFill>
          <a:blip r:embed="rId4" cstate="print"/>
          <a:srcRect/>
          <a:stretch>
            <a:fillRect/>
          </a:stretch>
        </p:blipFill>
        <p:spPr bwMode="auto">
          <a:xfrm>
            <a:off x="6618288" y="304800"/>
            <a:ext cx="2106612" cy="877888"/>
          </a:xfrm>
          <a:prstGeom prst="rect">
            <a:avLst/>
          </a:prstGeom>
          <a:noFill/>
          <a:ln w="9525">
            <a:noFill/>
            <a:miter lim="800000"/>
            <a:headEnd/>
            <a:tailEnd/>
          </a:ln>
        </p:spPr>
      </p:pic>
    </p:spTree>
    <p:extLst>
      <p:ext uri="{BB962C8B-B14F-4D97-AF65-F5344CB8AC3E}">
        <p14:creationId xmlns:p14="http://schemas.microsoft.com/office/powerpoint/2010/main" val="3066890143"/>
      </p:ext>
    </p:extLst>
  </p:cSld>
  <p:clrMap bg1="lt1" tx1="dk1" bg2="lt2" tx2="dk2" accent1="accent1" accent2="accent2" accent3="accent3" accent4="accent4" accent5="accent5" accent6="accent6" hlink="hlink" folHlink="folHlink"/>
  <p:transition/>
  <p:timing>
    <p:tnLst>
      <p:par>
        <p:cTn id="1" dur="indefinite" restart="never" nodeType="tmRoot"/>
      </p:par>
    </p:tnLst>
  </p:timing>
  <p:hf sldNum="0" hdr="0"/>
  <p:txStyles>
    <p:title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chart" Target="../charts/chart12.xml"/><Relationship Id="rId5" Type="http://schemas.openxmlformats.org/officeDocument/2006/relationships/chart" Target="../charts/chart11.xml"/><Relationship Id="rId4" Type="http://schemas.openxmlformats.org/officeDocument/2006/relationships/chart" Target="../charts/chart10.xml"/></Relationships>
</file>

<file path=ppt/slides/_rels/slide11.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chart" Target="../charts/char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chart" Target="../charts/chart8.xml"/><Relationship Id="rId5" Type="http://schemas.openxmlformats.org/officeDocument/2006/relationships/chart" Target="../charts/chart7.xml"/><Relationship Id="rId4"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ußzeilenplatzhalter 2"/>
          <p:cNvSpPr>
            <a:spLocks noGrp="1"/>
          </p:cNvSpPr>
          <p:nvPr>
            <p:ph type="ftr" sz="quarter" idx="10"/>
          </p:nvPr>
        </p:nvSpPr>
        <p:spPr/>
        <p:txBody>
          <a:bodyPr/>
          <a:lstStyle/>
          <a:p>
            <a:r>
              <a:rPr lang="en-GB" dirty="0" smtClean="0"/>
              <a:t>Economic Assessment of SHIP in Tunisia</a:t>
            </a:r>
            <a:endParaRPr lang="en-GB" dirty="0"/>
          </a:p>
        </p:txBody>
      </p:sp>
      <p:sp>
        <p:nvSpPr>
          <p:cNvPr id="3" name="Datumsplatzhalter 2"/>
          <p:cNvSpPr>
            <a:spLocks noGrp="1"/>
          </p:cNvSpPr>
          <p:nvPr>
            <p:ph type="dt" sz="half" idx="11"/>
          </p:nvPr>
        </p:nvSpPr>
        <p:spPr/>
        <p:txBody>
          <a:bodyPr/>
          <a:lstStyle/>
          <a:p>
            <a:fld id="{C81AE06F-9EA8-48AA-A6D9-442EAEE0A792}" type="datetime1">
              <a:rPr lang="fr-FR" smtClean="0"/>
              <a:t>26/09/2014</a:t>
            </a:fld>
            <a:endParaRPr lang="fr-FR" dirty="0"/>
          </a:p>
        </p:txBody>
      </p:sp>
      <p:sp>
        <p:nvSpPr>
          <p:cNvPr id="9" name="Rectangle 16"/>
          <p:cNvSpPr txBox="1">
            <a:spLocks noChangeArrowheads="1"/>
          </p:cNvSpPr>
          <p:nvPr/>
        </p:nvSpPr>
        <p:spPr bwMode="auto">
          <a:xfrm>
            <a:off x="207088" y="856588"/>
            <a:ext cx="8471140" cy="3956700"/>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lvl1pPr marL="0" indent="0" algn="ctr" rtl="0" eaLnBrk="1" fontAlgn="base" hangingPunct="1">
              <a:spcBef>
                <a:spcPts val="400"/>
              </a:spcBef>
              <a:spcAft>
                <a:spcPts val="800"/>
              </a:spcAft>
              <a:buClr>
                <a:srgbClr val="C80F0F"/>
              </a:buClr>
              <a:buFont typeface="Arial" pitchFamily="34" charset="0"/>
              <a:buNone/>
              <a:tabLst>
                <a:tab pos="2190750" algn="l"/>
              </a:tabLst>
              <a:defRPr sz="2400" b="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440000" indent="0" algn="l" rtl="0" eaLnBrk="1" fontAlgn="base" hangingPunct="1">
              <a:spcBef>
                <a:spcPts val="400"/>
              </a:spcBef>
              <a:spcAft>
                <a:spcPts val="800"/>
              </a:spcAft>
              <a:buClr>
                <a:srgbClr val="6E6452"/>
              </a:buClr>
              <a:buFont typeface="Arial" pitchFamily="34" charset="0"/>
              <a:buNone/>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endParaRPr lang="en-US" b="1" kern="0" dirty="0" smtClean="0">
              <a:solidFill>
                <a:schemeClr val="accent1"/>
              </a:solidFill>
            </a:endParaRPr>
          </a:p>
          <a:p>
            <a:endParaRPr lang="en-US" sz="3600" b="1" kern="0" dirty="0" smtClean="0">
              <a:solidFill>
                <a:schemeClr val="accent1"/>
              </a:solidFill>
            </a:endParaRPr>
          </a:p>
          <a:p>
            <a:r>
              <a:rPr lang="en-US" sz="3600" b="1" kern="0" dirty="0" smtClean="0">
                <a:solidFill>
                  <a:schemeClr val="accent1"/>
                </a:solidFill>
              </a:rPr>
              <a:t>Economic Assessment of </a:t>
            </a:r>
            <a:br>
              <a:rPr lang="en-US" sz="3600" b="1" kern="0" dirty="0" smtClean="0">
                <a:solidFill>
                  <a:schemeClr val="accent1"/>
                </a:solidFill>
              </a:rPr>
            </a:br>
            <a:r>
              <a:rPr lang="en-US" sz="3600" b="1" kern="0" dirty="0" smtClean="0">
                <a:solidFill>
                  <a:schemeClr val="accent1"/>
                </a:solidFill>
              </a:rPr>
              <a:t>Solar Heat for Industrial Process</a:t>
            </a:r>
            <a:br>
              <a:rPr lang="en-US" sz="3600" b="1" kern="0" dirty="0" smtClean="0">
                <a:solidFill>
                  <a:schemeClr val="accent1"/>
                </a:solidFill>
              </a:rPr>
            </a:br>
            <a:r>
              <a:rPr lang="en-US" sz="3600" b="1" kern="0" dirty="0" smtClean="0">
                <a:solidFill>
                  <a:schemeClr val="accent1"/>
                </a:solidFill>
              </a:rPr>
              <a:t>in Tunisia</a:t>
            </a:r>
          </a:p>
          <a:p>
            <a:endParaRPr lang="en-US" sz="3600" b="1" kern="0" dirty="0">
              <a:solidFill>
                <a:schemeClr val="accent1"/>
              </a:solidFill>
            </a:endParaRPr>
          </a:p>
          <a:p>
            <a:r>
              <a:rPr lang="en-US" sz="1800" b="1" kern="0" dirty="0" smtClean="0"/>
              <a:t>Filip</a:t>
            </a:r>
            <a:r>
              <a:rPr lang="en-US" sz="2000" b="1" kern="0" dirty="0" smtClean="0"/>
              <a:t> </a:t>
            </a:r>
            <a:r>
              <a:rPr lang="en-US" sz="1800" b="1" kern="0" dirty="0" err="1" smtClean="0"/>
              <a:t>Schaffitzel</a:t>
            </a:r>
            <a:endParaRPr lang="en-US" kern="0" dirty="0" smtClean="0"/>
          </a:p>
          <a:p>
            <a:endParaRPr lang="en-US" kern="0" dirty="0" smtClean="0"/>
          </a:p>
        </p:txBody>
      </p:sp>
      <p:pic>
        <p:nvPicPr>
          <p:cNvPr id="5" name="Picture 2" descr="C:\Users\muenk_fra\GIZ\D-A-S-T-I-I\5. PR Marketing\Logo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7048" y="5180697"/>
            <a:ext cx="2191219" cy="1032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116606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2"/>
          <p:cNvSpPr>
            <a:spLocks noGrp="1"/>
          </p:cNvSpPr>
          <p:nvPr>
            <p:ph type="ftr" sz="quarter" idx="10"/>
          </p:nvPr>
        </p:nvSpPr>
        <p:spPr/>
        <p:txBody>
          <a:bodyPr/>
          <a:lstStyle/>
          <a:p>
            <a:r>
              <a:rPr lang="en-GB" dirty="0" smtClean="0"/>
              <a:t>Economic Assessment of SHIP in Tunisia</a:t>
            </a:r>
            <a:endParaRPr lang="en-GB" dirty="0"/>
          </a:p>
        </p:txBody>
      </p:sp>
      <p:sp>
        <p:nvSpPr>
          <p:cNvPr id="3" name="Datumsplatzhalter 2"/>
          <p:cNvSpPr>
            <a:spLocks noGrp="1"/>
          </p:cNvSpPr>
          <p:nvPr>
            <p:ph type="dt" sz="half" idx="11"/>
          </p:nvPr>
        </p:nvSpPr>
        <p:spPr/>
        <p:txBody>
          <a:bodyPr/>
          <a:lstStyle/>
          <a:p>
            <a:fld id="{16A73F5A-F6F8-44BD-9605-8321BD5AF5DE}" type="datetime1">
              <a:rPr lang="fr-FR" noProof="0" smtClean="0"/>
              <a:t>26/09/2014</a:t>
            </a:fld>
            <a:endParaRPr lang="de-DE" noProof="0"/>
          </a:p>
        </p:txBody>
      </p:sp>
      <p:sp>
        <p:nvSpPr>
          <p:cNvPr id="8" name="Titel 1"/>
          <p:cNvSpPr txBox="1">
            <a:spLocks/>
          </p:cNvSpPr>
          <p:nvPr/>
        </p:nvSpPr>
        <p:spPr>
          <a:xfrm>
            <a:off x="516952" y="1254608"/>
            <a:ext cx="7776000"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C80F0F"/>
                </a:solidFill>
              </a:rPr>
              <a:t>3. Reference Case</a:t>
            </a:r>
            <a:endParaRPr lang="de-DE" kern="0" dirty="0">
              <a:solidFill>
                <a:srgbClr val="C80F0F"/>
              </a:solidFill>
            </a:endParaRPr>
          </a:p>
        </p:txBody>
      </p:sp>
      <p:sp>
        <p:nvSpPr>
          <p:cNvPr id="7" name="Titel 1"/>
          <p:cNvSpPr txBox="1">
            <a:spLocks/>
          </p:cNvSpPr>
          <p:nvPr/>
        </p:nvSpPr>
        <p:spPr>
          <a:xfrm>
            <a:off x="516951" y="1647948"/>
            <a:ext cx="7375765"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006699"/>
                </a:solidFill>
              </a:rPr>
              <a:t>Concentrating Technologies</a:t>
            </a:r>
          </a:p>
        </p:txBody>
      </p:sp>
      <p:cxnSp>
        <p:nvCxnSpPr>
          <p:cNvPr id="4" name="Gerader Verbinder 3"/>
          <p:cNvCxnSpPr/>
          <p:nvPr/>
        </p:nvCxnSpPr>
        <p:spPr bwMode="auto">
          <a:xfrm flipH="1">
            <a:off x="4714196" y="2086816"/>
            <a:ext cx="1" cy="4317167"/>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6" name="Inhaltsplatzhalter 2"/>
          <p:cNvSpPr txBox="1">
            <a:spLocks/>
          </p:cNvSpPr>
          <p:nvPr/>
        </p:nvSpPr>
        <p:spPr>
          <a:xfrm>
            <a:off x="943962" y="2000341"/>
            <a:ext cx="3708000" cy="40938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a:lstStyle>
            <a:lvl1pPr marL="342900" indent="-342900" algn="l" rtl="0" eaLnBrk="1" fontAlgn="base" hangingPunct="1">
              <a:spcBef>
                <a:spcPts val="400"/>
              </a:spcBef>
              <a:spcAft>
                <a:spcPts val="800"/>
              </a:spcAft>
              <a:buClr>
                <a:srgbClr val="C80F0F"/>
              </a:buClr>
              <a:buFont typeface="Arial" pitchFamily="34" charset="0"/>
              <a:buAutoNum type="arabicPeriod"/>
              <a:tabLst>
                <a:tab pos="2190750" algn="l"/>
              </a:tabLst>
              <a:defRPr sz="1800" baseline="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0" indent="0" algn="ctr">
              <a:buNone/>
            </a:pPr>
            <a:r>
              <a:rPr lang="de-DE" sz="2400" b="0" kern="0" dirty="0" err="1" smtClean="0"/>
              <a:t>without</a:t>
            </a:r>
            <a:r>
              <a:rPr lang="de-DE" sz="2400" b="0" kern="0" dirty="0" smtClean="0"/>
              <a:t> </a:t>
            </a:r>
            <a:r>
              <a:rPr lang="de-DE" sz="2400" b="0" kern="0" dirty="0" err="1" smtClean="0"/>
              <a:t>grants</a:t>
            </a:r>
            <a:endParaRPr lang="de-DE" sz="2400" b="0" kern="0" dirty="0" smtClean="0"/>
          </a:p>
        </p:txBody>
      </p:sp>
      <p:sp>
        <p:nvSpPr>
          <p:cNvPr id="27" name="Inhaltsplatzhalter 2"/>
          <p:cNvSpPr txBox="1">
            <a:spLocks/>
          </p:cNvSpPr>
          <p:nvPr/>
        </p:nvSpPr>
        <p:spPr>
          <a:xfrm>
            <a:off x="4745129" y="2000454"/>
            <a:ext cx="3708000" cy="40938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a:lstStyle>
            <a:lvl1pPr marL="342900" indent="-342900" algn="l" rtl="0" eaLnBrk="1" fontAlgn="base" hangingPunct="1">
              <a:spcBef>
                <a:spcPts val="400"/>
              </a:spcBef>
              <a:spcAft>
                <a:spcPts val="800"/>
              </a:spcAft>
              <a:buClr>
                <a:srgbClr val="C80F0F"/>
              </a:buClr>
              <a:buFont typeface="Arial" pitchFamily="34" charset="0"/>
              <a:buAutoNum type="arabicPeriod"/>
              <a:tabLst>
                <a:tab pos="2190750" algn="l"/>
              </a:tabLst>
              <a:defRPr sz="1800" baseline="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0" indent="0" algn="ctr">
              <a:buNone/>
            </a:pPr>
            <a:r>
              <a:rPr lang="de-DE" sz="2400" b="0" kern="0" dirty="0" err="1" smtClean="0"/>
              <a:t>current</a:t>
            </a:r>
            <a:r>
              <a:rPr lang="de-DE" sz="2400" b="0" kern="0" dirty="0" smtClean="0"/>
              <a:t> </a:t>
            </a:r>
            <a:r>
              <a:rPr lang="de-DE" sz="2400" b="0" kern="0" dirty="0" err="1" smtClean="0"/>
              <a:t>grants</a:t>
            </a:r>
            <a:r>
              <a:rPr lang="de-DE" sz="2400" b="0" kern="0" dirty="0" smtClean="0"/>
              <a:t> at 11.8%</a:t>
            </a:r>
          </a:p>
        </p:txBody>
      </p:sp>
      <p:sp>
        <p:nvSpPr>
          <p:cNvPr id="37" name="Inhaltsplatzhalter 2"/>
          <p:cNvSpPr txBox="1">
            <a:spLocks/>
          </p:cNvSpPr>
          <p:nvPr/>
        </p:nvSpPr>
        <p:spPr>
          <a:xfrm>
            <a:off x="456990" y="2149368"/>
            <a:ext cx="574727" cy="209603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vert="vert270"/>
          <a:lstStyle>
            <a:lvl1pPr marL="342900" indent="-342900" algn="l" rtl="0" eaLnBrk="1" fontAlgn="base" hangingPunct="1">
              <a:spcBef>
                <a:spcPts val="400"/>
              </a:spcBef>
              <a:spcAft>
                <a:spcPts val="800"/>
              </a:spcAft>
              <a:buClr>
                <a:srgbClr val="C80F0F"/>
              </a:buClr>
              <a:buFont typeface="Arial" pitchFamily="34" charset="0"/>
              <a:buAutoNum type="arabicPeriod"/>
              <a:tabLst>
                <a:tab pos="2190750" algn="l"/>
              </a:tabLst>
              <a:defRPr sz="1800" baseline="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0" indent="0">
              <a:buNone/>
            </a:pPr>
            <a:r>
              <a:rPr lang="de-DE" sz="2400" b="0" kern="0" dirty="0" smtClean="0"/>
              <a:t>Natural Gas</a:t>
            </a:r>
          </a:p>
        </p:txBody>
      </p:sp>
      <p:sp>
        <p:nvSpPr>
          <p:cNvPr id="38" name="Inhaltsplatzhalter 2"/>
          <p:cNvSpPr txBox="1">
            <a:spLocks/>
          </p:cNvSpPr>
          <p:nvPr/>
        </p:nvSpPr>
        <p:spPr>
          <a:xfrm>
            <a:off x="456990" y="4366520"/>
            <a:ext cx="574727" cy="1743243"/>
          </a:xfrm>
          <a:prstGeom prst="rect">
            <a:avLst/>
          </a:prstGeom>
          <a:noFill/>
          <a:ln>
            <a:noFill/>
          </a:ln>
        </p:spPr>
        <p:style>
          <a:lnRef idx="2">
            <a:schemeClr val="accent1"/>
          </a:lnRef>
          <a:fillRef idx="1">
            <a:schemeClr val="lt1"/>
          </a:fillRef>
          <a:effectRef idx="0">
            <a:schemeClr val="accent1"/>
          </a:effectRef>
          <a:fontRef idx="minor">
            <a:schemeClr val="dk1"/>
          </a:fontRef>
        </p:style>
        <p:txBody>
          <a:bodyPr vert="vert270"/>
          <a:lstStyle>
            <a:lvl1pPr marL="342900" indent="-342900" algn="l" rtl="0" eaLnBrk="1" fontAlgn="base" hangingPunct="1">
              <a:spcBef>
                <a:spcPts val="400"/>
              </a:spcBef>
              <a:spcAft>
                <a:spcPts val="800"/>
              </a:spcAft>
              <a:buClr>
                <a:srgbClr val="C80F0F"/>
              </a:buClr>
              <a:buFont typeface="Arial" pitchFamily="34" charset="0"/>
              <a:buAutoNum type="arabicPeriod"/>
              <a:tabLst>
                <a:tab pos="2190750" algn="l"/>
              </a:tabLst>
              <a:defRPr sz="1800" baseline="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0" indent="0" algn="ctr">
              <a:buNone/>
            </a:pPr>
            <a:r>
              <a:rPr lang="de-DE" sz="2400" b="0" kern="0" dirty="0" smtClean="0"/>
              <a:t>Fuel </a:t>
            </a:r>
            <a:r>
              <a:rPr lang="de-DE" sz="2400" b="0" kern="0" dirty="0" err="1" smtClean="0"/>
              <a:t>Oil</a:t>
            </a:r>
            <a:endParaRPr lang="de-DE" sz="2400" b="0" kern="0" dirty="0" smtClean="0"/>
          </a:p>
        </p:txBody>
      </p:sp>
      <p:cxnSp>
        <p:nvCxnSpPr>
          <p:cNvPr id="43" name="Gerader Verbinder 42"/>
          <p:cNvCxnSpPr/>
          <p:nvPr/>
        </p:nvCxnSpPr>
        <p:spPr bwMode="auto">
          <a:xfrm rot="5400000" flipH="1">
            <a:off x="4513764" y="-1520358"/>
            <a:ext cx="1" cy="788400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Gerader Verbinder 43"/>
          <p:cNvCxnSpPr/>
          <p:nvPr/>
        </p:nvCxnSpPr>
        <p:spPr bwMode="auto">
          <a:xfrm rot="5400000" flipH="1">
            <a:off x="4513765" y="475050"/>
            <a:ext cx="1" cy="788400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Gerader Verbinder 44"/>
          <p:cNvCxnSpPr/>
          <p:nvPr/>
        </p:nvCxnSpPr>
        <p:spPr bwMode="auto">
          <a:xfrm flipH="1">
            <a:off x="972626" y="2086816"/>
            <a:ext cx="1" cy="4317167"/>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graphicFrame>
        <p:nvGraphicFramePr>
          <p:cNvPr id="42" name="Diagramm 41"/>
          <p:cNvGraphicFramePr>
            <a:graphicFrameLocks/>
          </p:cNvGraphicFramePr>
          <p:nvPr>
            <p:extLst>
              <p:ext uri="{D42A27DB-BD31-4B8C-83A1-F6EECF244321}">
                <p14:modId xmlns:p14="http://schemas.microsoft.com/office/powerpoint/2010/main" val="1409593545"/>
              </p:ext>
            </p:extLst>
          </p:nvPr>
        </p:nvGraphicFramePr>
        <p:xfrm>
          <a:off x="1044000" y="4500000"/>
          <a:ext cx="3600000" cy="169756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7" name="Diagramm 46"/>
          <p:cNvGraphicFramePr>
            <a:graphicFrameLocks/>
          </p:cNvGraphicFramePr>
          <p:nvPr>
            <p:extLst>
              <p:ext uri="{D42A27DB-BD31-4B8C-83A1-F6EECF244321}">
                <p14:modId xmlns:p14="http://schemas.microsoft.com/office/powerpoint/2010/main" val="3623554154"/>
              </p:ext>
            </p:extLst>
          </p:nvPr>
        </p:nvGraphicFramePr>
        <p:xfrm>
          <a:off x="4860000" y="4500000"/>
          <a:ext cx="3600000" cy="169756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8" name="Diagramm 47"/>
          <p:cNvGraphicFramePr>
            <a:graphicFrameLocks/>
          </p:cNvGraphicFramePr>
          <p:nvPr>
            <p:extLst>
              <p:ext uri="{D42A27DB-BD31-4B8C-83A1-F6EECF244321}">
                <p14:modId xmlns:p14="http://schemas.microsoft.com/office/powerpoint/2010/main" val="765669958"/>
              </p:ext>
            </p:extLst>
          </p:nvPr>
        </p:nvGraphicFramePr>
        <p:xfrm>
          <a:off x="4860000" y="2520000"/>
          <a:ext cx="3600000" cy="169756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9" name="Diagramm 48"/>
          <p:cNvGraphicFramePr>
            <a:graphicFrameLocks/>
          </p:cNvGraphicFramePr>
          <p:nvPr>
            <p:extLst>
              <p:ext uri="{D42A27DB-BD31-4B8C-83A1-F6EECF244321}">
                <p14:modId xmlns:p14="http://schemas.microsoft.com/office/powerpoint/2010/main" val="1009572545"/>
              </p:ext>
            </p:extLst>
          </p:nvPr>
        </p:nvGraphicFramePr>
        <p:xfrm>
          <a:off x="1044000" y="2520000"/>
          <a:ext cx="3600000" cy="1697565"/>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80612535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p>
            <a:r>
              <a:rPr lang="en-GB" smtClean="0"/>
              <a:t>Economic Assessment of SHIP in Tunisia</a:t>
            </a:r>
            <a:endParaRPr lang="en-GB" dirty="0"/>
          </a:p>
        </p:txBody>
      </p:sp>
      <p:sp>
        <p:nvSpPr>
          <p:cNvPr id="3" name="Datumsplatzhalter 2"/>
          <p:cNvSpPr>
            <a:spLocks noGrp="1"/>
          </p:cNvSpPr>
          <p:nvPr>
            <p:ph type="dt" sz="half" idx="11"/>
          </p:nvPr>
        </p:nvSpPr>
        <p:spPr/>
        <p:txBody>
          <a:bodyPr/>
          <a:lstStyle/>
          <a:p>
            <a:fld id="{16A73F5A-F6F8-44BD-9605-8321BD5AF5DE}" type="datetime1">
              <a:rPr lang="fr-FR" noProof="0" smtClean="0"/>
              <a:t>26/09/2014</a:t>
            </a:fld>
            <a:endParaRPr lang="de-DE" noProof="0"/>
          </a:p>
        </p:txBody>
      </p:sp>
      <p:sp>
        <p:nvSpPr>
          <p:cNvPr id="4" name="Titel 1"/>
          <p:cNvSpPr txBox="1">
            <a:spLocks/>
          </p:cNvSpPr>
          <p:nvPr/>
        </p:nvSpPr>
        <p:spPr>
          <a:xfrm>
            <a:off x="516952" y="1254608"/>
            <a:ext cx="7776000"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a:solidFill>
                  <a:srgbClr val="C80F0F"/>
                </a:solidFill>
              </a:rPr>
              <a:t>4</a:t>
            </a:r>
            <a:r>
              <a:rPr lang="en-GB" kern="0" dirty="0" smtClean="0">
                <a:solidFill>
                  <a:srgbClr val="C80F0F"/>
                </a:solidFill>
              </a:rPr>
              <a:t>. Sensitivity Analysis</a:t>
            </a:r>
            <a:endParaRPr lang="de-DE" kern="0" dirty="0">
              <a:solidFill>
                <a:srgbClr val="C80F0F"/>
              </a:solidFill>
            </a:endParaRPr>
          </a:p>
        </p:txBody>
      </p:sp>
      <p:sp>
        <p:nvSpPr>
          <p:cNvPr id="9" name="Titel 1"/>
          <p:cNvSpPr txBox="1">
            <a:spLocks/>
          </p:cNvSpPr>
          <p:nvPr/>
        </p:nvSpPr>
        <p:spPr>
          <a:xfrm>
            <a:off x="516951" y="1647948"/>
            <a:ext cx="7375765"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006699"/>
                </a:solidFill>
              </a:rPr>
              <a:t>Concentrating Technologies</a:t>
            </a:r>
          </a:p>
        </p:txBody>
      </p:sp>
      <p:graphicFrame>
        <p:nvGraphicFramePr>
          <p:cNvPr id="13" name="Diagramm 12"/>
          <p:cNvGraphicFramePr>
            <a:graphicFrameLocks/>
          </p:cNvGraphicFramePr>
          <p:nvPr>
            <p:extLst>
              <p:ext uri="{D42A27DB-BD31-4B8C-83A1-F6EECF244321}">
                <p14:modId xmlns:p14="http://schemas.microsoft.com/office/powerpoint/2010/main" val="983213482"/>
              </p:ext>
            </p:extLst>
          </p:nvPr>
        </p:nvGraphicFramePr>
        <p:xfrm>
          <a:off x="516951" y="2132526"/>
          <a:ext cx="7750630" cy="411282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9734855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p>
            <a:r>
              <a:rPr lang="en-GB" smtClean="0"/>
              <a:t>Economic Assessment of SHIP in Tunisia</a:t>
            </a:r>
            <a:endParaRPr lang="en-GB" dirty="0"/>
          </a:p>
        </p:txBody>
      </p:sp>
      <p:sp>
        <p:nvSpPr>
          <p:cNvPr id="3" name="Datumsplatzhalter 2"/>
          <p:cNvSpPr>
            <a:spLocks noGrp="1"/>
          </p:cNvSpPr>
          <p:nvPr>
            <p:ph type="dt" sz="half" idx="11"/>
          </p:nvPr>
        </p:nvSpPr>
        <p:spPr/>
        <p:txBody>
          <a:bodyPr/>
          <a:lstStyle/>
          <a:p>
            <a:fld id="{16A73F5A-F6F8-44BD-9605-8321BD5AF5DE}" type="datetime1">
              <a:rPr lang="fr-FR" noProof="0" smtClean="0"/>
              <a:t>26/09/2014</a:t>
            </a:fld>
            <a:endParaRPr lang="de-DE" noProof="0"/>
          </a:p>
        </p:txBody>
      </p:sp>
      <p:sp>
        <p:nvSpPr>
          <p:cNvPr id="4" name="Titel 1"/>
          <p:cNvSpPr txBox="1">
            <a:spLocks/>
          </p:cNvSpPr>
          <p:nvPr/>
        </p:nvSpPr>
        <p:spPr>
          <a:xfrm>
            <a:off x="516952" y="1254608"/>
            <a:ext cx="7776000"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C80F0F"/>
                </a:solidFill>
              </a:rPr>
              <a:t>5. Policy Instruments</a:t>
            </a:r>
            <a:endParaRPr lang="de-DE" kern="0" dirty="0">
              <a:solidFill>
                <a:srgbClr val="C80F0F"/>
              </a:solidFill>
            </a:endParaRPr>
          </a:p>
        </p:txBody>
      </p:sp>
      <p:sp>
        <p:nvSpPr>
          <p:cNvPr id="5" name="Titel 1"/>
          <p:cNvSpPr txBox="1">
            <a:spLocks/>
          </p:cNvSpPr>
          <p:nvPr/>
        </p:nvSpPr>
        <p:spPr>
          <a:xfrm>
            <a:off x="516951" y="1647948"/>
            <a:ext cx="7375765"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006699"/>
                </a:solidFill>
              </a:rPr>
              <a:t>Grants</a:t>
            </a:r>
          </a:p>
        </p:txBody>
      </p:sp>
      <p:graphicFrame>
        <p:nvGraphicFramePr>
          <p:cNvPr id="6" name="Tabelle 5"/>
          <p:cNvGraphicFramePr>
            <a:graphicFrameLocks noGrp="1"/>
          </p:cNvGraphicFramePr>
          <p:nvPr>
            <p:extLst>
              <p:ext uri="{D42A27DB-BD31-4B8C-83A1-F6EECF244321}">
                <p14:modId xmlns:p14="http://schemas.microsoft.com/office/powerpoint/2010/main" val="3440083848"/>
              </p:ext>
            </p:extLst>
          </p:nvPr>
        </p:nvGraphicFramePr>
        <p:xfrm>
          <a:off x="625645" y="2285857"/>
          <a:ext cx="7835720" cy="3545840"/>
        </p:xfrm>
        <a:graphic>
          <a:graphicData uri="http://schemas.openxmlformats.org/drawingml/2006/table">
            <a:tbl>
              <a:tblPr firstRow="1" bandRow="1">
                <a:tableStyleId>{5C22544A-7EE6-4342-B048-85BDC9FD1C3A}</a:tableStyleId>
              </a:tblPr>
              <a:tblGrid>
                <a:gridCol w="1315450"/>
                <a:gridCol w="786063"/>
                <a:gridCol w="1122947"/>
                <a:gridCol w="741948"/>
                <a:gridCol w="741948"/>
                <a:gridCol w="741948"/>
                <a:gridCol w="741948"/>
                <a:gridCol w="821734"/>
                <a:gridCol w="821734"/>
              </a:tblGrid>
              <a:tr h="370840">
                <a:tc rowSpan="2">
                  <a:txBody>
                    <a:bodyPr/>
                    <a:lstStyle/>
                    <a:p>
                      <a:pPr algn="ctr"/>
                      <a:r>
                        <a:rPr lang="de-DE" sz="1600" dirty="0" smtClean="0">
                          <a:solidFill>
                            <a:schemeClr val="bg1"/>
                          </a:solidFill>
                          <a:latin typeface="+mj-lt"/>
                        </a:rPr>
                        <a:t>Value</a:t>
                      </a:r>
                      <a:endParaRPr lang="de-DE" sz="1600" dirty="0">
                        <a:solidFill>
                          <a:schemeClr val="bg1"/>
                        </a:solidFill>
                        <a:latin typeface="+mj-lt"/>
                      </a:endParaRPr>
                    </a:p>
                  </a:txBody>
                  <a:tcPr anchor="ctr">
                    <a:lnR w="9525" cap="flat" cmpd="sng" algn="ctr">
                      <a:solidFill>
                        <a:schemeClr val="bg1"/>
                      </a:solidFill>
                      <a:prstDash val="solid"/>
                      <a:round/>
                      <a:headEnd type="none" w="med" len="med"/>
                      <a:tailEnd type="none" w="med" len="med"/>
                    </a:lnR>
                  </a:tcPr>
                </a:tc>
                <a:tc rowSpan="2">
                  <a:txBody>
                    <a:bodyPr/>
                    <a:lstStyle/>
                    <a:p>
                      <a:pPr algn="ctr"/>
                      <a:r>
                        <a:rPr lang="de-DE" sz="1600" dirty="0" smtClean="0">
                          <a:solidFill>
                            <a:schemeClr val="bg1"/>
                          </a:solidFill>
                          <a:latin typeface="+mj-lt"/>
                        </a:rPr>
                        <a:t>Unit</a:t>
                      </a:r>
                      <a:endParaRPr lang="de-DE" sz="1600" dirty="0">
                        <a:solidFill>
                          <a:schemeClr val="bg1"/>
                        </a:solidFill>
                        <a:latin typeface="+mj-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tcPr>
                </a:tc>
                <a:tc rowSpan="2">
                  <a:txBody>
                    <a:bodyPr/>
                    <a:lstStyle/>
                    <a:p>
                      <a:pPr algn="ctr"/>
                      <a:r>
                        <a:rPr lang="de-DE" sz="1600" dirty="0" err="1" smtClean="0">
                          <a:solidFill>
                            <a:schemeClr val="bg1"/>
                          </a:solidFill>
                          <a:latin typeface="+mj-lt"/>
                        </a:rPr>
                        <a:t>Replaced</a:t>
                      </a:r>
                      <a:r>
                        <a:rPr lang="de-DE" sz="1600" baseline="0" dirty="0" smtClean="0">
                          <a:solidFill>
                            <a:schemeClr val="bg1"/>
                          </a:solidFill>
                          <a:latin typeface="+mj-lt"/>
                        </a:rPr>
                        <a:t> </a:t>
                      </a:r>
                      <a:r>
                        <a:rPr lang="de-DE" sz="1600" baseline="0" dirty="0" err="1" smtClean="0">
                          <a:solidFill>
                            <a:schemeClr val="bg1"/>
                          </a:solidFill>
                          <a:latin typeface="+mj-lt"/>
                        </a:rPr>
                        <a:t>fuel</a:t>
                      </a:r>
                      <a:endParaRPr lang="de-DE" sz="1600" dirty="0">
                        <a:solidFill>
                          <a:schemeClr val="bg1"/>
                        </a:solidFill>
                        <a:latin typeface="+mj-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tcPr>
                </a:tc>
                <a:tc gridSpan="2">
                  <a:txBody>
                    <a:bodyPr/>
                    <a:lstStyle/>
                    <a:p>
                      <a:pPr algn="ctr"/>
                      <a:r>
                        <a:rPr lang="de-DE" sz="1600" dirty="0" smtClean="0">
                          <a:solidFill>
                            <a:schemeClr val="bg1"/>
                          </a:solidFill>
                          <a:latin typeface="+mj-lt"/>
                        </a:rPr>
                        <a:t>FPC</a:t>
                      </a:r>
                      <a:endParaRPr lang="de-DE" sz="1600" dirty="0">
                        <a:solidFill>
                          <a:schemeClr val="bg1"/>
                        </a:solidFill>
                        <a:latin typeface="+mj-lt"/>
                      </a:endParaRPr>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B w="28575" cap="flat" cmpd="sng" algn="ctr">
                      <a:solidFill>
                        <a:schemeClr val="accent1"/>
                      </a:solidFill>
                      <a:prstDash val="solid"/>
                      <a:round/>
                      <a:headEnd type="none" w="med" len="med"/>
                      <a:tailEnd type="none" w="med" len="med"/>
                    </a:lnB>
                  </a:tcPr>
                </a:tc>
                <a:tc hMerge="1">
                  <a:txBody>
                    <a:bodyPr/>
                    <a:lstStyle/>
                    <a:p>
                      <a:endParaRPr lang="de-DE" sz="1600" dirty="0">
                        <a:solidFill>
                          <a:schemeClr val="bg1"/>
                        </a:solidFill>
                        <a:latin typeface="+mj-lt"/>
                      </a:endParaRPr>
                    </a:p>
                  </a:txBody>
                  <a:tcPr/>
                </a:tc>
                <a:tc gridSpan="2">
                  <a:txBody>
                    <a:bodyPr/>
                    <a:lstStyle/>
                    <a:p>
                      <a:pPr algn="ctr"/>
                      <a:r>
                        <a:rPr lang="de-DE" sz="1600" dirty="0" smtClean="0">
                          <a:solidFill>
                            <a:schemeClr val="bg1"/>
                          </a:solidFill>
                          <a:latin typeface="+mj-lt"/>
                        </a:rPr>
                        <a:t>ETC</a:t>
                      </a:r>
                      <a:endParaRPr lang="de-DE" sz="1600" dirty="0">
                        <a:solidFill>
                          <a:schemeClr val="bg1"/>
                        </a:solidFill>
                        <a:latin typeface="+mj-lt"/>
                      </a:endParaRPr>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B w="28575" cap="flat" cmpd="sng" algn="ctr">
                      <a:solidFill>
                        <a:schemeClr val="accent1"/>
                      </a:solidFill>
                      <a:prstDash val="solid"/>
                      <a:round/>
                      <a:headEnd type="none" w="med" len="med"/>
                      <a:tailEnd type="none" w="med" len="med"/>
                    </a:lnB>
                  </a:tcPr>
                </a:tc>
                <a:tc hMerge="1">
                  <a:txBody>
                    <a:bodyPr/>
                    <a:lstStyle/>
                    <a:p>
                      <a:endParaRPr lang="de-DE" sz="1600" dirty="0">
                        <a:solidFill>
                          <a:schemeClr val="bg1"/>
                        </a:solidFill>
                        <a:latin typeface="+mj-lt"/>
                      </a:endParaRPr>
                    </a:p>
                  </a:txBody>
                  <a:tcPr/>
                </a:tc>
                <a:tc gridSpan="2">
                  <a:txBody>
                    <a:bodyPr/>
                    <a:lstStyle/>
                    <a:p>
                      <a:pPr algn="ctr"/>
                      <a:r>
                        <a:rPr lang="de-DE" sz="1600" dirty="0" err="1" smtClean="0">
                          <a:solidFill>
                            <a:schemeClr val="bg1"/>
                          </a:solidFill>
                          <a:latin typeface="+mj-lt"/>
                        </a:rPr>
                        <a:t>Concentrating</a:t>
                      </a:r>
                      <a:endParaRPr lang="de-DE" sz="1600" dirty="0">
                        <a:solidFill>
                          <a:schemeClr val="bg1"/>
                        </a:solidFill>
                        <a:latin typeface="+mj-lt"/>
                      </a:endParaRPr>
                    </a:p>
                  </a:txBody>
                  <a:tcPr>
                    <a:lnL w="9525" cap="flat" cmpd="sng" algn="ctr">
                      <a:solidFill>
                        <a:schemeClr val="bg1"/>
                      </a:solidFill>
                      <a:prstDash val="solid"/>
                      <a:round/>
                      <a:headEnd type="none" w="med" len="med"/>
                      <a:tailEnd type="none" w="med" len="med"/>
                    </a:lnL>
                    <a:lnB w="28575" cap="flat" cmpd="sng" algn="ctr">
                      <a:solidFill>
                        <a:schemeClr val="accent1"/>
                      </a:solidFill>
                      <a:prstDash val="solid"/>
                      <a:round/>
                      <a:headEnd type="none" w="med" len="med"/>
                      <a:tailEnd type="none" w="med" len="med"/>
                    </a:lnB>
                  </a:tcPr>
                </a:tc>
                <a:tc hMerge="1">
                  <a:txBody>
                    <a:bodyPr/>
                    <a:lstStyle/>
                    <a:p>
                      <a:endParaRPr lang="de-DE" sz="1600" dirty="0">
                        <a:solidFill>
                          <a:schemeClr val="bg1"/>
                        </a:solidFill>
                        <a:latin typeface="+mj-lt"/>
                      </a:endParaRPr>
                    </a:p>
                  </a:txBody>
                  <a:tcPr/>
                </a:tc>
              </a:tr>
              <a:tr h="370840">
                <a:tc vMerge="1">
                  <a:txBody>
                    <a:bodyPr/>
                    <a:lstStyle/>
                    <a:p>
                      <a:endParaRPr lang="de-DE" sz="1600" dirty="0">
                        <a:solidFill>
                          <a:schemeClr val="bg1"/>
                        </a:solidFill>
                        <a:latin typeface="+mj-lt"/>
                      </a:endParaRPr>
                    </a:p>
                  </a:txBody>
                  <a:tcPr/>
                </a:tc>
                <a:tc vMerge="1">
                  <a:txBody>
                    <a:bodyPr/>
                    <a:lstStyle/>
                    <a:p>
                      <a:endParaRPr lang="de-DE" sz="1600" dirty="0">
                        <a:solidFill>
                          <a:schemeClr val="bg1"/>
                        </a:solidFill>
                        <a:latin typeface="+mj-lt"/>
                      </a:endParaRPr>
                    </a:p>
                  </a:txBody>
                  <a:tcPr/>
                </a:tc>
                <a:tc vMerge="1">
                  <a:txBody>
                    <a:bodyPr/>
                    <a:lstStyle/>
                    <a:p>
                      <a:endParaRPr lang="de-DE" sz="1600" dirty="0">
                        <a:solidFill>
                          <a:schemeClr val="bg1"/>
                        </a:solidFill>
                        <a:latin typeface="+mj-lt"/>
                      </a:endParaRPr>
                    </a:p>
                  </a:txBody>
                  <a:tcPr/>
                </a:tc>
                <a:tc>
                  <a:txBody>
                    <a:bodyPr/>
                    <a:lstStyle/>
                    <a:p>
                      <a:pPr algn="r"/>
                      <a:r>
                        <a:rPr lang="de-DE" sz="1600" dirty="0" smtClean="0">
                          <a:solidFill>
                            <a:schemeClr val="bg1"/>
                          </a:solidFill>
                          <a:latin typeface="+mj-lt"/>
                        </a:rPr>
                        <a:t>0%</a:t>
                      </a:r>
                      <a:endParaRPr lang="de-DE" sz="1600" dirty="0">
                        <a:solidFill>
                          <a:schemeClr val="bg1"/>
                        </a:solidFill>
                        <a:latin typeface="+mj-lt"/>
                      </a:endParaRPr>
                    </a:p>
                  </a:txBody>
                  <a:tcPr>
                    <a:lnL w="9525" cap="flat" cmpd="sng" algn="ctr">
                      <a:solidFill>
                        <a:schemeClr val="bg1"/>
                      </a:solidFill>
                      <a:prstDash val="solid"/>
                      <a:round/>
                      <a:headEnd type="none" w="med" len="med"/>
                      <a:tailEnd type="none" w="med" len="med"/>
                    </a:lnL>
                    <a:lnT w="28575" cap="flat" cmpd="sng" algn="ctr">
                      <a:solidFill>
                        <a:schemeClr val="accent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80F0F"/>
                    </a:solidFill>
                  </a:tcPr>
                </a:tc>
                <a:tc>
                  <a:txBody>
                    <a:bodyPr/>
                    <a:lstStyle/>
                    <a:p>
                      <a:pPr algn="r"/>
                      <a:r>
                        <a:rPr lang="de-DE" sz="1600" dirty="0" smtClean="0">
                          <a:solidFill>
                            <a:schemeClr val="bg1"/>
                          </a:solidFill>
                          <a:latin typeface="+mj-lt"/>
                        </a:rPr>
                        <a:t>50%</a:t>
                      </a:r>
                      <a:endParaRPr lang="de-DE" sz="1600" dirty="0">
                        <a:solidFill>
                          <a:schemeClr val="bg1"/>
                        </a:solidFill>
                        <a:latin typeface="+mj-lt"/>
                      </a:endParaRPr>
                    </a:p>
                  </a:txBody>
                  <a:tcPr>
                    <a:lnR w="9525" cap="flat" cmpd="sng" algn="ctr">
                      <a:solidFill>
                        <a:schemeClr val="bg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80F0F"/>
                    </a:solidFill>
                  </a:tcPr>
                </a:tc>
                <a:tc>
                  <a:txBody>
                    <a:bodyPr/>
                    <a:lstStyle/>
                    <a:p>
                      <a:pPr algn="r"/>
                      <a:r>
                        <a:rPr lang="de-DE" sz="1600" dirty="0" smtClean="0">
                          <a:solidFill>
                            <a:schemeClr val="bg1"/>
                          </a:solidFill>
                          <a:latin typeface="+mj-lt"/>
                        </a:rPr>
                        <a:t>0%</a:t>
                      </a:r>
                      <a:endParaRPr lang="de-DE" sz="1600" dirty="0">
                        <a:solidFill>
                          <a:schemeClr val="bg1"/>
                        </a:solidFill>
                        <a:latin typeface="+mj-lt"/>
                      </a:endParaRPr>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80F0F"/>
                    </a:solidFill>
                  </a:tcPr>
                </a:tc>
                <a:tc>
                  <a:txBody>
                    <a:bodyPr/>
                    <a:lstStyle/>
                    <a:p>
                      <a:pPr algn="r"/>
                      <a:r>
                        <a:rPr lang="de-DE" sz="1600" dirty="0" smtClean="0">
                          <a:solidFill>
                            <a:schemeClr val="bg1"/>
                          </a:solidFill>
                          <a:latin typeface="+mj-lt"/>
                        </a:rPr>
                        <a:t>50%</a:t>
                      </a:r>
                      <a:endParaRPr lang="de-DE" sz="1600" dirty="0">
                        <a:solidFill>
                          <a:schemeClr val="bg1"/>
                        </a:solidFill>
                        <a:latin typeface="+mj-lt"/>
                      </a:endParaRPr>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80F0F"/>
                    </a:solidFill>
                  </a:tcPr>
                </a:tc>
                <a:tc>
                  <a:txBody>
                    <a:bodyPr/>
                    <a:lstStyle/>
                    <a:p>
                      <a:pPr algn="r"/>
                      <a:r>
                        <a:rPr lang="de-DE" sz="1600" dirty="0" smtClean="0">
                          <a:solidFill>
                            <a:schemeClr val="bg1"/>
                          </a:solidFill>
                          <a:latin typeface="+mj-lt"/>
                        </a:rPr>
                        <a:t>0%</a:t>
                      </a:r>
                      <a:endParaRPr lang="de-DE" sz="1600" dirty="0">
                        <a:solidFill>
                          <a:schemeClr val="bg1"/>
                        </a:solidFill>
                        <a:latin typeface="+mj-lt"/>
                      </a:endParaRPr>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80F0F"/>
                    </a:solidFill>
                  </a:tcPr>
                </a:tc>
                <a:tc>
                  <a:txBody>
                    <a:bodyPr/>
                    <a:lstStyle/>
                    <a:p>
                      <a:pPr algn="r"/>
                      <a:r>
                        <a:rPr lang="de-DE" sz="1600" dirty="0" smtClean="0">
                          <a:solidFill>
                            <a:schemeClr val="bg1"/>
                          </a:solidFill>
                          <a:latin typeface="+mj-lt"/>
                        </a:rPr>
                        <a:t>50%</a:t>
                      </a:r>
                      <a:endParaRPr lang="de-DE" sz="1600" dirty="0">
                        <a:solidFill>
                          <a:schemeClr val="bg1"/>
                        </a:solidFill>
                        <a:latin typeface="+mj-lt"/>
                      </a:endParaRPr>
                    </a:p>
                  </a:txBody>
                  <a:tcPr>
                    <a:lnL w="9525" cap="flat" cmpd="sng" algn="ctr">
                      <a:solidFill>
                        <a:schemeClr val="bg1"/>
                      </a:solidFill>
                      <a:prstDash val="solid"/>
                      <a:round/>
                      <a:headEnd type="none" w="med" len="med"/>
                      <a:tailEnd type="none" w="med" len="med"/>
                    </a:lnL>
                    <a:lnT w="28575" cap="flat" cmpd="sng" algn="ctr">
                      <a:solidFill>
                        <a:schemeClr val="accent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80F0F"/>
                    </a:solidFill>
                  </a:tcPr>
                </a:tc>
              </a:tr>
              <a:tr h="370840">
                <a:tc rowSpan="2">
                  <a:txBody>
                    <a:bodyPr/>
                    <a:lstStyle/>
                    <a:p>
                      <a:r>
                        <a:rPr lang="de-DE" sz="1600" dirty="0" smtClean="0">
                          <a:solidFill>
                            <a:srgbClr val="6E6452"/>
                          </a:solidFill>
                          <a:latin typeface="+mj-lt"/>
                        </a:rPr>
                        <a:t>SPP</a:t>
                      </a:r>
                      <a:endParaRPr lang="de-DE" sz="1600" dirty="0">
                        <a:solidFill>
                          <a:srgbClr val="6E6452"/>
                        </a:solidFill>
                        <a:latin typeface="+mj-lt"/>
                      </a:endParaRPr>
                    </a:p>
                  </a:txBody>
                  <a:tcPr anchor="ctr"/>
                </a:tc>
                <a:tc rowSpan="2">
                  <a:txBody>
                    <a:bodyPr/>
                    <a:lstStyle/>
                    <a:p>
                      <a:pPr algn="l" fontAlgn="ctr"/>
                      <a:r>
                        <a:rPr lang="de-DE" sz="1600" b="0" i="0" u="none" strike="noStrike" dirty="0" smtClean="0">
                          <a:solidFill>
                            <a:srgbClr val="6E6452"/>
                          </a:solidFill>
                          <a:effectLst/>
                          <a:latin typeface="+mj-lt"/>
                        </a:rPr>
                        <a:t>a</a:t>
                      </a:r>
                      <a:endParaRPr lang="de-DE" sz="1600" b="0" i="0" u="none" strike="noStrike" dirty="0">
                        <a:solidFill>
                          <a:srgbClr val="6E6452"/>
                        </a:solidFill>
                        <a:effectLst/>
                        <a:latin typeface="+mj-lt"/>
                      </a:endParaRPr>
                    </a:p>
                  </a:txBody>
                  <a:tcPr marL="9525" marR="9525" marT="9525" marB="0" anchor="ctr"/>
                </a:tc>
                <a:tc>
                  <a:txBody>
                    <a:bodyPr/>
                    <a:lstStyle/>
                    <a:p>
                      <a:pPr algn="l" fontAlgn="ctr"/>
                      <a:r>
                        <a:rPr lang="de-DE" sz="1600" b="0" i="0" u="none" strike="noStrike" dirty="0" smtClean="0">
                          <a:solidFill>
                            <a:srgbClr val="6E6452"/>
                          </a:solidFill>
                          <a:effectLst/>
                          <a:latin typeface="+mj-lt"/>
                        </a:rPr>
                        <a:t>NG</a:t>
                      </a:r>
                      <a:endParaRPr lang="de-DE" sz="1600" b="0" i="0" u="none" strike="noStrike" dirty="0">
                        <a:solidFill>
                          <a:srgbClr val="6E6452"/>
                        </a:solidFill>
                        <a:effectLst/>
                        <a:latin typeface="+mj-lt"/>
                      </a:endParaRPr>
                    </a:p>
                  </a:txBody>
                  <a:tcPr marL="9525" marR="9525" marT="9525" marB="0" anchor="ctr">
                    <a:lnT w="28575" cap="flat" cmpd="sng" algn="ctr">
                      <a:solidFill>
                        <a:schemeClr val="bg1"/>
                      </a:solidFill>
                      <a:prstDash val="solid"/>
                      <a:round/>
                      <a:headEnd type="none" w="med" len="med"/>
                      <a:tailEnd type="none" w="med" len="med"/>
                    </a:lnT>
                  </a:tcPr>
                </a:tc>
                <a:tc>
                  <a:txBody>
                    <a:bodyPr/>
                    <a:lstStyle/>
                    <a:p>
                      <a:pPr algn="r" fontAlgn="b"/>
                      <a:r>
                        <a:rPr lang="de-DE" sz="1400" b="0" i="0" u="none" strike="noStrike" dirty="0" smtClean="0">
                          <a:solidFill>
                            <a:srgbClr val="6E6452"/>
                          </a:solidFill>
                          <a:effectLst/>
                          <a:latin typeface="+mj-lt"/>
                        </a:rPr>
                        <a:t>22.8</a:t>
                      </a:r>
                      <a:endParaRPr lang="de-DE" sz="1400" b="0" i="0" u="none" strike="noStrike" dirty="0">
                        <a:solidFill>
                          <a:srgbClr val="6E6452"/>
                        </a:solidFill>
                        <a:effectLst/>
                        <a:latin typeface="+mj-lt"/>
                      </a:endParaRPr>
                    </a:p>
                  </a:txBody>
                  <a:tcPr marL="9525" marR="9525" marT="9525" marB="0" anchor="b">
                    <a:lnT w="28575" cap="flat" cmpd="sng" algn="ctr">
                      <a:solidFill>
                        <a:schemeClr val="bg1"/>
                      </a:solidFill>
                      <a:prstDash val="solid"/>
                      <a:round/>
                      <a:headEnd type="none" w="med" len="med"/>
                      <a:tailEnd type="none" w="med" len="med"/>
                    </a:lnT>
                  </a:tcPr>
                </a:tc>
                <a:tc>
                  <a:txBody>
                    <a:bodyPr/>
                    <a:lstStyle/>
                    <a:p>
                      <a:pPr marL="0" marR="0" indent="0" algn="r" defTabSz="914400" rtl="0" eaLnBrk="1" fontAlgn="b" latinLnBrk="0" hangingPunct="1">
                        <a:lnSpc>
                          <a:spcPct val="100000"/>
                        </a:lnSpc>
                        <a:spcBef>
                          <a:spcPts val="0"/>
                        </a:spcBef>
                        <a:spcAft>
                          <a:spcPts val="0"/>
                        </a:spcAft>
                        <a:buClrTx/>
                        <a:buSzTx/>
                        <a:buFontTx/>
                        <a:buNone/>
                        <a:tabLst/>
                        <a:defRPr/>
                      </a:pPr>
                      <a:r>
                        <a:rPr lang="de-DE" sz="1400" b="0" i="0" u="none" strike="noStrike" kern="1200" dirty="0" smtClean="0">
                          <a:solidFill>
                            <a:srgbClr val="6E6452"/>
                          </a:solidFill>
                          <a:effectLst/>
                          <a:latin typeface="+mn-lt"/>
                          <a:ea typeface="+mn-ea"/>
                          <a:cs typeface="+mn-cs"/>
                        </a:rPr>
                        <a:t>14.3</a:t>
                      </a:r>
                    </a:p>
                  </a:txBody>
                  <a:tcPr marL="9525" marR="9525" marT="9525" marB="0" anchor="b">
                    <a:lnT w="28575" cap="flat" cmpd="sng" algn="ctr">
                      <a:solidFill>
                        <a:schemeClr val="bg1"/>
                      </a:solidFill>
                      <a:prstDash val="solid"/>
                      <a:round/>
                      <a:headEnd type="none" w="med" len="med"/>
                      <a:tailEnd type="none" w="med" len="med"/>
                    </a:lnT>
                  </a:tcPr>
                </a:tc>
                <a:tc>
                  <a:txBody>
                    <a:bodyPr/>
                    <a:lstStyle/>
                    <a:p>
                      <a:pPr algn="r" fontAlgn="b"/>
                      <a:r>
                        <a:rPr lang="de-DE" sz="1400" b="0" i="0" u="none" strike="noStrike" dirty="0" smtClean="0">
                          <a:solidFill>
                            <a:srgbClr val="6E6452"/>
                          </a:solidFill>
                          <a:effectLst/>
                          <a:latin typeface="+mj-lt"/>
                        </a:rPr>
                        <a:t>30.8</a:t>
                      </a:r>
                      <a:endParaRPr lang="de-DE" sz="1400" b="0" i="0" u="none" strike="noStrike" dirty="0">
                        <a:solidFill>
                          <a:srgbClr val="6E6452"/>
                        </a:solidFill>
                        <a:effectLst/>
                        <a:latin typeface="+mj-lt"/>
                      </a:endParaRPr>
                    </a:p>
                  </a:txBody>
                  <a:tcPr marL="9525" marR="9525" marT="9525" marB="0" anchor="b">
                    <a:lnT w="28575" cap="flat" cmpd="sng" algn="ctr">
                      <a:solidFill>
                        <a:schemeClr val="bg1"/>
                      </a:solidFill>
                      <a:prstDash val="solid"/>
                      <a:round/>
                      <a:headEnd type="none" w="med" len="med"/>
                      <a:tailEnd type="none" w="med" len="med"/>
                    </a:lnT>
                  </a:tcPr>
                </a:tc>
                <a:tc>
                  <a:txBody>
                    <a:bodyPr/>
                    <a:lstStyle/>
                    <a:p>
                      <a:pPr marL="0" marR="0" indent="0" algn="r" defTabSz="914400" rtl="0" eaLnBrk="1" fontAlgn="b" latinLnBrk="0" hangingPunct="1">
                        <a:lnSpc>
                          <a:spcPct val="100000"/>
                        </a:lnSpc>
                        <a:spcBef>
                          <a:spcPts val="0"/>
                        </a:spcBef>
                        <a:spcAft>
                          <a:spcPts val="0"/>
                        </a:spcAft>
                        <a:buClrTx/>
                        <a:buSzTx/>
                        <a:buFontTx/>
                        <a:buNone/>
                        <a:tabLst/>
                        <a:defRPr/>
                      </a:pPr>
                      <a:r>
                        <a:rPr lang="de-DE" sz="1400" b="0" i="0" u="none" strike="noStrike" kern="1200" dirty="0" smtClean="0">
                          <a:solidFill>
                            <a:srgbClr val="6E6452"/>
                          </a:solidFill>
                          <a:effectLst/>
                          <a:latin typeface="+mn-lt"/>
                          <a:ea typeface="+mn-ea"/>
                          <a:cs typeface="+mn-cs"/>
                        </a:rPr>
                        <a:t>20.2</a:t>
                      </a:r>
                    </a:p>
                  </a:txBody>
                  <a:tcPr marL="9525" marR="9525" marT="9525" marB="0" anchor="b">
                    <a:lnT w="28575" cap="flat" cmpd="sng" algn="ctr">
                      <a:solidFill>
                        <a:schemeClr val="bg1"/>
                      </a:solidFill>
                      <a:prstDash val="solid"/>
                      <a:round/>
                      <a:headEnd type="none" w="med" len="med"/>
                      <a:tailEnd type="none" w="med" len="med"/>
                    </a:lnT>
                  </a:tcPr>
                </a:tc>
                <a:tc>
                  <a:txBody>
                    <a:bodyPr/>
                    <a:lstStyle/>
                    <a:p>
                      <a:pPr algn="r" fontAlgn="b"/>
                      <a:r>
                        <a:rPr lang="de-DE" sz="1400" b="0" i="0" u="none" strike="noStrike" dirty="0" smtClean="0">
                          <a:solidFill>
                            <a:srgbClr val="6E6452"/>
                          </a:solidFill>
                          <a:effectLst/>
                          <a:latin typeface="+mj-lt"/>
                        </a:rPr>
                        <a:t>36.4</a:t>
                      </a:r>
                      <a:endParaRPr lang="de-DE" sz="1400" b="0" i="0" u="none" strike="noStrike" dirty="0">
                        <a:solidFill>
                          <a:srgbClr val="6E6452"/>
                        </a:solidFill>
                        <a:effectLst/>
                        <a:latin typeface="+mj-lt"/>
                      </a:endParaRPr>
                    </a:p>
                  </a:txBody>
                  <a:tcPr marL="9525" marR="9525" marT="9525" marB="0" anchor="b">
                    <a:lnT w="28575" cap="flat" cmpd="sng" algn="ctr">
                      <a:solidFill>
                        <a:schemeClr val="bg1"/>
                      </a:solidFill>
                      <a:prstDash val="solid"/>
                      <a:round/>
                      <a:headEnd type="none" w="med" len="med"/>
                      <a:tailEnd type="none" w="med" len="med"/>
                    </a:lnT>
                  </a:tcPr>
                </a:tc>
                <a:tc>
                  <a:txBody>
                    <a:bodyPr/>
                    <a:lstStyle/>
                    <a:p>
                      <a:pPr marL="0" marR="0" indent="0" algn="r" defTabSz="914400" rtl="0" eaLnBrk="1" fontAlgn="b" latinLnBrk="0" hangingPunct="1">
                        <a:lnSpc>
                          <a:spcPct val="100000"/>
                        </a:lnSpc>
                        <a:spcBef>
                          <a:spcPts val="0"/>
                        </a:spcBef>
                        <a:spcAft>
                          <a:spcPts val="0"/>
                        </a:spcAft>
                        <a:buClrTx/>
                        <a:buSzTx/>
                        <a:buFontTx/>
                        <a:buNone/>
                        <a:tabLst/>
                        <a:defRPr/>
                      </a:pPr>
                      <a:r>
                        <a:rPr lang="de-DE" sz="1400" b="0" i="0" u="none" strike="noStrike" kern="1200" dirty="0" smtClean="0">
                          <a:solidFill>
                            <a:srgbClr val="6E6452"/>
                          </a:solidFill>
                          <a:effectLst/>
                          <a:latin typeface="+mn-lt"/>
                          <a:ea typeface="+mn-ea"/>
                          <a:cs typeface="+mn-cs"/>
                        </a:rPr>
                        <a:t>24.1</a:t>
                      </a:r>
                    </a:p>
                  </a:txBody>
                  <a:tcPr marL="9525" marR="9525" marT="9525" marB="0" anchor="b">
                    <a:lnT w="28575" cap="flat" cmpd="sng" algn="ctr">
                      <a:solidFill>
                        <a:schemeClr val="bg1"/>
                      </a:solidFill>
                      <a:prstDash val="solid"/>
                      <a:round/>
                      <a:headEnd type="none" w="med" len="med"/>
                      <a:tailEnd type="none" w="med" len="med"/>
                    </a:lnT>
                  </a:tcPr>
                </a:tc>
              </a:tr>
              <a:tr h="370840">
                <a:tc vMerge="1">
                  <a:txBody>
                    <a:bodyPr/>
                    <a:lstStyle/>
                    <a:p>
                      <a:endParaRPr lang="de-DE" sz="1600" dirty="0">
                        <a:solidFill>
                          <a:srgbClr val="6E6452"/>
                        </a:solidFill>
                        <a:latin typeface="+mj-lt"/>
                      </a:endParaRPr>
                    </a:p>
                  </a:txBody>
                  <a:tcPr/>
                </a:tc>
                <a:tc vMerge="1">
                  <a:txBody>
                    <a:bodyPr/>
                    <a:lstStyle/>
                    <a:p>
                      <a:pPr algn="l" fontAlgn="b"/>
                      <a:endParaRPr lang="de-DE" sz="1600" b="0" i="0" u="none" strike="noStrike" dirty="0">
                        <a:solidFill>
                          <a:srgbClr val="6E6452"/>
                        </a:solidFill>
                        <a:effectLst/>
                        <a:latin typeface="+mj-lt"/>
                      </a:endParaRPr>
                    </a:p>
                  </a:txBody>
                  <a:tcPr marL="9525" marR="9525" marT="9525" marB="0" anchor="b"/>
                </a:tc>
                <a:tc>
                  <a:txBody>
                    <a:bodyPr/>
                    <a:lstStyle/>
                    <a:p>
                      <a:pPr algn="l" fontAlgn="b"/>
                      <a:r>
                        <a:rPr lang="de-DE" sz="1600" b="0" i="0" u="none" strike="noStrike" dirty="0" smtClean="0">
                          <a:solidFill>
                            <a:srgbClr val="6E6452"/>
                          </a:solidFill>
                          <a:effectLst/>
                          <a:latin typeface="+mj-lt"/>
                        </a:rPr>
                        <a:t>FO</a:t>
                      </a:r>
                      <a:endParaRPr lang="de-DE" sz="1600" b="0" i="0" u="none" strike="noStrike" dirty="0">
                        <a:solidFill>
                          <a:srgbClr val="6E6452"/>
                        </a:solidFill>
                        <a:effectLst/>
                        <a:latin typeface="+mj-lt"/>
                      </a:endParaRPr>
                    </a:p>
                  </a:txBody>
                  <a:tcPr marL="9525" marR="9525" marT="9525" marB="0" anchor="b"/>
                </a:tc>
                <a:tc>
                  <a:txBody>
                    <a:bodyPr/>
                    <a:lstStyle/>
                    <a:p>
                      <a:pPr algn="r" fontAlgn="b"/>
                      <a:r>
                        <a:rPr lang="de-DE" sz="1400" b="0" i="0" u="none" strike="noStrike" dirty="0" smtClean="0">
                          <a:solidFill>
                            <a:srgbClr val="6E6452"/>
                          </a:solidFill>
                          <a:effectLst/>
                          <a:latin typeface="+mj-lt"/>
                        </a:rPr>
                        <a:t>16.7</a:t>
                      </a:r>
                      <a:endParaRPr lang="de-DE" sz="1400" b="0" i="0" u="none" strike="noStrike" dirty="0">
                        <a:solidFill>
                          <a:srgbClr val="6E6452"/>
                        </a:solidFill>
                        <a:effectLst/>
                        <a:latin typeface="+mj-lt"/>
                      </a:endParaRPr>
                    </a:p>
                  </a:txBody>
                  <a:tcPr marL="0" marR="0" marT="0" marB="0" anchor="b"/>
                </a:tc>
                <a:tc>
                  <a:txBody>
                    <a:bodyPr/>
                    <a:lstStyle/>
                    <a:p>
                      <a:pPr marL="0" marR="0" indent="0" algn="r" defTabSz="914400" rtl="0" eaLnBrk="1" fontAlgn="b" latinLnBrk="0" hangingPunct="1">
                        <a:lnSpc>
                          <a:spcPct val="100000"/>
                        </a:lnSpc>
                        <a:spcBef>
                          <a:spcPts val="0"/>
                        </a:spcBef>
                        <a:spcAft>
                          <a:spcPts val="0"/>
                        </a:spcAft>
                        <a:buClrTx/>
                        <a:buSzTx/>
                        <a:buFontTx/>
                        <a:buNone/>
                        <a:tabLst/>
                        <a:defRPr/>
                      </a:pPr>
                      <a:r>
                        <a:rPr lang="de-DE" sz="1400" b="0" i="0" u="none" strike="noStrike" kern="1200" dirty="0" smtClean="0">
                          <a:solidFill>
                            <a:srgbClr val="6E6452"/>
                          </a:solidFill>
                          <a:effectLst/>
                          <a:latin typeface="+mn-lt"/>
                          <a:ea typeface="+mn-ea"/>
                          <a:cs typeface="+mn-cs"/>
                        </a:rPr>
                        <a:t>10.1</a:t>
                      </a:r>
                    </a:p>
                  </a:txBody>
                  <a:tcPr marL="0" marR="0" marT="0" marB="0" anchor="b"/>
                </a:tc>
                <a:tc>
                  <a:txBody>
                    <a:bodyPr/>
                    <a:lstStyle/>
                    <a:p>
                      <a:pPr algn="r" fontAlgn="b"/>
                      <a:r>
                        <a:rPr lang="de-DE" sz="1400" b="0" i="0" u="none" strike="noStrike" dirty="0" smtClean="0">
                          <a:solidFill>
                            <a:srgbClr val="6E6452"/>
                          </a:solidFill>
                          <a:effectLst/>
                          <a:latin typeface="+mj-lt"/>
                        </a:rPr>
                        <a:t>22.4</a:t>
                      </a:r>
                      <a:endParaRPr lang="de-DE" sz="1400" b="0" i="0" u="none" strike="noStrike" dirty="0">
                        <a:solidFill>
                          <a:srgbClr val="6E6452"/>
                        </a:solidFill>
                        <a:effectLst/>
                        <a:latin typeface="+mj-lt"/>
                      </a:endParaRPr>
                    </a:p>
                  </a:txBody>
                  <a:tcPr marL="0" marR="0" marT="0" marB="0" anchor="b"/>
                </a:tc>
                <a:tc>
                  <a:txBody>
                    <a:bodyPr/>
                    <a:lstStyle/>
                    <a:p>
                      <a:pPr marL="0" marR="0" indent="0" algn="r" defTabSz="914400" rtl="0" eaLnBrk="1" fontAlgn="b" latinLnBrk="0" hangingPunct="1">
                        <a:lnSpc>
                          <a:spcPct val="100000"/>
                        </a:lnSpc>
                        <a:spcBef>
                          <a:spcPts val="0"/>
                        </a:spcBef>
                        <a:spcAft>
                          <a:spcPts val="0"/>
                        </a:spcAft>
                        <a:buClrTx/>
                        <a:buSzTx/>
                        <a:buFontTx/>
                        <a:buNone/>
                        <a:tabLst/>
                        <a:defRPr/>
                      </a:pPr>
                      <a:r>
                        <a:rPr lang="de-DE" sz="1400" b="0" i="0" u="none" strike="noStrike" kern="1200" dirty="0" smtClean="0">
                          <a:solidFill>
                            <a:srgbClr val="6E6452"/>
                          </a:solidFill>
                          <a:effectLst/>
                          <a:latin typeface="+mn-lt"/>
                          <a:ea typeface="+mn-ea"/>
                          <a:cs typeface="+mn-cs"/>
                        </a:rPr>
                        <a:t>14.0</a:t>
                      </a:r>
                    </a:p>
                  </a:txBody>
                  <a:tcPr marL="0" marR="0" marT="0" marB="0" anchor="b"/>
                </a:tc>
                <a:tc>
                  <a:txBody>
                    <a:bodyPr/>
                    <a:lstStyle/>
                    <a:p>
                      <a:pPr algn="r" fontAlgn="b"/>
                      <a:r>
                        <a:rPr lang="de-DE" sz="1400" b="0" i="0" u="none" strike="noStrike" dirty="0" smtClean="0">
                          <a:solidFill>
                            <a:srgbClr val="6E6452"/>
                          </a:solidFill>
                          <a:effectLst/>
                          <a:latin typeface="+mj-lt"/>
                        </a:rPr>
                        <a:t>24.2</a:t>
                      </a:r>
                      <a:endParaRPr lang="de-DE" sz="1400" b="0" i="0" u="none" strike="noStrike" dirty="0">
                        <a:solidFill>
                          <a:srgbClr val="6E6452"/>
                        </a:solidFill>
                        <a:effectLst/>
                        <a:latin typeface="+mj-lt"/>
                      </a:endParaRPr>
                    </a:p>
                  </a:txBody>
                  <a:tcPr marL="0" marR="0" marT="0" marB="0" anchor="b"/>
                </a:tc>
                <a:tc>
                  <a:txBody>
                    <a:bodyPr/>
                    <a:lstStyle/>
                    <a:p>
                      <a:pPr algn="r" fontAlgn="b"/>
                      <a:r>
                        <a:rPr lang="de-DE" sz="1400" b="0" i="0" u="none" strike="noStrike" dirty="0" smtClean="0">
                          <a:solidFill>
                            <a:srgbClr val="6E6452"/>
                          </a:solidFill>
                          <a:effectLst/>
                          <a:latin typeface="+mj-lt"/>
                        </a:rPr>
                        <a:t>15.2</a:t>
                      </a:r>
                      <a:endParaRPr lang="de-DE" sz="1400" b="0" i="0" u="none" strike="noStrike" dirty="0">
                        <a:solidFill>
                          <a:srgbClr val="6E6452"/>
                        </a:solidFill>
                        <a:effectLst/>
                        <a:latin typeface="+mj-lt"/>
                      </a:endParaRPr>
                    </a:p>
                  </a:txBody>
                  <a:tcPr marL="0" marR="0" marT="0" marB="0" anchor="b"/>
                </a:tc>
              </a:tr>
              <a:tr h="370840">
                <a:tc>
                  <a:txBody>
                    <a:bodyPr/>
                    <a:lstStyle/>
                    <a:p>
                      <a:r>
                        <a:rPr lang="de-DE" sz="1600" dirty="0" err="1" smtClean="0">
                          <a:solidFill>
                            <a:srgbClr val="6E6452"/>
                          </a:solidFill>
                          <a:latin typeface="+mj-lt"/>
                        </a:rPr>
                        <a:t>Gross</a:t>
                      </a:r>
                      <a:r>
                        <a:rPr lang="de-DE" sz="1600" dirty="0" smtClean="0">
                          <a:solidFill>
                            <a:srgbClr val="6E6452"/>
                          </a:solidFill>
                          <a:latin typeface="+mj-lt"/>
                        </a:rPr>
                        <a:t> Public </a:t>
                      </a:r>
                      <a:r>
                        <a:rPr lang="de-DE" sz="1600" dirty="0" err="1" smtClean="0">
                          <a:solidFill>
                            <a:srgbClr val="6E6452"/>
                          </a:solidFill>
                          <a:latin typeface="+mj-lt"/>
                        </a:rPr>
                        <a:t>Costs</a:t>
                      </a:r>
                      <a:endParaRPr lang="de-DE" sz="1600" dirty="0">
                        <a:solidFill>
                          <a:srgbClr val="6E6452"/>
                        </a:solidFill>
                        <a:latin typeface="+mj-lt"/>
                      </a:endParaRPr>
                    </a:p>
                  </a:txBody>
                  <a:tcPr anchor="ctr"/>
                </a:tc>
                <a:tc>
                  <a:txBody>
                    <a:bodyPr/>
                    <a:lstStyle/>
                    <a:p>
                      <a:pPr algn="l" fontAlgn="ctr"/>
                      <a:r>
                        <a:rPr lang="de-DE" sz="1600" b="0" i="0" u="none" strike="noStrike" dirty="0" smtClean="0">
                          <a:solidFill>
                            <a:srgbClr val="6E6452"/>
                          </a:solidFill>
                          <a:effectLst/>
                          <a:latin typeface="+mj-lt"/>
                        </a:rPr>
                        <a:t>EUR/m²</a:t>
                      </a:r>
                      <a:endParaRPr lang="de-DE" sz="1600" b="0" i="0" u="none" strike="noStrike" dirty="0">
                        <a:solidFill>
                          <a:srgbClr val="6E6452"/>
                        </a:solidFill>
                        <a:effectLst/>
                        <a:latin typeface="+mj-lt"/>
                      </a:endParaRPr>
                    </a:p>
                  </a:txBody>
                  <a:tcPr marL="9525" marR="9525" marT="9525" marB="0" anchor="ctr"/>
                </a:tc>
                <a:tc>
                  <a:txBody>
                    <a:bodyPr/>
                    <a:lstStyle/>
                    <a:p>
                      <a:pPr algn="l" fontAlgn="b"/>
                      <a:r>
                        <a:rPr lang="de-DE" sz="1600" b="0" i="0" u="none" strike="noStrike" dirty="0" smtClean="0">
                          <a:solidFill>
                            <a:srgbClr val="6E6452"/>
                          </a:solidFill>
                          <a:effectLst/>
                          <a:latin typeface="+mj-lt"/>
                        </a:rPr>
                        <a:t>-</a:t>
                      </a:r>
                      <a:endParaRPr lang="de-DE" sz="1600" b="0" i="0" u="none" strike="noStrike" dirty="0">
                        <a:solidFill>
                          <a:srgbClr val="6E6452"/>
                        </a:solidFill>
                        <a:effectLst/>
                        <a:latin typeface="+mj-lt"/>
                      </a:endParaRPr>
                    </a:p>
                  </a:txBody>
                  <a:tcPr marL="9525" marR="9525" marT="9525" marB="0" anchor="ctr"/>
                </a:tc>
                <a:tc>
                  <a:txBody>
                    <a:bodyPr/>
                    <a:lstStyle/>
                    <a:p>
                      <a:pPr algn="r" fontAlgn="b"/>
                      <a:r>
                        <a:rPr lang="de-DE" sz="1400" b="0" i="0" u="none" strike="noStrike" dirty="0" smtClean="0">
                          <a:solidFill>
                            <a:srgbClr val="6E6452"/>
                          </a:solidFill>
                          <a:effectLst/>
                          <a:latin typeface="+mj-lt"/>
                        </a:rPr>
                        <a:t>0</a:t>
                      </a:r>
                      <a:endParaRPr lang="de-DE" sz="1400" b="0" i="0" u="none" strike="noStrike" dirty="0">
                        <a:solidFill>
                          <a:srgbClr val="6E6452"/>
                        </a:solidFill>
                        <a:effectLst/>
                        <a:latin typeface="+mj-lt"/>
                      </a:endParaRPr>
                    </a:p>
                  </a:txBody>
                  <a:tcPr marL="0" marR="0" marT="0" marB="0" anchor="ctr"/>
                </a:tc>
                <a:tc>
                  <a:txBody>
                    <a:bodyPr/>
                    <a:lstStyle/>
                    <a:p>
                      <a:pPr marL="0" marR="0" indent="0" algn="r" defTabSz="914400" rtl="0" eaLnBrk="1" fontAlgn="b" latinLnBrk="0" hangingPunct="1">
                        <a:lnSpc>
                          <a:spcPct val="100000"/>
                        </a:lnSpc>
                        <a:spcBef>
                          <a:spcPts val="0"/>
                        </a:spcBef>
                        <a:spcAft>
                          <a:spcPts val="0"/>
                        </a:spcAft>
                        <a:buClrTx/>
                        <a:buSzTx/>
                        <a:buFontTx/>
                        <a:buNone/>
                        <a:tabLst/>
                        <a:defRPr/>
                      </a:pPr>
                      <a:r>
                        <a:rPr lang="de-DE" sz="1400" b="0" i="0" u="none" strike="noStrike" kern="1200" dirty="0" smtClean="0">
                          <a:solidFill>
                            <a:srgbClr val="6E6452"/>
                          </a:solidFill>
                          <a:effectLst/>
                          <a:latin typeface="+mn-lt"/>
                          <a:ea typeface="+mn-ea"/>
                          <a:cs typeface="+mn-cs"/>
                        </a:rPr>
                        <a:t>200</a:t>
                      </a:r>
                    </a:p>
                  </a:txBody>
                  <a:tcPr marL="0" marR="0" marT="0" marB="0" anchor="ctr"/>
                </a:tc>
                <a:tc>
                  <a:txBody>
                    <a:bodyPr/>
                    <a:lstStyle/>
                    <a:p>
                      <a:pPr algn="r" fontAlgn="b"/>
                      <a:r>
                        <a:rPr lang="de-DE" sz="1400" b="0" i="0" u="none" strike="noStrike" dirty="0" smtClean="0">
                          <a:solidFill>
                            <a:srgbClr val="6E6452"/>
                          </a:solidFill>
                          <a:effectLst/>
                          <a:latin typeface="+mj-lt"/>
                        </a:rPr>
                        <a:t>0</a:t>
                      </a:r>
                      <a:endParaRPr lang="de-DE" sz="1400" b="0" i="0" u="none" strike="noStrike" dirty="0">
                        <a:solidFill>
                          <a:srgbClr val="6E6452"/>
                        </a:solidFill>
                        <a:effectLst/>
                        <a:latin typeface="+mj-lt"/>
                      </a:endParaRPr>
                    </a:p>
                  </a:txBody>
                  <a:tcPr marL="0" marR="0" marT="0" marB="0" anchor="ctr"/>
                </a:tc>
                <a:tc>
                  <a:txBody>
                    <a:bodyPr/>
                    <a:lstStyle/>
                    <a:p>
                      <a:pPr marL="0" marR="0" indent="0" algn="r" defTabSz="914400" rtl="0" eaLnBrk="1" fontAlgn="b" latinLnBrk="0" hangingPunct="1">
                        <a:lnSpc>
                          <a:spcPct val="100000"/>
                        </a:lnSpc>
                        <a:spcBef>
                          <a:spcPts val="0"/>
                        </a:spcBef>
                        <a:spcAft>
                          <a:spcPts val="0"/>
                        </a:spcAft>
                        <a:buClrTx/>
                        <a:buSzTx/>
                        <a:buFontTx/>
                        <a:buNone/>
                        <a:tabLst/>
                        <a:defRPr/>
                      </a:pPr>
                      <a:r>
                        <a:rPr lang="de-DE" sz="1400" b="0" i="0" u="none" strike="noStrike" kern="1200" dirty="0" smtClean="0">
                          <a:solidFill>
                            <a:srgbClr val="6E6452"/>
                          </a:solidFill>
                          <a:effectLst/>
                          <a:latin typeface="+mn-lt"/>
                          <a:ea typeface="+mn-ea"/>
                          <a:cs typeface="+mn-cs"/>
                        </a:rPr>
                        <a:t>250</a:t>
                      </a:r>
                    </a:p>
                  </a:txBody>
                  <a:tcPr marL="0" marR="0" marT="0" marB="0" anchor="ctr"/>
                </a:tc>
                <a:tc>
                  <a:txBody>
                    <a:bodyPr/>
                    <a:lstStyle/>
                    <a:p>
                      <a:pPr algn="r" fontAlgn="b"/>
                      <a:r>
                        <a:rPr lang="de-DE" sz="1400" b="0" i="0" u="none" strike="noStrike" dirty="0" smtClean="0">
                          <a:solidFill>
                            <a:srgbClr val="6E6452"/>
                          </a:solidFill>
                          <a:effectLst/>
                          <a:latin typeface="+mj-lt"/>
                        </a:rPr>
                        <a:t>0</a:t>
                      </a:r>
                      <a:endParaRPr lang="de-DE" sz="1400" b="0" i="0" u="none" strike="noStrike" dirty="0">
                        <a:solidFill>
                          <a:srgbClr val="6E6452"/>
                        </a:solidFill>
                        <a:effectLst/>
                        <a:latin typeface="+mj-lt"/>
                      </a:endParaRPr>
                    </a:p>
                  </a:txBody>
                  <a:tcPr marL="0" marR="0" marT="0" marB="0" anchor="ctr"/>
                </a:tc>
                <a:tc>
                  <a:txBody>
                    <a:bodyPr/>
                    <a:lstStyle/>
                    <a:p>
                      <a:pPr algn="r" fontAlgn="b"/>
                      <a:r>
                        <a:rPr lang="de-DE" sz="1400" b="0" i="0" u="none" strike="noStrike" dirty="0" smtClean="0">
                          <a:solidFill>
                            <a:srgbClr val="6E6452"/>
                          </a:solidFill>
                          <a:effectLst/>
                          <a:latin typeface="+mj-lt"/>
                        </a:rPr>
                        <a:t>275</a:t>
                      </a:r>
                      <a:endParaRPr lang="de-DE" sz="1400" b="0" i="0" u="none" strike="noStrike" dirty="0">
                        <a:solidFill>
                          <a:srgbClr val="6E6452"/>
                        </a:solidFill>
                        <a:effectLst/>
                        <a:latin typeface="+mj-lt"/>
                      </a:endParaRPr>
                    </a:p>
                  </a:txBody>
                  <a:tcPr marL="0" marR="0" marT="0" marB="0" anchor="ctr"/>
                </a:tc>
              </a:tr>
              <a:tr h="370840">
                <a:tc rowSpan="2">
                  <a:txBody>
                    <a:bodyPr/>
                    <a:lstStyle/>
                    <a:p>
                      <a:r>
                        <a:rPr lang="de-DE" sz="1600" dirty="0" smtClean="0">
                          <a:solidFill>
                            <a:srgbClr val="6E6452"/>
                          </a:solidFill>
                          <a:latin typeface="+mj-lt"/>
                        </a:rPr>
                        <a:t>Public </a:t>
                      </a:r>
                      <a:r>
                        <a:rPr lang="de-DE" sz="1600" dirty="0" err="1" smtClean="0">
                          <a:solidFill>
                            <a:srgbClr val="6E6452"/>
                          </a:solidFill>
                          <a:latin typeface="+mj-lt"/>
                        </a:rPr>
                        <a:t>Savings</a:t>
                      </a:r>
                      <a:endParaRPr lang="de-DE" sz="1600" dirty="0">
                        <a:solidFill>
                          <a:srgbClr val="6E6452"/>
                        </a:solidFill>
                        <a:latin typeface="+mj-lt"/>
                      </a:endParaRPr>
                    </a:p>
                  </a:txBody>
                  <a:tcPr anchor="ctr">
                    <a:solidFill>
                      <a:srgbClr val="F5E7E7"/>
                    </a:solidFill>
                  </a:tcPr>
                </a:tc>
                <a:tc rowSpan="2">
                  <a:txBody>
                    <a:bodyPr/>
                    <a:lstStyle/>
                    <a:p>
                      <a:pPr algn="l" fontAlgn="ctr"/>
                      <a:r>
                        <a:rPr lang="de-DE" sz="1600" b="0" i="0" u="none" strike="noStrike" dirty="0" smtClean="0">
                          <a:solidFill>
                            <a:srgbClr val="6E6452"/>
                          </a:solidFill>
                          <a:effectLst/>
                          <a:latin typeface="+mj-lt"/>
                        </a:rPr>
                        <a:t>EUR/m²</a:t>
                      </a:r>
                      <a:endParaRPr lang="de-DE" sz="1600" b="0" i="0" u="none" strike="noStrike" dirty="0">
                        <a:solidFill>
                          <a:srgbClr val="6E6452"/>
                        </a:solidFill>
                        <a:effectLst/>
                        <a:latin typeface="+mj-lt"/>
                      </a:endParaRPr>
                    </a:p>
                  </a:txBody>
                  <a:tcPr marL="9525" marR="9525" marT="9525" marB="0" anchor="ctr">
                    <a:solidFill>
                      <a:srgbClr val="F5E7E7"/>
                    </a:solidFill>
                  </a:tcPr>
                </a:tc>
                <a:tc>
                  <a:txBody>
                    <a:bodyPr/>
                    <a:lstStyle/>
                    <a:p>
                      <a:pPr algn="l" fontAlgn="b"/>
                      <a:r>
                        <a:rPr lang="de-DE" sz="1600" b="0" i="0" u="none" strike="noStrike" dirty="0" smtClean="0">
                          <a:solidFill>
                            <a:srgbClr val="6E6452"/>
                          </a:solidFill>
                          <a:effectLst/>
                          <a:latin typeface="+mj-lt"/>
                        </a:rPr>
                        <a:t>NG</a:t>
                      </a:r>
                      <a:endParaRPr lang="de-DE" sz="1600" b="0" i="0" u="none" strike="noStrike" dirty="0">
                        <a:solidFill>
                          <a:srgbClr val="6E6452"/>
                        </a:solidFill>
                        <a:effectLst/>
                        <a:latin typeface="+mj-lt"/>
                      </a:endParaRPr>
                    </a:p>
                  </a:txBody>
                  <a:tcPr marL="9525" marR="9525" marT="9525" marB="0" anchor="b">
                    <a:solidFill>
                      <a:srgbClr val="F5E7E7"/>
                    </a:solidFill>
                  </a:tcPr>
                </a:tc>
                <a:tc gridSpan="2">
                  <a:txBody>
                    <a:bodyPr/>
                    <a:lstStyle/>
                    <a:p>
                      <a:pPr algn="ctr" fontAlgn="b"/>
                      <a:r>
                        <a:rPr lang="de-DE" sz="1400" b="0" i="0" u="none" strike="noStrike" dirty="0" smtClean="0">
                          <a:solidFill>
                            <a:srgbClr val="6E6452"/>
                          </a:solidFill>
                          <a:effectLst/>
                          <a:latin typeface="Arial" panose="020B0604020202020204" pitchFamily="34" charset="0"/>
                        </a:rPr>
                        <a:t>52.81</a:t>
                      </a:r>
                      <a:endParaRPr lang="de-DE" sz="1400" b="0" i="0" u="none" strike="noStrike" dirty="0">
                        <a:solidFill>
                          <a:srgbClr val="6E6452"/>
                        </a:solidFill>
                        <a:effectLst/>
                        <a:latin typeface="Arial" panose="020B0604020202020204" pitchFamily="34" charset="0"/>
                      </a:endParaRPr>
                    </a:p>
                  </a:txBody>
                  <a:tcPr marL="0" marR="0" marT="0" marB="0" anchor="ctr">
                    <a:solidFill>
                      <a:srgbClr val="F5E7E7"/>
                    </a:solidFill>
                  </a:tcPr>
                </a:tc>
                <a:tc hMerge="1">
                  <a:txBody>
                    <a:bodyPr/>
                    <a:lstStyle/>
                    <a:p>
                      <a:pPr algn="r" fontAlgn="b"/>
                      <a:endParaRPr lang="de-DE" sz="1000" b="0" i="0" u="none" strike="noStrike" dirty="0">
                        <a:solidFill>
                          <a:srgbClr val="000000"/>
                        </a:solidFill>
                        <a:effectLst/>
                        <a:latin typeface="Arial" panose="020B0604020202020204" pitchFamily="34" charset="0"/>
                      </a:endParaRPr>
                    </a:p>
                  </a:txBody>
                  <a:tcPr marL="0" marR="0" marT="0" marB="0" anchor="b">
                    <a:solidFill>
                      <a:srgbClr val="F5E7E7"/>
                    </a:solidFill>
                  </a:tcPr>
                </a:tc>
                <a:tc gridSpan="2">
                  <a:txBody>
                    <a:bodyPr/>
                    <a:lstStyle/>
                    <a:p>
                      <a:pPr algn="ctr" fontAlgn="b"/>
                      <a:r>
                        <a:rPr lang="de-DE" sz="1400" b="0" i="0" u="none" strike="noStrike" dirty="0" smtClean="0">
                          <a:solidFill>
                            <a:srgbClr val="6E6452"/>
                          </a:solidFill>
                          <a:effectLst/>
                          <a:latin typeface="Arial" panose="020B0604020202020204" pitchFamily="34" charset="0"/>
                        </a:rPr>
                        <a:t>46.94</a:t>
                      </a:r>
                      <a:endParaRPr lang="de-DE" sz="1400" b="0" i="0" u="none" strike="noStrike" dirty="0">
                        <a:solidFill>
                          <a:srgbClr val="6E6452"/>
                        </a:solidFill>
                        <a:effectLst/>
                        <a:latin typeface="Arial" panose="020B0604020202020204" pitchFamily="34" charset="0"/>
                      </a:endParaRPr>
                    </a:p>
                  </a:txBody>
                  <a:tcPr marL="0" marR="0" marT="0" marB="0" anchor="ctr">
                    <a:solidFill>
                      <a:srgbClr val="F5E7E7"/>
                    </a:solidFill>
                  </a:tcPr>
                </a:tc>
                <a:tc hMerge="1">
                  <a:txBody>
                    <a:bodyPr/>
                    <a:lstStyle/>
                    <a:p>
                      <a:pPr algn="r" fontAlgn="b"/>
                      <a:endParaRPr lang="de-DE" sz="1000" b="0" i="0" u="none" strike="noStrike" dirty="0">
                        <a:solidFill>
                          <a:srgbClr val="000000"/>
                        </a:solidFill>
                        <a:effectLst/>
                        <a:latin typeface="Arial" panose="020B0604020202020204" pitchFamily="34" charset="0"/>
                      </a:endParaRPr>
                    </a:p>
                  </a:txBody>
                  <a:tcPr marL="0" marR="0" marT="0" marB="0" anchor="b">
                    <a:solidFill>
                      <a:srgbClr val="F5E7E7"/>
                    </a:solidFill>
                  </a:tcPr>
                </a:tc>
                <a:tc gridSpan="2">
                  <a:txBody>
                    <a:bodyPr/>
                    <a:lstStyle/>
                    <a:p>
                      <a:pPr algn="ctr" fontAlgn="b"/>
                      <a:r>
                        <a:rPr lang="de-DE" sz="1400" b="0" i="0" u="none" strike="noStrike" dirty="0" smtClean="0">
                          <a:solidFill>
                            <a:srgbClr val="6E6452"/>
                          </a:solidFill>
                          <a:effectLst/>
                          <a:latin typeface="Arial" panose="020B0604020202020204" pitchFamily="34" charset="0"/>
                        </a:rPr>
                        <a:t>54.96</a:t>
                      </a:r>
                      <a:endParaRPr lang="de-DE" sz="1400" b="0" i="0" u="none" strike="noStrike" dirty="0">
                        <a:solidFill>
                          <a:srgbClr val="6E6452"/>
                        </a:solidFill>
                        <a:effectLst/>
                        <a:latin typeface="Arial" panose="020B0604020202020204" pitchFamily="34" charset="0"/>
                      </a:endParaRPr>
                    </a:p>
                  </a:txBody>
                  <a:tcPr marL="0" marR="0" marT="0" marB="0" anchor="ctr">
                    <a:solidFill>
                      <a:srgbClr val="F5E7E7"/>
                    </a:solidFill>
                  </a:tcPr>
                </a:tc>
                <a:tc hMerge="1">
                  <a:txBody>
                    <a:bodyPr/>
                    <a:lstStyle/>
                    <a:p>
                      <a:pPr algn="r" fontAlgn="b"/>
                      <a:endParaRPr lang="de-DE" sz="1000" b="0" i="0" u="none" strike="noStrike" dirty="0">
                        <a:solidFill>
                          <a:srgbClr val="000000"/>
                        </a:solidFill>
                        <a:effectLst/>
                        <a:latin typeface="Arial" panose="020B0604020202020204" pitchFamily="34" charset="0"/>
                      </a:endParaRPr>
                    </a:p>
                  </a:txBody>
                  <a:tcPr marL="0" marR="0" marT="0" marB="0" anchor="b">
                    <a:solidFill>
                      <a:srgbClr val="F5E7E7"/>
                    </a:solidFill>
                  </a:tcPr>
                </a:tc>
              </a:tr>
              <a:tr h="370840">
                <a:tc vMerge="1">
                  <a:txBody>
                    <a:bodyPr/>
                    <a:lstStyle/>
                    <a:p>
                      <a:endParaRPr lang="de-DE" sz="1600" dirty="0">
                        <a:solidFill>
                          <a:srgbClr val="6E6452"/>
                        </a:solidFill>
                        <a:latin typeface="+mj-lt"/>
                      </a:endParaRPr>
                    </a:p>
                  </a:txBody>
                  <a:tcPr anchor="ctr">
                    <a:lnB w="28575" cap="flat" cmpd="sng" algn="ctr">
                      <a:solidFill>
                        <a:schemeClr val="bg1"/>
                      </a:solidFill>
                      <a:prstDash val="solid"/>
                      <a:round/>
                      <a:headEnd type="none" w="med" len="med"/>
                      <a:tailEnd type="none" w="med" len="med"/>
                    </a:lnB>
                  </a:tcPr>
                </a:tc>
                <a:tc vMerge="1">
                  <a:txBody>
                    <a:bodyPr/>
                    <a:lstStyle/>
                    <a:p>
                      <a:pPr algn="l" fontAlgn="ctr"/>
                      <a:endParaRPr lang="de-DE" sz="1600" b="0" i="0" u="none" strike="noStrike" dirty="0">
                        <a:solidFill>
                          <a:srgbClr val="6E6452"/>
                        </a:solidFill>
                        <a:effectLst/>
                        <a:latin typeface="+mj-lt"/>
                      </a:endParaRPr>
                    </a:p>
                  </a:txBody>
                  <a:tcPr marL="9525" marR="9525" marT="9525" marB="0" anchor="ctr">
                    <a:lnB w="28575" cap="flat" cmpd="sng" algn="ctr">
                      <a:solidFill>
                        <a:schemeClr val="bg1"/>
                      </a:solidFill>
                      <a:prstDash val="solid"/>
                      <a:round/>
                      <a:headEnd type="none" w="med" len="med"/>
                      <a:tailEnd type="none" w="med" len="med"/>
                    </a:lnB>
                  </a:tcPr>
                </a:tc>
                <a:tc>
                  <a:txBody>
                    <a:bodyPr/>
                    <a:lstStyle/>
                    <a:p>
                      <a:pPr algn="l" fontAlgn="b"/>
                      <a:r>
                        <a:rPr lang="de-DE" sz="1600" b="0" i="0" u="none" strike="noStrike" dirty="0" smtClean="0">
                          <a:solidFill>
                            <a:srgbClr val="6E6452"/>
                          </a:solidFill>
                          <a:effectLst/>
                          <a:latin typeface="+mj-lt"/>
                        </a:rPr>
                        <a:t>FO</a:t>
                      </a:r>
                      <a:endParaRPr lang="de-DE" sz="1600" b="0" i="0" u="none" strike="noStrike" dirty="0">
                        <a:solidFill>
                          <a:srgbClr val="6E6452"/>
                        </a:solidFill>
                        <a:effectLst/>
                        <a:latin typeface="+mj-lt"/>
                      </a:endParaRPr>
                    </a:p>
                  </a:txBody>
                  <a:tcPr marL="9525" marR="9525" marT="9525" marB="0" anchor="b">
                    <a:solidFill>
                      <a:srgbClr val="EBCCCC"/>
                    </a:solidFill>
                  </a:tcPr>
                </a:tc>
                <a:tc gridSpan="2">
                  <a:txBody>
                    <a:bodyPr/>
                    <a:lstStyle/>
                    <a:p>
                      <a:pPr algn="ctr" fontAlgn="b"/>
                      <a:r>
                        <a:rPr lang="de-DE" sz="1400" b="0" i="0" u="none" strike="noStrike" dirty="0">
                          <a:solidFill>
                            <a:srgbClr val="6E6452"/>
                          </a:solidFill>
                          <a:effectLst/>
                          <a:latin typeface="Arial" panose="020B0604020202020204" pitchFamily="34" charset="0"/>
                        </a:rPr>
                        <a:t>203.99</a:t>
                      </a:r>
                    </a:p>
                  </a:txBody>
                  <a:tcPr marL="9525" marR="9525" marT="9525" marB="0" anchor="ctr">
                    <a:solidFill>
                      <a:srgbClr val="EBCCCC"/>
                    </a:solidFill>
                  </a:tcPr>
                </a:tc>
                <a:tc hMerge="1">
                  <a:txBody>
                    <a:bodyPr/>
                    <a:lstStyle/>
                    <a:p>
                      <a:pPr algn="r" fontAlgn="b"/>
                      <a:endParaRPr lang="de-DE" sz="1000" b="0" i="0" u="none" strike="noStrike" dirty="0">
                        <a:solidFill>
                          <a:srgbClr val="000000"/>
                        </a:solidFill>
                        <a:effectLst/>
                        <a:latin typeface="Arial" panose="020B0604020202020204" pitchFamily="34" charset="0"/>
                      </a:endParaRPr>
                    </a:p>
                  </a:txBody>
                  <a:tcPr marL="9525" marR="9525" marT="9525" marB="0" anchor="b">
                    <a:solidFill>
                      <a:srgbClr val="EBCCCC"/>
                    </a:solidFill>
                  </a:tcPr>
                </a:tc>
                <a:tc grid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de-DE" sz="1400" b="0" i="0" u="none" strike="noStrike" dirty="0" smtClean="0">
                          <a:solidFill>
                            <a:srgbClr val="6E6452"/>
                          </a:solidFill>
                          <a:effectLst/>
                          <a:latin typeface="Arial" panose="020B0604020202020204" pitchFamily="34" charset="0"/>
                        </a:rPr>
                        <a:t>181.33</a:t>
                      </a:r>
                    </a:p>
                  </a:txBody>
                  <a:tcPr marL="9525" marR="9525" marT="9525" marB="0" anchor="ctr">
                    <a:solidFill>
                      <a:srgbClr val="EBCCCC"/>
                    </a:solidFill>
                  </a:tcPr>
                </a:tc>
                <a:tc hMerge="1">
                  <a:txBody>
                    <a:bodyPr/>
                    <a:lstStyle/>
                    <a:p>
                      <a:pPr algn="r" fontAlgn="b"/>
                      <a:endParaRPr lang="de-DE" sz="1000" b="0" i="0" u="none" strike="noStrike" dirty="0">
                        <a:solidFill>
                          <a:srgbClr val="000000"/>
                        </a:solidFill>
                        <a:effectLst/>
                        <a:latin typeface="Arial" panose="020B0604020202020204" pitchFamily="34" charset="0"/>
                      </a:endParaRPr>
                    </a:p>
                  </a:txBody>
                  <a:tcPr marL="9525" marR="9525" marT="9525" marB="0" anchor="b">
                    <a:solidFill>
                      <a:srgbClr val="EBCCCC"/>
                    </a:solidFill>
                  </a:tcPr>
                </a:tc>
                <a:tc grid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de-DE" sz="1400" b="0" i="0" u="none" strike="noStrike" dirty="0" smtClean="0">
                          <a:solidFill>
                            <a:srgbClr val="6E6452"/>
                          </a:solidFill>
                          <a:effectLst/>
                          <a:latin typeface="Arial" panose="020B0604020202020204" pitchFamily="34" charset="0"/>
                        </a:rPr>
                        <a:t>212.28</a:t>
                      </a:r>
                    </a:p>
                  </a:txBody>
                  <a:tcPr marL="0" marR="0" marT="0" marB="0" anchor="ctr">
                    <a:solidFill>
                      <a:srgbClr val="EBCCCC"/>
                    </a:solidFill>
                  </a:tcPr>
                </a:tc>
                <a:tc hMerge="1">
                  <a:txBody>
                    <a:bodyPr/>
                    <a:lstStyle/>
                    <a:p>
                      <a:pPr algn="r" fontAlgn="b"/>
                      <a:endParaRPr lang="de-DE" sz="1600" b="0" i="0" u="none" strike="noStrike" dirty="0">
                        <a:solidFill>
                          <a:srgbClr val="6E6452"/>
                        </a:solidFill>
                        <a:effectLst/>
                        <a:latin typeface="+mj-lt"/>
                      </a:endParaRPr>
                    </a:p>
                  </a:txBody>
                  <a:tcPr marL="0" marR="0" marT="0" marB="0" anchor="b">
                    <a:solidFill>
                      <a:srgbClr val="EBCCCC"/>
                    </a:solidFill>
                  </a:tcPr>
                </a:tc>
              </a:tr>
              <a:tr h="370840">
                <a:tc rowSpan="2">
                  <a:txBody>
                    <a:bodyPr/>
                    <a:lstStyle/>
                    <a:p>
                      <a:r>
                        <a:rPr lang="de-DE" sz="1600" dirty="0" smtClean="0">
                          <a:solidFill>
                            <a:srgbClr val="6E6452"/>
                          </a:solidFill>
                          <a:latin typeface="+mj-lt"/>
                        </a:rPr>
                        <a:t>Net Public </a:t>
                      </a:r>
                      <a:r>
                        <a:rPr lang="de-DE" sz="1600" dirty="0" err="1" smtClean="0">
                          <a:solidFill>
                            <a:srgbClr val="6E6452"/>
                          </a:solidFill>
                          <a:latin typeface="+mj-lt"/>
                        </a:rPr>
                        <a:t>Costs</a:t>
                      </a:r>
                      <a:endParaRPr lang="de-DE" sz="1600" dirty="0">
                        <a:solidFill>
                          <a:srgbClr val="6E6452"/>
                        </a:solidFill>
                        <a:latin typeface="+mj-lt"/>
                      </a:endParaRPr>
                    </a:p>
                  </a:txBody>
                  <a:tcPr anchor="ctr">
                    <a:lnB w="28575" cap="flat" cmpd="sng" algn="ctr">
                      <a:solidFill>
                        <a:schemeClr val="bg1"/>
                      </a:solidFill>
                      <a:prstDash val="solid"/>
                      <a:round/>
                      <a:headEnd type="none" w="med" len="med"/>
                      <a:tailEnd type="none" w="med" len="med"/>
                    </a:lnB>
                    <a:solidFill>
                      <a:srgbClr val="F5E7E7"/>
                    </a:solidFill>
                  </a:tcPr>
                </a:tc>
                <a:tc rowSpan="2">
                  <a:txBody>
                    <a:bodyPr/>
                    <a:lstStyle/>
                    <a:p>
                      <a:pPr algn="l" fontAlgn="ctr"/>
                      <a:r>
                        <a:rPr lang="de-DE" sz="1600" b="0" i="0" u="none" strike="noStrike" kern="1200" dirty="0" smtClean="0">
                          <a:solidFill>
                            <a:srgbClr val="6E6452"/>
                          </a:solidFill>
                          <a:effectLst/>
                          <a:latin typeface="+mn-lt"/>
                          <a:ea typeface="+mn-ea"/>
                          <a:cs typeface="+mn-cs"/>
                        </a:rPr>
                        <a:t>EUR/m²</a:t>
                      </a:r>
                      <a:endParaRPr lang="de-DE" sz="1600" b="0" i="0" u="none" strike="noStrike" dirty="0">
                        <a:solidFill>
                          <a:srgbClr val="6E6452"/>
                        </a:solidFill>
                        <a:effectLst/>
                        <a:latin typeface="+mj-lt"/>
                      </a:endParaRPr>
                    </a:p>
                  </a:txBody>
                  <a:tcPr marL="9525" marR="9525" marT="9525" marB="0" anchor="ctr">
                    <a:lnB w="28575" cap="flat" cmpd="sng" algn="ctr">
                      <a:solidFill>
                        <a:schemeClr val="bg1"/>
                      </a:solidFill>
                      <a:prstDash val="solid"/>
                      <a:round/>
                      <a:headEnd type="none" w="med" len="med"/>
                      <a:tailEnd type="none" w="med" len="med"/>
                    </a:lnB>
                    <a:solidFill>
                      <a:srgbClr val="F5E7E7"/>
                    </a:solidFill>
                  </a:tcPr>
                </a:tc>
                <a:tc>
                  <a:txBody>
                    <a:bodyPr/>
                    <a:lstStyle/>
                    <a:p>
                      <a:pPr algn="l" fontAlgn="b"/>
                      <a:r>
                        <a:rPr lang="de-DE" sz="1600" b="0" i="0" u="none" strike="noStrike" dirty="0" smtClean="0">
                          <a:solidFill>
                            <a:srgbClr val="6E6452"/>
                          </a:solidFill>
                          <a:effectLst/>
                          <a:latin typeface="+mj-lt"/>
                        </a:rPr>
                        <a:t>NG</a:t>
                      </a:r>
                      <a:endParaRPr lang="de-DE" sz="1600" b="0" i="0" u="none" strike="noStrike" dirty="0">
                        <a:solidFill>
                          <a:srgbClr val="6E6452"/>
                        </a:solidFill>
                        <a:effectLst/>
                        <a:latin typeface="+mj-lt"/>
                      </a:endParaRPr>
                    </a:p>
                  </a:txBody>
                  <a:tcPr marL="9525" marR="9525" marT="9525" marB="0" anchor="b">
                    <a:solidFill>
                      <a:srgbClr val="F5E7E7"/>
                    </a:solidFill>
                  </a:tcPr>
                </a:tc>
                <a:tc>
                  <a:txBody>
                    <a:bodyPr/>
                    <a:lstStyle/>
                    <a:p>
                      <a:pPr algn="r" fontAlgn="b"/>
                      <a:r>
                        <a:rPr lang="de-DE" sz="1400" b="0" i="0" u="none" strike="noStrike" dirty="0">
                          <a:solidFill>
                            <a:srgbClr val="6E6452"/>
                          </a:solidFill>
                          <a:effectLst/>
                          <a:latin typeface="Arial" panose="020B0604020202020204" pitchFamily="34" charset="0"/>
                        </a:rPr>
                        <a:t>-52.81</a:t>
                      </a:r>
                    </a:p>
                  </a:txBody>
                  <a:tcPr marL="0" marR="0" marT="0" marB="0" anchor="b">
                    <a:solidFill>
                      <a:schemeClr val="accent6">
                        <a:lumMod val="60000"/>
                        <a:lumOff val="40000"/>
                      </a:schemeClr>
                    </a:solidFill>
                  </a:tcPr>
                </a:tc>
                <a:tc>
                  <a:txBody>
                    <a:bodyPr/>
                    <a:lstStyle/>
                    <a:p>
                      <a:pPr algn="r" fontAlgn="b"/>
                      <a:r>
                        <a:rPr lang="de-DE" sz="1400" b="0" i="0" u="none" strike="noStrike" dirty="0">
                          <a:solidFill>
                            <a:srgbClr val="6E6452"/>
                          </a:solidFill>
                          <a:effectLst/>
                          <a:latin typeface="Arial" panose="020B0604020202020204" pitchFamily="34" charset="0"/>
                        </a:rPr>
                        <a:t>147.19</a:t>
                      </a:r>
                    </a:p>
                  </a:txBody>
                  <a:tcPr marL="0" marR="0" marT="0" marB="0" anchor="b">
                    <a:solidFill>
                      <a:srgbClr val="F5E7E7"/>
                    </a:solidFill>
                  </a:tcPr>
                </a:tc>
                <a:tc>
                  <a:txBody>
                    <a:bodyPr/>
                    <a:lstStyle/>
                    <a:p>
                      <a:pPr algn="r" fontAlgn="b"/>
                      <a:r>
                        <a:rPr lang="de-DE" sz="1400" b="0" i="0" u="none" strike="noStrike" dirty="0">
                          <a:solidFill>
                            <a:srgbClr val="6E6452"/>
                          </a:solidFill>
                          <a:effectLst/>
                          <a:latin typeface="Arial" panose="020B0604020202020204" pitchFamily="34" charset="0"/>
                        </a:rPr>
                        <a:t>-46.94</a:t>
                      </a:r>
                    </a:p>
                  </a:txBody>
                  <a:tcPr marL="0" marR="0" marT="0" marB="0" anchor="b">
                    <a:solidFill>
                      <a:schemeClr val="accent6">
                        <a:lumMod val="60000"/>
                        <a:lumOff val="40000"/>
                      </a:schemeClr>
                    </a:solidFill>
                  </a:tcPr>
                </a:tc>
                <a:tc>
                  <a:txBody>
                    <a:bodyPr/>
                    <a:lstStyle/>
                    <a:p>
                      <a:pPr algn="r" fontAlgn="b"/>
                      <a:r>
                        <a:rPr lang="de-DE" sz="1400" b="0" i="0" u="none" strike="noStrike" dirty="0">
                          <a:solidFill>
                            <a:srgbClr val="6E6452"/>
                          </a:solidFill>
                          <a:effectLst/>
                          <a:latin typeface="Arial" panose="020B0604020202020204" pitchFamily="34" charset="0"/>
                        </a:rPr>
                        <a:t>203.06</a:t>
                      </a:r>
                    </a:p>
                  </a:txBody>
                  <a:tcPr marL="0" marR="0" marT="0" marB="0" anchor="b">
                    <a:solidFill>
                      <a:srgbClr val="F5E7E7"/>
                    </a:solidFill>
                  </a:tcPr>
                </a:tc>
                <a:tc>
                  <a:txBody>
                    <a:bodyPr/>
                    <a:lstStyle/>
                    <a:p>
                      <a:pPr algn="r" fontAlgn="b"/>
                      <a:r>
                        <a:rPr lang="de-DE" sz="1400" b="0" i="0" u="none" strike="noStrike" dirty="0">
                          <a:solidFill>
                            <a:srgbClr val="6E6452"/>
                          </a:solidFill>
                          <a:effectLst/>
                          <a:latin typeface="Arial" panose="020B0604020202020204" pitchFamily="34" charset="0"/>
                        </a:rPr>
                        <a:t>-54.96</a:t>
                      </a:r>
                    </a:p>
                  </a:txBody>
                  <a:tcPr marL="0" marR="0" marT="0" marB="0" anchor="b">
                    <a:solidFill>
                      <a:schemeClr val="accent6">
                        <a:lumMod val="60000"/>
                        <a:lumOff val="40000"/>
                      </a:schemeClr>
                    </a:solidFill>
                  </a:tcPr>
                </a:tc>
                <a:tc>
                  <a:txBody>
                    <a:bodyPr/>
                    <a:lstStyle/>
                    <a:p>
                      <a:pPr algn="r" fontAlgn="b"/>
                      <a:r>
                        <a:rPr lang="de-DE" sz="1400" b="0" i="0" u="none" strike="noStrike" dirty="0">
                          <a:solidFill>
                            <a:srgbClr val="6E6452"/>
                          </a:solidFill>
                          <a:effectLst/>
                          <a:latin typeface="Arial" panose="020B0604020202020204" pitchFamily="34" charset="0"/>
                        </a:rPr>
                        <a:t>220.04</a:t>
                      </a:r>
                    </a:p>
                  </a:txBody>
                  <a:tcPr marL="0" marR="0" marT="0" marB="0" anchor="b">
                    <a:solidFill>
                      <a:srgbClr val="F5E7E7"/>
                    </a:solidFill>
                  </a:tcPr>
                </a:tc>
              </a:tr>
              <a:tr h="370840">
                <a:tc vMerge="1">
                  <a:txBody>
                    <a:bodyPr/>
                    <a:lstStyle/>
                    <a:p>
                      <a:endParaRPr lang="de-DE" sz="1600" dirty="0">
                        <a:solidFill>
                          <a:srgbClr val="6E6452"/>
                        </a:solidFill>
                        <a:latin typeface="+mj-lt"/>
                      </a:endParaRPr>
                    </a:p>
                  </a:txBody>
                  <a:tcPr anchor="ctr">
                    <a:lnB w="28575" cap="flat" cmpd="sng" algn="ctr">
                      <a:solidFill>
                        <a:schemeClr val="bg1"/>
                      </a:solidFill>
                      <a:prstDash val="solid"/>
                      <a:round/>
                      <a:headEnd type="none" w="med" len="med"/>
                      <a:tailEnd type="none" w="med" len="med"/>
                    </a:lnB>
                    <a:solidFill>
                      <a:srgbClr val="F5E7E7"/>
                    </a:solidFill>
                  </a:tcPr>
                </a:tc>
                <a:tc vMerge="1">
                  <a:txBody>
                    <a:bodyPr/>
                    <a:lstStyle/>
                    <a:p>
                      <a:pPr algn="l" fontAlgn="ctr"/>
                      <a:endParaRPr lang="de-DE" sz="1600" b="0" i="0" u="none" strike="noStrike" dirty="0">
                        <a:solidFill>
                          <a:srgbClr val="6E6452"/>
                        </a:solidFill>
                        <a:effectLst/>
                        <a:latin typeface="+mj-lt"/>
                      </a:endParaRPr>
                    </a:p>
                  </a:txBody>
                  <a:tcPr marL="9525" marR="9525" marT="9525" marB="0" anchor="ctr">
                    <a:lnB w="28575" cap="flat" cmpd="sng" algn="ctr">
                      <a:solidFill>
                        <a:schemeClr val="bg1"/>
                      </a:solidFill>
                      <a:prstDash val="solid"/>
                      <a:round/>
                      <a:headEnd type="none" w="med" len="med"/>
                      <a:tailEnd type="none" w="med" len="med"/>
                    </a:lnB>
                    <a:solidFill>
                      <a:srgbClr val="F5E7E7"/>
                    </a:solidFill>
                  </a:tcPr>
                </a:tc>
                <a:tc>
                  <a:txBody>
                    <a:bodyPr/>
                    <a:lstStyle/>
                    <a:p>
                      <a:pPr algn="l" fontAlgn="b"/>
                      <a:r>
                        <a:rPr lang="de-DE" sz="1600" b="0" i="0" u="none" strike="noStrike" dirty="0" smtClean="0">
                          <a:solidFill>
                            <a:srgbClr val="6E6452"/>
                          </a:solidFill>
                          <a:effectLst/>
                          <a:latin typeface="+mj-lt"/>
                        </a:rPr>
                        <a:t>FO</a:t>
                      </a:r>
                      <a:endParaRPr lang="de-DE" sz="1600" b="0" i="0" u="none" strike="noStrike" dirty="0">
                        <a:solidFill>
                          <a:srgbClr val="6E6452"/>
                        </a:solidFill>
                        <a:effectLst/>
                        <a:latin typeface="+mj-lt"/>
                      </a:endParaRPr>
                    </a:p>
                  </a:txBody>
                  <a:tcPr marL="9525" marR="9525" marT="9525" marB="0" anchor="b">
                    <a:solidFill>
                      <a:srgbClr val="EBCCCC"/>
                    </a:solidFill>
                  </a:tcPr>
                </a:tc>
                <a:tc>
                  <a:txBody>
                    <a:bodyPr/>
                    <a:lstStyle/>
                    <a:p>
                      <a:pPr algn="r" fontAlgn="b"/>
                      <a:r>
                        <a:rPr lang="de-DE" sz="1400" b="0" i="0" u="none" strike="noStrike" dirty="0">
                          <a:solidFill>
                            <a:srgbClr val="6E6452"/>
                          </a:solidFill>
                          <a:effectLst/>
                          <a:latin typeface="Arial" panose="020B0604020202020204" pitchFamily="34" charset="0"/>
                        </a:rPr>
                        <a:t>-203.99</a:t>
                      </a:r>
                    </a:p>
                  </a:txBody>
                  <a:tcPr marL="0" marR="0" marT="0" marB="0" anchor="b">
                    <a:solidFill>
                      <a:schemeClr val="accent6">
                        <a:lumMod val="60000"/>
                        <a:lumOff val="40000"/>
                      </a:schemeClr>
                    </a:solidFill>
                  </a:tcPr>
                </a:tc>
                <a:tc>
                  <a:txBody>
                    <a:bodyPr/>
                    <a:lstStyle/>
                    <a:p>
                      <a:pPr algn="r" fontAlgn="b"/>
                      <a:r>
                        <a:rPr lang="de-DE" sz="1400" b="0" i="0" u="none" strike="noStrike" dirty="0">
                          <a:solidFill>
                            <a:srgbClr val="6E6452"/>
                          </a:solidFill>
                          <a:effectLst/>
                          <a:latin typeface="Arial" panose="020B0604020202020204" pitchFamily="34" charset="0"/>
                        </a:rPr>
                        <a:t>-3.99</a:t>
                      </a:r>
                    </a:p>
                  </a:txBody>
                  <a:tcPr marL="0" marR="0" marT="0" marB="0" anchor="b">
                    <a:solidFill>
                      <a:schemeClr val="accent6">
                        <a:lumMod val="60000"/>
                        <a:lumOff val="40000"/>
                      </a:schemeClr>
                    </a:solidFill>
                  </a:tcPr>
                </a:tc>
                <a:tc>
                  <a:txBody>
                    <a:bodyPr/>
                    <a:lstStyle/>
                    <a:p>
                      <a:pPr algn="r" fontAlgn="b"/>
                      <a:r>
                        <a:rPr lang="de-DE" sz="1400" b="0" i="0" u="none" strike="noStrike" dirty="0">
                          <a:solidFill>
                            <a:srgbClr val="6E6452"/>
                          </a:solidFill>
                          <a:effectLst/>
                          <a:latin typeface="Arial" panose="020B0604020202020204" pitchFamily="34" charset="0"/>
                        </a:rPr>
                        <a:t>-181.33</a:t>
                      </a:r>
                    </a:p>
                  </a:txBody>
                  <a:tcPr marL="0" marR="0" marT="0" marB="0" anchor="b">
                    <a:solidFill>
                      <a:schemeClr val="accent6">
                        <a:lumMod val="60000"/>
                        <a:lumOff val="40000"/>
                      </a:schemeClr>
                    </a:solidFill>
                  </a:tcPr>
                </a:tc>
                <a:tc>
                  <a:txBody>
                    <a:bodyPr/>
                    <a:lstStyle/>
                    <a:p>
                      <a:pPr algn="r" fontAlgn="b"/>
                      <a:r>
                        <a:rPr lang="de-DE" sz="1400" b="0" i="0" u="none" strike="noStrike" dirty="0">
                          <a:solidFill>
                            <a:srgbClr val="6E6452"/>
                          </a:solidFill>
                          <a:effectLst/>
                          <a:latin typeface="Arial" panose="020B0604020202020204" pitchFamily="34" charset="0"/>
                        </a:rPr>
                        <a:t>68.67</a:t>
                      </a:r>
                    </a:p>
                  </a:txBody>
                  <a:tcPr marL="0" marR="0" marT="0" marB="0" anchor="b">
                    <a:solidFill>
                      <a:srgbClr val="EBCCCC"/>
                    </a:solidFill>
                  </a:tcPr>
                </a:tc>
                <a:tc>
                  <a:txBody>
                    <a:bodyPr/>
                    <a:lstStyle/>
                    <a:p>
                      <a:pPr algn="r" fontAlgn="b"/>
                      <a:r>
                        <a:rPr lang="de-DE" sz="1400" b="0" i="0" u="none" strike="noStrike" dirty="0">
                          <a:solidFill>
                            <a:srgbClr val="6E6452"/>
                          </a:solidFill>
                          <a:effectLst/>
                          <a:latin typeface="Arial" panose="020B0604020202020204" pitchFamily="34" charset="0"/>
                        </a:rPr>
                        <a:t>-212.28</a:t>
                      </a:r>
                    </a:p>
                  </a:txBody>
                  <a:tcPr marL="0" marR="0" marT="0" marB="0" anchor="b">
                    <a:solidFill>
                      <a:schemeClr val="accent6">
                        <a:lumMod val="60000"/>
                        <a:lumOff val="40000"/>
                      </a:schemeClr>
                    </a:solidFill>
                  </a:tcPr>
                </a:tc>
                <a:tc>
                  <a:txBody>
                    <a:bodyPr/>
                    <a:lstStyle/>
                    <a:p>
                      <a:pPr algn="r" fontAlgn="b"/>
                      <a:r>
                        <a:rPr lang="de-DE" sz="1400" b="0" i="0" u="none" strike="noStrike" dirty="0">
                          <a:solidFill>
                            <a:srgbClr val="6E6452"/>
                          </a:solidFill>
                          <a:effectLst/>
                          <a:latin typeface="Arial" panose="020B0604020202020204" pitchFamily="34" charset="0"/>
                        </a:rPr>
                        <a:t>62.72</a:t>
                      </a:r>
                    </a:p>
                  </a:txBody>
                  <a:tcPr marL="0" marR="0" marT="0" marB="0" anchor="b">
                    <a:solidFill>
                      <a:srgbClr val="EBCCCC"/>
                    </a:solidFill>
                  </a:tcPr>
                </a:tc>
              </a:tr>
            </a:tbl>
          </a:graphicData>
        </a:graphic>
      </p:graphicFrame>
    </p:spTree>
    <p:extLst>
      <p:ext uri="{BB962C8B-B14F-4D97-AF65-F5344CB8AC3E}">
        <p14:creationId xmlns:p14="http://schemas.microsoft.com/office/powerpoint/2010/main" val="1506299777"/>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p>
            <a:r>
              <a:rPr lang="en-GB" smtClean="0"/>
              <a:t>Economic Assessment of SHIP in Tunisia</a:t>
            </a:r>
            <a:endParaRPr lang="en-GB" dirty="0"/>
          </a:p>
        </p:txBody>
      </p:sp>
      <p:sp>
        <p:nvSpPr>
          <p:cNvPr id="3" name="Datumsplatzhalter 2"/>
          <p:cNvSpPr>
            <a:spLocks noGrp="1"/>
          </p:cNvSpPr>
          <p:nvPr>
            <p:ph type="dt" sz="half" idx="11"/>
          </p:nvPr>
        </p:nvSpPr>
        <p:spPr/>
        <p:txBody>
          <a:bodyPr/>
          <a:lstStyle/>
          <a:p>
            <a:fld id="{16A73F5A-F6F8-44BD-9605-8321BD5AF5DE}" type="datetime1">
              <a:rPr lang="fr-FR" noProof="0" smtClean="0"/>
              <a:t>26/09/2014</a:t>
            </a:fld>
            <a:endParaRPr lang="de-DE" noProof="0"/>
          </a:p>
        </p:txBody>
      </p:sp>
      <p:sp>
        <p:nvSpPr>
          <p:cNvPr id="5" name="Titel 1"/>
          <p:cNvSpPr txBox="1">
            <a:spLocks/>
          </p:cNvSpPr>
          <p:nvPr/>
        </p:nvSpPr>
        <p:spPr>
          <a:xfrm>
            <a:off x="516951" y="1647948"/>
            <a:ext cx="7375765"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006699"/>
                </a:solidFill>
              </a:rPr>
              <a:t>Soft Loans</a:t>
            </a:r>
          </a:p>
        </p:txBody>
      </p:sp>
      <p:sp>
        <p:nvSpPr>
          <p:cNvPr id="11" name="Inhaltsplatzhalter 2"/>
          <p:cNvSpPr txBox="1">
            <a:spLocks/>
          </p:cNvSpPr>
          <p:nvPr/>
        </p:nvSpPr>
        <p:spPr>
          <a:xfrm>
            <a:off x="516951" y="4225511"/>
            <a:ext cx="3805224" cy="1490219"/>
          </a:xfrm>
          <a:prstGeom prst="rect">
            <a:avLst/>
          </a:prstGeom>
          <a:ln>
            <a:noFill/>
          </a:ln>
        </p:spPr>
        <p:style>
          <a:lnRef idx="2">
            <a:schemeClr val="accent1"/>
          </a:lnRef>
          <a:fillRef idx="1">
            <a:schemeClr val="lt1"/>
          </a:fillRef>
          <a:effectRef idx="0">
            <a:schemeClr val="accent1"/>
          </a:effectRef>
          <a:fontRef idx="minor">
            <a:schemeClr val="dk1"/>
          </a:fontRef>
        </p:style>
        <p:txBody>
          <a:bodyPr/>
          <a:lstStyle>
            <a:lvl1pPr marL="342900" indent="-342900" algn="l" rtl="0" eaLnBrk="1" fontAlgn="base" hangingPunct="1">
              <a:spcBef>
                <a:spcPts val="400"/>
              </a:spcBef>
              <a:spcAft>
                <a:spcPts val="800"/>
              </a:spcAft>
              <a:buClr>
                <a:srgbClr val="C80F0F"/>
              </a:buClr>
              <a:buFont typeface="Arial" pitchFamily="34" charset="0"/>
              <a:buAutoNum type="arabicPeriod"/>
              <a:tabLst>
                <a:tab pos="2190750" algn="l"/>
              </a:tabLst>
              <a:defRPr sz="1800" baseline="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a:buFont typeface="Wingdings" panose="05000000000000000000" pitchFamily="2" charset="2"/>
              <a:buChar char="§"/>
            </a:pPr>
            <a:r>
              <a:rPr lang="en-US" sz="2000" b="0" dirty="0" smtClean="0"/>
              <a:t>Interest </a:t>
            </a:r>
            <a:r>
              <a:rPr lang="en-US" sz="2000" b="0" dirty="0"/>
              <a:t>rate: </a:t>
            </a:r>
            <a:r>
              <a:rPr lang="en-US" sz="2000" b="0" dirty="0" smtClean="0"/>
              <a:t>5.5%</a:t>
            </a:r>
          </a:p>
          <a:p>
            <a:pPr>
              <a:buFont typeface="Wingdings" panose="05000000000000000000" pitchFamily="2" charset="2"/>
              <a:buChar char="§"/>
            </a:pPr>
            <a:r>
              <a:rPr lang="en-US" sz="2000" b="0" dirty="0" smtClean="0"/>
              <a:t>Grace </a:t>
            </a:r>
            <a:r>
              <a:rPr lang="en-US" sz="2000" b="0" dirty="0"/>
              <a:t>period: 3 </a:t>
            </a:r>
            <a:r>
              <a:rPr lang="en-US" sz="2000" b="0" dirty="0" smtClean="0"/>
              <a:t>years</a:t>
            </a:r>
          </a:p>
          <a:p>
            <a:pPr>
              <a:buFont typeface="Wingdings" panose="05000000000000000000" pitchFamily="2" charset="2"/>
              <a:buChar char="§"/>
            </a:pPr>
            <a:r>
              <a:rPr lang="en-US" sz="2000" b="0" dirty="0" smtClean="0"/>
              <a:t>Repayment </a:t>
            </a:r>
            <a:r>
              <a:rPr lang="en-US" sz="2000" b="0" dirty="0"/>
              <a:t>period: 12 years</a:t>
            </a:r>
            <a:endParaRPr lang="fr-FR" sz="2000" b="0" kern="0" dirty="0" smtClean="0"/>
          </a:p>
        </p:txBody>
      </p:sp>
      <p:grpSp>
        <p:nvGrpSpPr>
          <p:cNvPr id="16" name="Gruppieren 15"/>
          <p:cNvGrpSpPr/>
          <p:nvPr/>
        </p:nvGrpSpPr>
        <p:grpSpPr>
          <a:xfrm>
            <a:off x="4462686" y="2206601"/>
            <a:ext cx="3600000" cy="1764000"/>
            <a:chOff x="4462686" y="2206601"/>
            <a:chExt cx="3600000" cy="1764000"/>
          </a:xfrm>
        </p:grpSpPr>
        <p:graphicFrame>
          <p:nvGraphicFramePr>
            <p:cNvPr id="9" name="Diagramm 8"/>
            <p:cNvGraphicFramePr>
              <a:graphicFrameLocks/>
            </p:cNvGraphicFramePr>
            <p:nvPr>
              <p:extLst>
                <p:ext uri="{D42A27DB-BD31-4B8C-83A1-F6EECF244321}">
                  <p14:modId xmlns:p14="http://schemas.microsoft.com/office/powerpoint/2010/main" val="1296102830"/>
                </p:ext>
              </p:extLst>
            </p:nvPr>
          </p:nvGraphicFramePr>
          <p:xfrm>
            <a:off x="4462686" y="2206601"/>
            <a:ext cx="3600000" cy="1764000"/>
          </p:xfrm>
          <a:graphic>
            <a:graphicData uri="http://schemas.openxmlformats.org/drawingml/2006/chart">
              <c:chart xmlns:c="http://schemas.openxmlformats.org/drawingml/2006/chart" xmlns:r="http://schemas.openxmlformats.org/officeDocument/2006/relationships" r:id="rId3"/>
            </a:graphicData>
          </a:graphic>
        </p:graphicFrame>
        <p:sp>
          <p:nvSpPr>
            <p:cNvPr id="13" name="Inhaltsplatzhalter 2"/>
            <p:cNvSpPr txBox="1">
              <a:spLocks/>
            </p:cNvSpPr>
            <p:nvPr/>
          </p:nvSpPr>
          <p:spPr>
            <a:xfrm>
              <a:off x="6448974" y="3029419"/>
              <a:ext cx="1555660" cy="631896"/>
            </a:xfrm>
            <a:prstGeom prst="rect">
              <a:avLst/>
            </a:prstGeom>
            <a:noFill/>
            <a:ln>
              <a:noFill/>
            </a:ln>
          </p:spPr>
          <p:style>
            <a:lnRef idx="2">
              <a:schemeClr val="accent1"/>
            </a:lnRef>
            <a:fillRef idx="1">
              <a:schemeClr val="lt1"/>
            </a:fillRef>
            <a:effectRef idx="0">
              <a:schemeClr val="accent1"/>
            </a:effectRef>
            <a:fontRef idx="minor">
              <a:schemeClr val="dk1"/>
            </a:fontRef>
          </p:style>
          <p:txBody>
            <a:bodyPr/>
            <a:lstStyle>
              <a:lvl1pPr marL="342900" indent="-342900" algn="l" rtl="0" eaLnBrk="1" fontAlgn="base" hangingPunct="1">
                <a:spcBef>
                  <a:spcPts val="400"/>
                </a:spcBef>
                <a:spcAft>
                  <a:spcPts val="800"/>
                </a:spcAft>
                <a:buClr>
                  <a:srgbClr val="C80F0F"/>
                </a:buClr>
                <a:buFont typeface="Arial" pitchFamily="34" charset="0"/>
                <a:buAutoNum type="arabicPeriod"/>
                <a:tabLst>
                  <a:tab pos="2190750" algn="l"/>
                </a:tabLst>
                <a:defRPr sz="1800" baseline="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0" indent="0">
                <a:buNone/>
              </a:pPr>
              <a:r>
                <a:rPr lang="de-DE" sz="1200" b="0" kern="0" dirty="0" smtClean="0">
                  <a:solidFill>
                    <a:schemeClr val="tx1">
                      <a:lumMod val="50000"/>
                    </a:schemeClr>
                  </a:solidFill>
                </a:rPr>
                <a:t>NPV: -178,518 EUR</a:t>
              </a:r>
              <a:br>
                <a:rPr lang="de-DE" sz="1200" b="0" kern="0" dirty="0" smtClean="0">
                  <a:solidFill>
                    <a:schemeClr val="tx1">
                      <a:lumMod val="50000"/>
                    </a:schemeClr>
                  </a:solidFill>
                </a:rPr>
              </a:br>
              <a:r>
                <a:rPr lang="de-DE" sz="1200" b="0" kern="0" dirty="0" smtClean="0">
                  <a:solidFill>
                    <a:schemeClr val="tx1">
                      <a:lumMod val="50000"/>
                    </a:schemeClr>
                  </a:solidFill>
                </a:rPr>
                <a:t>IRR: 2.8 %</a:t>
              </a:r>
              <a:r>
                <a:rPr lang="de-DE" sz="1200" b="0" kern="0" dirty="0">
                  <a:solidFill>
                    <a:schemeClr val="tx1">
                      <a:lumMod val="50000"/>
                    </a:schemeClr>
                  </a:solidFill>
                </a:rPr>
                <a:t/>
              </a:r>
              <a:br>
                <a:rPr lang="de-DE" sz="1200" b="0" kern="0" dirty="0">
                  <a:solidFill>
                    <a:schemeClr val="tx1">
                      <a:lumMod val="50000"/>
                    </a:schemeClr>
                  </a:solidFill>
                </a:rPr>
              </a:br>
              <a:r>
                <a:rPr lang="de-DE" sz="1200" b="0" kern="0" dirty="0" smtClean="0">
                  <a:solidFill>
                    <a:schemeClr val="tx1">
                      <a:lumMod val="50000"/>
                    </a:schemeClr>
                  </a:solidFill>
                </a:rPr>
                <a:t>SPP: 16.7 a</a:t>
              </a:r>
            </a:p>
          </p:txBody>
        </p:sp>
      </p:grpSp>
      <p:grpSp>
        <p:nvGrpSpPr>
          <p:cNvPr id="17" name="Gruppieren 16"/>
          <p:cNvGrpSpPr/>
          <p:nvPr/>
        </p:nvGrpSpPr>
        <p:grpSpPr>
          <a:xfrm>
            <a:off x="4481225" y="4147803"/>
            <a:ext cx="3600000" cy="1764000"/>
            <a:chOff x="4481225" y="4147803"/>
            <a:chExt cx="3600000" cy="1764000"/>
          </a:xfrm>
        </p:grpSpPr>
        <p:graphicFrame>
          <p:nvGraphicFramePr>
            <p:cNvPr id="12" name="Diagramm 11"/>
            <p:cNvGraphicFramePr>
              <a:graphicFrameLocks/>
            </p:cNvGraphicFramePr>
            <p:nvPr>
              <p:extLst>
                <p:ext uri="{D42A27DB-BD31-4B8C-83A1-F6EECF244321}">
                  <p14:modId xmlns:p14="http://schemas.microsoft.com/office/powerpoint/2010/main" val="3590151482"/>
                </p:ext>
              </p:extLst>
            </p:nvPr>
          </p:nvGraphicFramePr>
          <p:xfrm>
            <a:off x="4481225" y="4147803"/>
            <a:ext cx="3600000" cy="1764000"/>
          </p:xfrm>
          <a:graphic>
            <a:graphicData uri="http://schemas.openxmlformats.org/drawingml/2006/chart">
              <c:chart xmlns:c="http://schemas.openxmlformats.org/drawingml/2006/chart" xmlns:r="http://schemas.openxmlformats.org/officeDocument/2006/relationships" r:id="rId4"/>
            </a:graphicData>
          </a:graphic>
        </p:graphicFrame>
        <p:sp>
          <p:nvSpPr>
            <p:cNvPr id="15" name="Inhaltsplatzhalter 2"/>
            <p:cNvSpPr txBox="1">
              <a:spLocks/>
            </p:cNvSpPr>
            <p:nvPr/>
          </p:nvSpPr>
          <p:spPr>
            <a:xfrm>
              <a:off x="6507026" y="4970621"/>
              <a:ext cx="1555660" cy="631896"/>
            </a:xfrm>
            <a:prstGeom prst="rect">
              <a:avLst/>
            </a:prstGeom>
            <a:noFill/>
            <a:ln>
              <a:noFill/>
            </a:ln>
          </p:spPr>
          <p:style>
            <a:lnRef idx="2">
              <a:schemeClr val="accent1"/>
            </a:lnRef>
            <a:fillRef idx="1">
              <a:schemeClr val="lt1"/>
            </a:fillRef>
            <a:effectRef idx="0">
              <a:schemeClr val="accent1"/>
            </a:effectRef>
            <a:fontRef idx="minor">
              <a:schemeClr val="dk1"/>
            </a:fontRef>
          </p:style>
          <p:txBody>
            <a:bodyPr/>
            <a:lstStyle>
              <a:lvl1pPr marL="342900" indent="-342900" algn="l" rtl="0" eaLnBrk="1" fontAlgn="base" hangingPunct="1">
                <a:spcBef>
                  <a:spcPts val="400"/>
                </a:spcBef>
                <a:spcAft>
                  <a:spcPts val="800"/>
                </a:spcAft>
                <a:buClr>
                  <a:srgbClr val="C80F0F"/>
                </a:buClr>
                <a:buFont typeface="Arial" pitchFamily="34" charset="0"/>
                <a:buAutoNum type="arabicPeriod"/>
                <a:tabLst>
                  <a:tab pos="2190750" algn="l"/>
                </a:tabLst>
                <a:defRPr sz="1800" baseline="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0" indent="0">
                <a:buNone/>
              </a:pPr>
              <a:r>
                <a:rPr lang="de-DE" sz="1200" b="0" kern="0" dirty="0" smtClean="0">
                  <a:solidFill>
                    <a:schemeClr val="tx1">
                      <a:lumMod val="50000"/>
                    </a:schemeClr>
                  </a:solidFill>
                </a:rPr>
                <a:t>NPV: -134,555 EUR</a:t>
              </a:r>
              <a:br>
                <a:rPr lang="de-DE" sz="1200" b="0" kern="0" dirty="0" smtClean="0">
                  <a:solidFill>
                    <a:schemeClr val="tx1">
                      <a:lumMod val="50000"/>
                    </a:schemeClr>
                  </a:solidFill>
                </a:rPr>
              </a:br>
              <a:r>
                <a:rPr lang="de-DE" sz="1200" b="0" kern="0" dirty="0" smtClean="0">
                  <a:solidFill>
                    <a:schemeClr val="tx1">
                      <a:lumMod val="50000"/>
                    </a:schemeClr>
                  </a:solidFill>
                </a:rPr>
                <a:t>IRR: 2.36 %</a:t>
              </a:r>
              <a:r>
                <a:rPr lang="de-DE" sz="1200" b="0" kern="0" dirty="0">
                  <a:solidFill>
                    <a:schemeClr val="tx1">
                      <a:lumMod val="50000"/>
                    </a:schemeClr>
                  </a:solidFill>
                </a:rPr>
                <a:t/>
              </a:r>
              <a:br>
                <a:rPr lang="de-DE" sz="1200" b="0" kern="0" dirty="0">
                  <a:solidFill>
                    <a:schemeClr val="tx1">
                      <a:lumMod val="50000"/>
                    </a:schemeClr>
                  </a:solidFill>
                </a:rPr>
              </a:br>
              <a:r>
                <a:rPr lang="de-DE" sz="1200" b="0" kern="0" dirty="0" smtClean="0">
                  <a:solidFill>
                    <a:schemeClr val="tx1">
                      <a:lumMod val="50000"/>
                    </a:schemeClr>
                  </a:solidFill>
                </a:rPr>
                <a:t>SPP: 17.9 a</a:t>
              </a:r>
            </a:p>
          </p:txBody>
        </p:sp>
      </p:grpSp>
      <p:sp>
        <p:nvSpPr>
          <p:cNvPr id="18" name="Inhaltsplatzhalter 2"/>
          <p:cNvSpPr txBox="1">
            <a:spLocks/>
          </p:cNvSpPr>
          <p:nvPr/>
        </p:nvSpPr>
        <p:spPr>
          <a:xfrm>
            <a:off x="516951" y="2284309"/>
            <a:ext cx="3689110" cy="1490219"/>
          </a:xfrm>
          <a:prstGeom prst="rect">
            <a:avLst/>
          </a:prstGeom>
          <a:ln>
            <a:noFill/>
          </a:ln>
        </p:spPr>
        <p:style>
          <a:lnRef idx="2">
            <a:schemeClr val="accent1"/>
          </a:lnRef>
          <a:fillRef idx="1">
            <a:schemeClr val="lt1"/>
          </a:fillRef>
          <a:effectRef idx="0">
            <a:schemeClr val="accent1"/>
          </a:effectRef>
          <a:fontRef idx="minor">
            <a:schemeClr val="dk1"/>
          </a:fontRef>
        </p:style>
        <p:txBody>
          <a:bodyPr/>
          <a:lstStyle>
            <a:lvl1pPr marL="342900" indent="-342900" algn="l" rtl="0" eaLnBrk="1" fontAlgn="base" hangingPunct="1">
              <a:spcBef>
                <a:spcPts val="400"/>
              </a:spcBef>
              <a:spcAft>
                <a:spcPts val="800"/>
              </a:spcAft>
              <a:buClr>
                <a:srgbClr val="C80F0F"/>
              </a:buClr>
              <a:buFont typeface="Arial" pitchFamily="34" charset="0"/>
              <a:buAutoNum type="arabicPeriod"/>
              <a:tabLst>
                <a:tab pos="2190750" algn="l"/>
              </a:tabLst>
              <a:defRPr sz="1800" baseline="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a:buFont typeface="Wingdings" panose="05000000000000000000" pitchFamily="2" charset="2"/>
              <a:buChar char="§"/>
            </a:pPr>
            <a:r>
              <a:rPr lang="en-US" sz="2000" b="0" dirty="0" smtClean="0"/>
              <a:t>Interest </a:t>
            </a:r>
            <a:r>
              <a:rPr lang="en-US" sz="2000" b="0" dirty="0"/>
              <a:t>rate: </a:t>
            </a:r>
            <a:r>
              <a:rPr lang="en-US" sz="2000" b="0" dirty="0" smtClean="0"/>
              <a:t>7.0%</a:t>
            </a:r>
          </a:p>
          <a:p>
            <a:pPr>
              <a:buFont typeface="Wingdings" panose="05000000000000000000" pitchFamily="2" charset="2"/>
              <a:buChar char="§"/>
            </a:pPr>
            <a:r>
              <a:rPr lang="en-US" sz="2000" b="0" dirty="0" smtClean="0"/>
              <a:t>Grace </a:t>
            </a:r>
            <a:r>
              <a:rPr lang="en-US" sz="2000" b="0" dirty="0"/>
              <a:t>period: </a:t>
            </a:r>
            <a:r>
              <a:rPr lang="en-US" sz="2000" b="0" dirty="0" smtClean="0"/>
              <a:t>0 years</a:t>
            </a:r>
          </a:p>
          <a:p>
            <a:pPr>
              <a:buFont typeface="Wingdings" panose="05000000000000000000" pitchFamily="2" charset="2"/>
              <a:buChar char="§"/>
            </a:pPr>
            <a:r>
              <a:rPr lang="en-US" sz="2000" b="0" dirty="0" smtClean="0"/>
              <a:t>Repayment </a:t>
            </a:r>
            <a:r>
              <a:rPr lang="en-US" sz="2000" b="0" dirty="0"/>
              <a:t>period: 5</a:t>
            </a:r>
            <a:r>
              <a:rPr lang="en-US" sz="2000" b="0" dirty="0" smtClean="0"/>
              <a:t> </a:t>
            </a:r>
            <a:r>
              <a:rPr lang="en-US" sz="2000" b="0" dirty="0"/>
              <a:t>years</a:t>
            </a:r>
            <a:endParaRPr lang="fr-FR" sz="2000" b="0" kern="0" dirty="0" smtClean="0"/>
          </a:p>
        </p:txBody>
      </p:sp>
      <p:sp>
        <p:nvSpPr>
          <p:cNvPr id="19" name="Titel 1"/>
          <p:cNvSpPr txBox="1">
            <a:spLocks/>
          </p:cNvSpPr>
          <p:nvPr/>
        </p:nvSpPr>
        <p:spPr>
          <a:xfrm>
            <a:off x="516952" y="1254608"/>
            <a:ext cx="7776000"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C80F0F"/>
                </a:solidFill>
              </a:rPr>
              <a:t>5. Policy Instruments</a:t>
            </a:r>
            <a:endParaRPr lang="de-DE" kern="0" dirty="0">
              <a:solidFill>
                <a:srgbClr val="C80F0F"/>
              </a:solidFill>
            </a:endParaRPr>
          </a:p>
        </p:txBody>
      </p:sp>
    </p:spTree>
    <p:extLst>
      <p:ext uri="{BB962C8B-B14F-4D97-AF65-F5344CB8AC3E}">
        <p14:creationId xmlns:p14="http://schemas.microsoft.com/office/powerpoint/2010/main" val="3618457770"/>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p>
            <a:r>
              <a:rPr lang="en-GB" smtClean="0"/>
              <a:t>Economic Assessment of SHIP in Tunisia</a:t>
            </a:r>
            <a:endParaRPr lang="en-GB" dirty="0"/>
          </a:p>
        </p:txBody>
      </p:sp>
      <p:sp>
        <p:nvSpPr>
          <p:cNvPr id="3" name="Datumsplatzhalter 2"/>
          <p:cNvSpPr>
            <a:spLocks noGrp="1"/>
          </p:cNvSpPr>
          <p:nvPr>
            <p:ph type="dt" sz="half" idx="11"/>
          </p:nvPr>
        </p:nvSpPr>
        <p:spPr/>
        <p:txBody>
          <a:bodyPr/>
          <a:lstStyle/>
          <a:p>
            <a:fld id="{16A73F5A-F6F8-44BD-9605-8321BD5AF5DE}" type="datetime1">
              <a:rPr lang="fr-FR" noProof="0" smtClean="0"/>
              <a:t>26/09/2014</a:t>
            </a:fld>
            <a:endParaRPr lang="de-DE" noProof="0"/>
          </a:p>
        </p:txBody>
      </p:sp>
      <p:sp>
        <p:nvSpPr>
          <p:cNvPr id="4" name="Titel 1"/>
          <p:cNvSpPr txBox="1">
            <a:spLocks/>
          </p:cNvSpPr>
          <p:nvPr/>
        </p:nvSpPr>
        <p:spPr>
          <a:xfrm>
            <a:off x="516952" y="1254608"/>
            <a:ext cx="7776000"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C80F0F"/>
                </a:solidFill>
              </a:rPr>
              <a:t>5. Policy Instruments</a:t>
            </a:r>
            <a:endParaRPr lang="de-DE" kern="0" dirty="0">
              <a:solidFill>
                <a:srgbClr val="C80F0F"/>
              </a:solidFill>
            </a:endParaRPr>
          </a:p>
        </p:txBody>
      </p:sp>
      <p:sp>
        <p:nvSpPr>
          <p:cNvPr id="5" name="Titel 1"/>
          <p:cNvSpPr txBox="1">
            <a:spLocks/>
          </p:cNvSpPr>
          <p:nvPr/>
        </p:nvSpPr>
        <p:spPr>
          <a:xfrm>
            <a:off x="516951" y="1647948"/>
            <a:ext cx="7375765"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006699"/>
                </a:solidFill>
              </a:rPr>
              <a:t>Bonus Model</a:t>
            </a:r>
          </a:p>
        </p:txBody>
      </p:sp>
      <p:graphicFrame>
        <p:nvGraphicFramePr>
          <p:cNvPr id="8" name="Tabelle 7"/>
          <p:cNvGraphicFramePr>
            <a:graphicFrameLocks noGrp="1"/>
          </p:cNvGraphicFramePr>
          <p:nvPr>
            <p:extLst>
              <p:ext uri="{D42A27DB-BD31-4B8C-83A1-F6EECF244321}">
                <p14:modId xmlns:p14="http://schemas.microsoft.com/office/powerpoint/2010/main" val="1755726769"/>
              </p:ext>
            </p:extLst>
          </p:nvPr>
        </p:nvGraphicFramePr>
        <p:xfrm>
          <a:off x="516951" y="2296552"/>
          <a:ext cx="8022630" cy="3618796"/>
        </p:xfrm>
        <a:graphic>
          <a:graphicData uri="http://schemas.openxmlformats.org/drawingml/2006/table">
            <a:tbl>
              <a:tblPr firstRow="1" firstCol="1" bandRow="1">
                <a:tableStyleId>{5C22544A-7EE6-4342-B048-85BDC9FD1C3A}</a:tableStyleId>
              </a:tblPr>
              <a:tblGrid>
                <a:gridCol w="1146630"/>
                <a:gridCol w="1044000"/>
                <a:gridCol w="612000"/>
                <a:gridCol w="612000"/>
                <a:gridCol w="720000"/>
                <a:gridCol w="612000"/>
                <a:gridCol w="612000"/>
                <a:gridCol w="720000"/>
                <a:gridCol w="612000"/>
                <a:gridCol w="612000"/>
                <a:gridCol w="720000"/>
              </a:tblGrid>
              <a:tr h="532116">
                <a:tc>
                  <a:txBody>
                    <a:bodyPr/>
                    <a:lstStyle/>
                    <a:p>
                      <a:pPr algn="l"/>
                      <a:r>
                        <a:rPr lang="de-DE" sz="1600" dirty="0" smtClean="0"/>
                        <a:t>Value</a:t>
                      </a:r>
                      <a:endParaRPr lang="de-DE" sz="1600" dirty="0"/>
                    </a:p>
                  </a:txBody>
                  <a:tcPr marL="68580" marR="68580" marT="0" marB="0" anchor="ctr"/>
                </a:tc>
                <a:tc>
                  <a:txBody>
                    <a:bodyPr/>
                    <a:lstStyle/>
                    <a:p>
                      <a:pPr algn="l"/>
                      <a:r>
                        <a:rPr lang="de-DE" sz="1600" dirty="0" smtClean="0"/>
                        <a:t>Unit</a:t>
                      </a:r>
                      <a:endParaRPr lang="de-DE" sz="1600" dirty="0"/>
                    </a:p>
                  </a:txBody>
                  <a:tcPr marL="68580" marR="68580" marT="0" marB="0" anchor="ctr"/>
                </a:tc>
                <a:tc>
                  <a:txBody>
                    <a:bodyPr/>
                    <a:lstStyle/>
                    <a:p>
                      <a:pPr algn="r"/>
                      <a:r>
                        <a:rPr lang="de-DE" dirty="0" smtClean="0"/>
                        <a:t>FPC</a:t>
                      </a:r>
                      <a:endParaRPr lang="de-DE" dirty="0"/>
                    </a:p>
                  </a:txBody>
                  <a:tcPr marL="68580" marR="68580" marT="0" marB="0" anchor="ctr"/>
                </a:tc>
                <a:tc>
                  <a:txBody>
                    <a:bodyPr/>
                    <a:lstStyle/>
                    <a:p>
                      <a:pPr algn="r"/>
                      <a:r>
                        <a:rPr lang="de-DE" dirty="0" smtClean="0"/>
                        <a:t>ETC</a:t>
                      </a:r>
                      <a:endParaRPr lang="de-DE" dirty="0"/>
                    </a:p>
                  </a:txBody>
                  <a:tcPr marL="68580" marR="68580" marT="0" marB="0" anchor="ctr"/>
                </a:tc>
                <a:tc>
                  <a:txBody>
                    <a:bodyPr/>
                    <a:lstStyle/>
                    <a:p>
                      <a:pPr algn="r"/>
                      <a:r>
                        <a:rPr lang="de-DE" dirty="0" err="1" smtClean="0"/>
                        <a:t>Conc</a:t>
                      </a:r>
                      <a:endParaRPr lang="de-DE" dirty="0"/>
                    </a:p>
                  </a:txBody>
                  <a:tcPr marL="68580" marR="68580" marT="0" marB="0" anchor="ctr"/>
                </a:tc>
                <a:tc>
                  <a:txBody>
                    <a:bodyPr/>
                    <a:lstStyle/>
                    <a:p>
                      <a:pPr algn="r"/>
                      <a:r>
                        <a:rPr lang="de-DE" dirty="0" smtClean="0"/>
                        <a:t>FPC</a:t>
                      </a:r>
                      <a:endParaRPr lang="de-DE" dirty="0"/>
                    </a:p>
                  </a:txBody>
                  <a:tcPr marL="68580" marR="68580" marT="0" marB="0" anchor="ctr"/>
                </a:tc>
                <a:tc>
                  <a:txBody>
                    <a:bodyPr/>
                    <a:lstStyle/>
                    <a:p>
                      <a:pPr algn="r"/>
                      <a:r>
                        <a:rPr lang="de-DE" dirty="0" smtClean="0"/>
                        <a:t>ETC</a:t>
                      </a:r>
                      <a:endParaRPr lang="de-DE" dirty="0"/>
                    </a:p>
                  </a:txBody>
                  <a:tcPr marL="68580" marR="68580" marT="0" marB="0" anchor="ctr"/>
                </a:tc>
                <a:tc>
                  <a:txBody>
                    <a:bodyPr/>
                    <a:lstStyle/>
                    <a:p>
                      <a:pPr algn="r"/>
                      <a:r>
                        <a:rPr lang="de-DE" dirty="0" err="1" smtClean="0"/>
                        <a:t>Conc</a:t>
                      </a:r>
                      <a:endParaRPr lang="de-DE" dirty="0"/>
                    </a:p>
                  </a:txBody>
                  <a:tcPr marL="68580" marR="68580" marT="0" marB="0" anchor="ctr"/>
                </a:tc>
                <a:tc>
                  <a:txBody>
                    <a:bodyPr/>
                    <a:lstStyle/>
                    <a:p>
                      <a:pPr algn="r"/>
                      <a:r>
                        <a:rPr lang="de-DE" dirty="0" smtClean="0"/>
                        <a:t>FPC</a:t>
                      </a:r>
                      <a:endParaRPr lang="de-DE" dirty="0"/>
                    </a:p>
                  </a:txBody>
                  <a:tcPr marL="68580" marR="68580" marT="0" marB="0" anchor="ctr"/>
                </a:tc>
                <a:tc>
                  <a:txBody>
                    <a:bodyPr/>
                    <a:lstStyle/>
                    <a:p>
                      <a:pPr algn="r"/>
                      <a:r>
                        <a:rPr lang="de-DE" dirty="0" smtClean="0"/>
                        <a:t>ETC </a:t>
                      </a:r>
                      <a:endParaRPr lang="de-DE" dirty="0"/>
                    </a:p>
                  </a:txBody>
                  <a:tcPr marL="68580" marR="68580" marT="0" marB="0" anchor="ctr"/>
                </a:tc>
                <a:tc>
                  <a:txBody>
                    <a:bodyPr/>
                    <a:lstStyle/>
                    <a:p>
                      <a:pPr algn="r"/>
                      <a:r>
                        <a:rPr lang="de-DE" dirty="0" err="1" smtClean="0"/>
                        <a:t>Conc</a:t>
                      </a:r>
                      <a:endParaRPr lang="de-DE" dirty="0"/>
                    </a:p>
                  </a:txBody>
                  <a:tcPr marL="68580" marR="68580" marT="0" marB="0" anchor="ctr"/>
                </a:tc>
              </a:tr>
              <a:tr h="324000">
                <a:tc>
                  <a:txBody>
                    <a:bodyPr/>
                    <a:lstStyle/>
                    <a:p>
                      <a:pPr algn="l"/>
                      <a:r>
                        <a:rPr lang="de-DE" sz="1600" dirty="0" smtClean="0">
                          <a:solidFill>
                            <a:srgbClr val="6E6452"/>
                          </a:solidFill>
                        </a:rPr>
                        <a:t>NG Bonus</a:t>
                      </a:r>
                      <a:endParaRPr lang="de-DE" sz="1600" dirty="0">
                        <a:solidFill>
                          <a:srgbClr val="6E6452"/>
                        </a:solidFill>
                      </a:endParaRPr>
                    </a:p>
                  </a:txBody>
                  <a:tcPr marL="68580" marR="68580" marT="0" marB="0" anchor="ctr">
                    <a:lnR w="12700" cap="flat" cmpd="sng" algn="ctr">
                      <a:solidFill>
                        <a:srgbClr val="6E6452"/>
                      </a:solidFill>
                      <a:prstDash val="solid"/>
                      <a:round/>
                      <a:headEnd type="none" w="med" len="med"/>
                      <a:tailEnd type="none" w="med" len="med"/>
                    </a:lnR>
                    <a:solidFill>
                      <a:schemeClr val="bg1"/>
                    </a:solidFill>
                  </a:tcPr>
                </a:tc>
                <a:tc>
                  <a:txBody>
                    <a:bodyPr/>
                    <a:lstStyle/>
                    <a:p>
                      <a:pPr algn="l"/>
                      <a:r>
                        <a:rPr lang="de-DE" sz="1600" dirty="0" smtClean="0">
                          <a:solidFill>
                            <a:srgbClr val="6E6452"/>
                          </a:solidFill>
                        </a:rPr>
                        <a:t>EUR/kWh</a:t>
                      </a:r>
                      <a:endParaRPr lang="de-DE" sz="1600" dirty="0">
                        <a:solidFill>
                          <a:srgbClr val="6E6452"/>
                        </a:solidFill>
                      </a:endParaRPr>
                    </a:p>
                  </a:txBody>
                  <a:tcPr marL="68580" marR="68580" marT="0" marB="0" anchor="ctr">
                    <a:lnL w="12700" cap="flat" cmpd="sng" algn="ctr">
                      <a:solidFill>
                        <a:srgbClr val="6E6452"/>
                      </a:solidFill>
                      <a:prstDash val="solid"/>
                      <a:round/>
                      <a:headEnd type="none" w="med" len="med"/>
                      <a:tailEnd type="none" w="med" len="med"/>
                    </a:lnL>
                    <a:lnR w="12700" cap="flat" cmpd="sng" algn="ctr">
                      <a:solidFill>
                        <a:srgbClr val="6E6452"/>
                      </a:solidFill>
                      <a:prstDash val="solid"/>
                      <a:round/>
                      <a:headEnd type="none" w="med" len="med"/>
                      <a:tailEnd type="none" w="med" len="med"/>
                    </a:lnR>
                    <a:solidFill>
                      <a:schemeClr val="bg1"/>
                    </a:solidFill>
                  </a:tcPr>
                </a:tc>
                <a:tc gridSpan="3">
                  <a:txBody>
                    <a:bodyPr/>
                    <a:lstStyle/>
                    <a:p>
                      <a:pPr algn="ctr"/>
                      <a:r>
                        <a:rPr lang="de-DE" sz="1600" dirty="0" smtClean="0">
                          <a:solidFill>
                            <a:srgbClr val="6E6452"/>
                          </a:solidFill>
                        </a:rPr>
                        <a:t>0</a:t>
                      </a:r>
                      <a:endParaRPr lang="de-DE" sz="1600" dirty="0">
                        <a:solidFill>
                          <a:srgbClr val="6E6452"/>
                        </a:solidFill>
                      </a:endParaRPr>
                    </a:p>
                  </a:txBody>
                  <a:tcPr marL="68580" marR="68580" marT="0" marB="0" anchor="ctr">
                    <a:lnL w="12700" cap="flat" cmpd="sng" algn="ctr">
                      <a:solidFill>
                        <a:srgbClr val="6E6452"/>
                      </a:solidFill>
                      <a:prstDash val="solid"/>
                      <a:round/>
                      <a:headEnd type="none" w="med" len="med"/>
                      <a:tailEnd type="none" w="med" len="med"/>
                    </a:lnL>
                    <a:lnR w="12700" cap="flat" cmpd="sng" algn="ctr">
                      <a:solidFill>
                        <a:srgbClr val="6E6452"/>
                      </a:solidFill>
                      <a:prstDash val="solid"/>
                      <a:round/>
                      <a:headEnd type="none" w="med" len="med"/>
                      <a:tailEnd type="none" w="med" len="med"/>
                    </a:lnR>
                    <a:solidFill>
                      <a:schemeClr val="bg1"/>
                    </a:solidFill>
                  </a:tcPr>
                </a:tc>
                <a:tc hMerge="1">
                  <a:txBody>
                    <a:bodyPr/>
                    <a:lstStyle/>
                    <a:p>
                      <a:pPr algn="ctr"/>
                      <a:endParaRPr lang="de-DE" dirty="0">
                        <a:solidFill>
                          <a:srgbClr val="6E6452"/>
                        </a:solidFill>
                      </a:endParaRPr>
                    </a:p>
                  </a:txBody>
                  <a:tcPr marL="68580" marR="68580" marT="0" marB="0" anchor="ctr">
                    <a:solidFill>
                      <a:schemeClr val="bg1"/>
                    </a:solidFill>
                  </a:tcPr>
                </a:tc>
                <a:tc hMerge="1">
                  <a:txBody>
                    <a:bodyPr/>
                    <a:lstStyle/>
                    <a:p>
                      <a:pPr algn="ctr"/>
                      <a:endParaRPr lang="de-DE" dirty="0">
                        <a:solidFill>
                          <a:srgbClr val="6E6452"/>
                        </a:solidFill>
                      </a:endParaRPr>
                    </a:p>
                  </a:txBody>
                  <a:tcPr marL="68580" marR="68580" marT="0" marB="0" anchor="ctr">
                    <a:solidFill>
                      <a:schemeClr val="bg1"/>
                    </a:solidFill>
                  </a:tcPr>
                </a:tc>
                <a:tc gridSpan="3">
                  <a:txBody>
                    <a:bodyPr/>
                    <a:lstStyle/>
                    <a:p>
                      <a:pPr algn="ctr"/>
                      <a:r>
                        <a:rPr lang="de-DE" sz="1600" dirty="0" smtClean="0">
                          <a:solidFill>
                            <a:srgbClr val="6E6452"/>
                          </a:solidFill>
                        </a:rPr>
                        <a:t>0.015</a:t>
                      </a:r>
                      <a:endParaRPr lang="de-DE" sz="1600" dirty="0">
                        <a:solidFill>
                          <a:srgbClr val="6E6452"/>
                        </a:solidFill>
                      </a:endParaRPr>
                    </a:p>
                  </a:txBody>
                  <a:tcPr marL="68580" marR="68580" marT="0" marB="0" anchor="ctr">
                    <a:lnL w="12700" cap="flat" cmpd="sng" algn="ctr">
                      <a:solidFill>
                        <a:srgbClr val="6E6452"/>
                      </a:solidFill>
                      <a:prstDash val="solid"/>
                      <a:round/>
                      <a:headEnd type="none" w="med" len="med"/>
                      <a:tailEnd type="none" w="med" len="med"/>
                    </a:lnL>
                    <a:lnR w="12700" cap="flat" cmpd="sng" algn="ctr">
                      <a:solidFill>
                        <a:srgbClr val="6E6452"/>
                      </a:solidFill>
                      <a:prstDash val="solid"/>
                      <a:round/>
                      <a:headEnd type="none" w="med" len="med"/>
                      <a:tailEnd type="none" w="med" len="med"/>
                    </a:lnR>
                    <a:solidFill>
                      <a:schemeClr val="bg1"/>
                    </a:solidFill>
                  </a:tcPr>
                </a:tc>
                <a:tc hMerge="1">
                  <a:txBody>
                    <a:bodyPr/>
                    <a:lstStyle/>
                    <a:p>
                      <a:pPr algn="r"/>
                      <a:endParaRPr lang="de-DE" dirty="0"/>
                    </a:p>
                  </a:txBody>
                  <a:tcPr marL="68580" marR="68580" marT="0" marB="0" anchor="ctr"/>
                </a:tc>
                <a:tc hMerge="1">
                  <a:txBody>
                    <a:bodyPr/>
                    <a:lstStyle/>
                    <a:p>
                      <a:pPr algn="r"/>
                      <a:endParaRPr lang="de-DE" dirty="0"/>
                    </a:p>
                  </a:txBody>
                  <a:tcPr marL="68580" marR="68580" marT="0" marB="0" anchor="ctr"/>
                </a:tc>
                <a:tc gridSpan="3">
                  <a:txBody>
                    <a:bodyPr/>
                    <a:lstStyle/>
                    <a:p>
                      <a:pPr algn="ctr"/>
                      <a:r>
                        <a:rPr lang="de-DE" sz="1600" dirty="0" smtClean="0">
                          <a:solidFill>
                            <a:srgbClr val="6E6452"/>
                          </a:solidFill>
                        </a:rPr>
                        <a:t>0.04</a:t>
                      </a:r>
                      <a:endParaRPr lang="de-DE" sz="1600" dirty="0">
                        <a:solidFill>
                          <a:srgbClr val="6E6452"/>
                        </a:solidFill>
                      </a:endParaRPr>
                    </a:p>
                  </a:txBody>
                  <a:tcPr marL="68580" marR="68580" marT="0" marB="0" anchor="ctr">
                    <a:lnL w="12700" cap="flat" cmpd="sng" algn="ctr">
                      <a:solidFill>
                        <a:srgbClr val="6E6452"/>
                      </a:solidFill>
                      <a:prstDash val="solid"/>
                      <a:round/>
                      <a:headEnd type="none" w="med" len="med"/>
                      <a:tailEnd type="none" w="med" len="med"/>
                    </a:lnL>
                    <a:solidFill>
                      <a:schemeClr val="bg1"/>
                    </a:solidFill>
                  </a:tcPr>
                </a:tc>
                <a:tc hMerge="1">
                  <a:txBody>
                    <a:bodyPr/>
                    <a:lstStyle/>
                    <a:p>
                      <a:pPr algn="r"/>
                      <a:endParaRPr lang="de-DE" dirty="0"/>
                    </a:p>
                  </a:txBody>
                  <a:tcPr marL="68580" marR="68580" marT="0" marB="0" anchor="ctr"/>
                </a:tc>
                <a:tc hMerge="1">
                  <a:txBody>
                    <a:bodyPr/>
                    <a:lstStyle/>
                    <a:p>
                      <a:pPr algn="r"/>
                      <a:endParaRPr lang="de-DE" dirty="0"/>
                    </a:p>
                  </a:txBody>
                  <a:tcPr marL="68580" marR="68580" marT="0" marB="0" anchor="ctr"/>
                </a:tc>
              </a:tr>
              <a:tr h="365830">
                <a:tc>
                  <a:txBody>
                    <a:bodyPr/>
                    <a:lstStyle/>
                    <a:p>
                      <a:pPr algn="l"/>
                      <a:r>
                        <a:rPr lang="de-DE" sz="1600" dirty="0" smtClean="0"/>
                        <a:t>SPP</a:t>
                      </a:r>
                      <a:endParaRPr lang="de-DE" sz="1600" dirty="0"/>
                    </a:p>
                  </a:txBody>
                  <a:tcPr marL="68580" marR="68580" marT="0" marB="0" anchor="ctr"/>
                </a:tc>
                <a:tc>
                  <a:txBody>
                    <a:bodyPr/>
                    <a:lstStyle/>
                    <a:p>
                      <a:pPr algn="l"/>
                      <a:r>
                        <a:rPr lang="de-DE" sz="1600" dirty="0" smtClean="0"/>
                        <a:t>a</a:t>
                      </a:r>
                      <a:endParaRPr lang="de-DE" sz="1600" dirty="0"/>
                    </a:p>
                  </a:txBody>
                  <a:tcPr marL="68580" marR="68580" marT="0" marB="0" anchor="ctr"/>
                </a:tc>
                <a:tc>
                  <a:txBody>
                    <a:bodyPr/>
                    <a:lstStyle/>
                    <a:p>
                      <a:pPr algn="r" fontAlgn="b"/>
                      <a:r>
                        <a:rPr lang="de-DE" sz="1200" b="0" i="0" u="none" strike="noStrike" dirty="0">
                          <a:solidFill>
                            <a:srgbClr val="6E6452"/>
                          </a:solidFill>
                          <a:effectLst/>
                          <a:latin typeface="Arial" panose="020B0604020202020204" pitchFamily="34" charset="0"/>
                        </a:rPr>
                        <a:t>22.8</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30.8</a:t>
                      </a:r>
                    </a:p>
                  </a:txBody>
                  <a:tcPr marL="0" marR="0" marT="0" marB="0" anchor="b"/>
                </a:tc>
                <a:tc>
                  <a:txBody>
                    <a:bodyPr/>
                    <a:lstStyle/>
                    <a:p>
                      <a:pPr algn="r" fontAlgn="b"/>
                      <a:r>
                        <a:rPr lang="de-DE" sz="1200" b="0" i="0" u="none" strike="noStrike">
                          <a:solidFill>
                            <a:srgbClr val="6E6452"/>
                          </a:solidFill>
                          <a:effectLst/>
                          <a:latin typeface="Arial" panose="020B0604020202020204" pitchFamily="34" charset="0"/>
                        </a:rPr>
                        <a:t>36.4</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15.4</a:t>
                      </a:r>
                    </a:p>
                  </a:txBody>
                  <a:tcPr marL="0" marR="0" marT="0" marB="0" anchor="b"/>
                </a:tc>
                <a:tc>
                  <a:txBody>
                    <a:bodyPr/>
                    <a:lstStyle/>
                    <a:p>
                      <a:pPr algn="r" fontAlgn="b"/>
                      <a:r>
                        <a:rPr lang="de-DE" sz="1200" b="0" i="0" u="none" strike="noStrike">
                          <a:solidFill>
                            <a:srgbClr val="6E6452"/>
                          </a:solidFill>
                          <a:effectLst/>
                          <a:latin typeface="Arial" panose="020B0604020202020204" pitchFamily="34" charset="0"/>
                        </a:rPr>
                        <a:t>21.7</a:t>
                      </a:r>
                    </a:p>
                  </a:txBody>
                  <a:tcPr marL="0" marR="0" marT="0" marB="0" anchor="b"/>
                </a:tc>
                <a:tc>
                  <a:txBody>
                    <a:bodyPr/>
                    <a:lstStyle/>
                    <a:p>
                      <a:pPr algn="r" fontAlgn="b"/>
                      <a:r>
                        <a:rPr lang="de-DE" sz="1200" b="0" i="0" u="none" strike="noStrike">
                          <a:solidFill>
                            <a:srgbClr val="6E6452"/>
                          </a:solidFill>
                          <a:effectLst/>
                          <a:latin typeface="Arial" panose="020B0604020202020204" pitchFamily="34" charset="0"/>
                        </a:rPr>
                        <a:t>25.5</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9.2</a:t>
                      </a:r>
                    </a:p>
                  </a:txBody>
                  <a:tcPr marL="0" marR="0" marT="0" marB="0" anchor="b"/>
                </a:tc>
                <a:tc>
                  <a:txBody>
                    <a:bodyPr/>
                    <a:lstStyle/>
                    <a:p>
                      <a:pPr algn="r" fontAlgn="b"/>
                      <a:r>
                        <a:rPr lang="de-DE" sz="1200" b="0" i="0" u="none" strike="noStrike">
                          <a:solidFill>
                            <a:srgbClr val="6E6452"/>
                          </a:solidFill>
                          <a:effectLst/>
                          <a:latin typeface="Arial" panose="020B0604020202020204" pitchFamily="34" charset="0"/>
                        </a:rPr>
                        <a:t>13.2</a:t>
                      </a:r>
                    </a:p>
                  </a:txBody>
                  <a:tcPr marL="0" marR="0" marT="0" marB="0" anchor="b"/>
                </a:tc>
                <a:tc>
                  <a:txBody>
                    <a:bodyPr/>
                    <a:lstStyle/>
                    <a:p>
                      <a:pPr algn="r" fontAlgn="b"/>
                      <a:r>
                        <a:rPr lang="de-DE" sz="1200" b="0" i="0" u="none" strike="noStrike">
                          <a:solidFill>
                            <a:srgbClr val="6E6452"/>
                          </a:solidFill>
                          <a:effectLst/>
                          <a:latin typeface="Arial" panose="020B0604020202020204" pitchFamily="34" charset="0"/>
                        </a:rPr>
                        <a:t>15.3</a:t>
                      </a:r>
                    </a:p>
                  </a:txBody>
                  <a:tcPr marL="0" marR="0" marT="0" marB="0" anchor="b"/>
                </a:tc>
              </a:tr>
              <a:tr h="365830">
                <a:tc>
                  <a:txBody>
                    <a:bodyPr/>
                    <a:lstStyle/>
                    <a:p>
                      <a:pPr algn="l"/>
                      <a:r>
                        <a:rPr lang="de-DE" sz="1600" dirty="0" smtClean="0"/>
                        <a:t>Net Public</a:t>
                      </a:r>
                      <a:r>
                        <a:rPr lang="de-DE" sz="1600" baseline="0" dirty="0" smtClean="0"/>
                        <a:t> </a:t>
                      </a:r>
                      <a:r>
                        <a:rPr lang="de-DE" sz="1600" baseline="0" dirty="0" err="1" smtClean="0"/>
                        <a:t>Costs</a:t>
                      </a:r>
                      <a:endParaRPr lang="de-DE" sz="1600" dirty="0"/>
                    </a:p>
                  </a:txBody>
                  <a:tcPr marL="68580" marR="68580" marT="0" marB="0" anchor="ctr"/>
                </a:tc>
                <a:tc>
                  <a:txBody>
                    <a:bodyPr/>
                    <a:lstStyle/>
                    <a:p>
                      <a:pPr algn="l"/>
                      <a:r>
                        <a:rPr lang="de-DE" sz="1600" dirty="0" smtClean="0"/>
                        <a:t>EUR/m²</a:t>
                      </a:r>
                      <a:endParaRPr lang="de-DE" sz="1600" dirty="0"/>
                    </a:p>
                  </a:txBody>
                  <a:tcPr marL="68580" marR="68580" marT="0" marB="0" anchor="ctr"/>
                </a:tc>
                <a:tc>
                  <a:txBody>
                    <a:bodyPr/>
                    <a:lstStyle/>
                    <a:p>
                      <a:pPr algn="r" fontAlgn="b"/>
                      <a:r>
                        <a:rPr lang="de-DE" sz="1200" b="0" i="0" u="none" strike="noStrike" dirty="0">
                          <a:solidFill>
                            <a:srgbClr val="6E6452"/>
                          </a:solidFill>
                          <a:effectLst/>
                          <a:latin typeface="Arial" panose="020B0604020202020204" pitchFamily="34" charset="0"/>
                        </a:rPr>
                        <a:t>-52.81</a:t>
                      </a:r>
                    </a:p>
                  </a:txBody>
                  <a:tcPr marL="0" marR="0" marT="0" marB="0" anchor="b">
                    <a:solidFill>
                      <a:schemeClr val="accent6">
                        <a:lumMod val="60000"/>
                        <a:lumOff val="40000"/>
                      </a:schemeClr>
                    </a:solidFill>
                  </a:tcPr>
                </a:tc>
                <a:tc>
                  <a:txBody>
                    <a:bodyPr/>
                    <a:lstStyle/>
                    <a:p>
                      <a:pPr algn="r" fontAlgn="b"/>
                      <a:r>
                        <a:rPr lang="de-DE" sz="1200" b="0" i="0" u="none" strike="noStrike" dirty="0">
                          <a:solidFill>
                            <a:srgbClr val="6E6452"/>
                          </a:solidFill>
                          <a:effectLst/>
                          <a:latin typeface="Arial" panose="020B0604020202020204" pitchFamily="34" charset="0"/>
                        </a:rPr>
                        <a:t>-46.94</a:t>
                      </a:r>
                    </a:p>
                  </a:txBody>
                  <a:tcPr marL="0" marR="0" marT="0" marB="0" anchor="b">
                    <a:solidFill>
                      <a:schemeClr val="accent6">
                        <a:lumMod val="60000"/>
                        <a:lumOff val="40000"/>
                      </a:schemeClr>
                    </a:solidFill>
                  </a:tcPr>
                </a:tc>
                <a:tc>
                  <a:txBody>
                    <a:bodyPr/>
                    <a:lstStyle/>
                    <a:p>
                      <a:pPr algn="r" fontAlgn="b"/>
                      <a:r>
                        <a:rPr lang="de-DE" sz="1200" b="0" i="0" u="none" strike="noStrike" dirty="0">
                          <a:solidFill>
                            <a:srgbClr val="6E6452"/>
                          </a:solidFill>
                          <a:effectLst/>
                          <a:latin typeface="Arial" panose="020B0604020202020204" pitchFamily="34" charset="0"/>
                        </a:rPr>
                        <a:t>-54.96</a:t>
                      </a:r>
                    </a:p>
                  </a:txBody>
                  <a:tcPr marL="0" marR="0" marT="0" marB="0" anchor="b">
                    <a:solidFill>
                      <a:schemeClr val="accent6">
                        <a:lumMod val="60000"/>
                        <a:lumOff val="40000"/>
                      </a:schemeClr>
                    </a:solidFill>
                  </a:tcPr>
                </a:tc>
                <a:tc>
                  <a:txBody>
                    <a:bodyPr/>
                    <a:lstStyle/>
                    <a:p>
                      <a:pPr algn="r" fontAlgn="b"/>
                      <a:r>
                        <a:rPr lang="de-DE" sz="1200" b="0" i="0" u="none" strike="noStrike" dirty="0">
                          <a:solidFill>
                            <a:srgbClr val="6E6452"/>
                          </a:solidFill>
                          <a:effectLst/>
                          <a:latin typeface="Arial" panose="020B0604020202020204" pitchFamily="34" charset="0"/>
                        </a:rPr>
                        <a:t>58.24</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51.77</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60.61</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243.33</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216.29</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253.22</a:t>
                      </a:r>
                    </a:p>
                  </a:txBody>
                  <a:tcPr marL="0" marR="0" marT="0" marB="0" anchor="b"/>
                </a:tc>
              </a:tr>
              <a:tr h="324000">
                <a:tc>
                  <a:txBody>
                    <a:bodyPr/>
                    <a:lstStyle/>
                    <a:p>
                      <a:pPr algn="l"/>
                      <a:r>
                        <a:rPr lang="de-DE" sz="1600" dirty="0" smtClean="0">
                          <a:solidFill>
                            <a:srgbClr val="6E6452"/>
                          </a:solidFill>
                        </a:rPr>
                        <a:t>FO Bonus</a:t>
                      </a:r>
                      <a:endParaRPr lang="de-DE" sz="1600" dirty="0">
                        <a:solidFill>
                          <a:srgbClr val="6E6452"/>
                        </a:solidFill>
                      </a:endParaRPr>
                    </a:p>
                  </a:txBody>
                  <a:tcPr marL="68580" marR="68580" marT="0" marB="0" anchor="ctr">
                    <a:lnR w="12700" cap="flat" cmpd="sng" algn="ctr">
                      <a:solidFill>
                        <a:srgbClr val="6E6452"/>
                      </a:solidFill>
                      <a:prstDash val="solid"/>
                      <a:round/>
                      <a:headEnd type="none" w="med" len="med"/>
                      <a:tailEnd type="none" w="med" len="med"/>
                    </a:lnR>
                    <a:solidFill>
                      <a:schemeClr val="bg1"/>
                    </a:solidFill>
                  </a:tcPr>
                </a:tc>
                <a:tc>
                  <a:txBody>
                    <a:bodyPr/>
                    <a:lstStyle/>
                    <a:p>
                      <a:pPr algn="l"/>
                      <a:r>
                        <a:rPr lang="de-DE" sz="1600" dirty="0" smtClean="0">
                          <a:solidFill>
                            <a:srgbClr val="6E6452"/>
                          </a:solidFill>
                        </a:rPr>
                        <a:t>EUR/kWh</a:t>
                      </a:r>
                      <a:endParaRPr lang="de-DE" sz="1600" dirty="0">
                        <a:solidFill>
                          <a:srgbClr val="6E6452"/>
                        </a:solidFill>
                      </a:endParaRPr>
                    </a:p>
                  </a:txBody>
                  <a:tcPr marL="68580" marR="68580" marT="0" marB="0" anchor="ctr">
                    <a:lnL w="12700" cap="flat" cmpd="sng" algn="ctr">
                      <a:solidFill>
                        <a:srgbClr val="6E6452"/>
                      </a:solidFill>
                      <a:prstDash val="solid"/>
                      <a:round/>
                      <a:headEnd type="none" w="med" len="med"/>
                      <a:tailEnd type="none" w="med" len="med"/>
                    </a:lnL>
                    <a:lnR w="12700" cap="flat" cmpd="sng" algn="ctr">
                      <a:solidFill>
                        <a:srgbClr val="6E6452"/>
                      </a:solidFill>
                      <a:prstDash val="solid"/>
                      <a:round/>
                      <a:headEnd type="none" w="med" len="med"/>
                      <a:tailEnd type="none" w="med" len="med"/>
                    </a:lnR>
                    <a:solidFill>
                      <a:schemeClr val="bg1"/>
                    </a:solidFill>
                  </a:tcPr>
                </a:tc>
                <a:tc>
                  <a:txBody>
                    <a:bodyPr/>
                    <a:lstStyle/>
                    <a:p>
                      <a:pPr algn="r" fontAlgn="b"/>
                      <a:endParaRPr lang="de-DE" sz="1600" b="0" i="0" u="none" strike="noStrike" dirty="0">
                        <a:solidFill>
                          <a:srgbClr val="6E6452"/>
                        </a:solidFill>
                        <a:effectLst/>
                        <a:latin typeface="Arial" panose="020B0604020202020204" pitchFamily="34" charset="0"/>
                      </a:endParaRPr>
                    </a:p>
                  </a:txBody>
                  <a:tcPr marL="0" marR="0" marT="0" marB="0" anchor="b">
                    <a:lnL w="12700" cap="flat" cmpd="sng" algn="ctr">
                      <a:solidFill>
                        <a:srgbClr val="6E6452"/>
                      </a:solidFill>
                      <a:prstDash val="solid"/>
                      <a:round/>
                      <a:headEnd type="none" w="med" len="med"/>
                      <a:tailEnd type="none" w="med" len="med"/>
                    </a:lnL>
                    <a:solidFill>
                      <a:schemeClr val="bg1"/>
                    </a:solidFill>
                  </a:tcPr>
                </a:tc>
                <a:tc>
                  <a:txBody>
                    <a:bodyPr/>
                    <a:lstStyle/>
                    <a:p>
                      <a:pPr algn="ctr"/>
                      <a:r>
                        <a:rPr lang="de-DE" sz="1600" dirty="0" smtClean="0">
                          <a:solidFill>
                            <a:srgbClr val="6E6452"/>
                          </a:solidFill>
                        </a:rPr>
                        <a:t>0</a:t>
                      </a:r>
                      <a:endParaRPr lang="de-DE" sz="1600" dirty="0">
                        <a:solidFill>
                          <a:srgbClr val="6E6452"/>
                        </a:solidFill>
                      </a:endParaRPr>
                    </a:p>
                  </a:txBody>
                  <a:tcPr marL="68580" marR="68580" marT="0" marB="0" anchor="ctr">
                    <a:solidFill>
                      <a:schemeClr val="bg1"/>
                    </a:solidFill>
                  </a:tcPr>
                </a:tc>
                <a:tc>
                  <a:txBody>
                    <a:bodyPr/>
                    <a:lstStyle/>
                    <a:p>
                      <a:pPr algn="ctr"/>
                      <a:endParaRPr lang="de-DE" sz="1600" dirty="0">
                        <a:solidFill>
                          <a:srgbClr val="6E6452"/>
                        </a:solidFill>
                      </a:endParaRPr>
                    </a:p>
                  </a:txBody>
                  <a:tcPr marL="68580" marR="68580" marT="0" marB="0" anchor="ctr">
                    <a:lnR w="12700" cap="flat" cmpd="sng" algn="ctr">
                      <a:solidFill>
                        <a:srgbClr val="6E6452"/>
                      </a:solidFill>
                      <a:prstDash val="solid"/>
                      <a:round/>
                      <a:headEnd type="none" w="med" len="med"/>
                      <a:tailEnd type="none" w="med" len="med"/>
                    </a:lnR>
                    <a:solidFill>
                      <a:schemeClr val="bg1"/>
                    </a:solidFill>
                  </a:tcPr>
                </a:tc>
                <a:tc gridSpan="3">
                  <a:txBody>
                    <a:bodyPr/>
                    <a:lstStyle/>
                    <a:p>
                      <a:pPr algn="ctr"/>
                      <a:r>
                        <a:rPr lang="de-DE" sz="1600" dirty="0" smtClean="0">
                          <a:solidFill>
                            <a:srgbClr val="6E6452"/>
                          </a:solidFill>
                        </a:rPr>
                        <a:t>0.035</a:t>
                      </a:r>
                      <a:endParaRPr lang="de-DE" sz="1600" dirty="0">
                        <a:solidFill>
                          <a:srgbClr val="6E6452"/>
                        </a:solidFill>
                      </a:endParaRPr>
                    </a:p>
                  </a:txBody>
                  <a:tcPr marL="68580" marR="68580" marT="0" marB="0" anchor="ctr">
                    <a:lnL w="12700" cap="flat" cmpd="sng" algn="ctr">
                      <a:solidFill>
                        <a:srgbClr val="6E6452"/>
                      </a:solidFill>
                      <a:prstDash val="solid"/>
                      <a:round/>
                      <a:headEnd type="none" w="med" len="med"/>
                      <a:tailEnd type="none" w="med" len="med"/>
                    </a:lnL>
                    <a:lnR w="12700" cap="flat" cmpd="sng" algn="ctr">
                      <a:solidFill>
                        <a:srgbClr val="6E6452"/>
                      </a:solidFill>
                      <a:prstDash val="solid"/>
                      <a:round/>
                      <a:headEnd type="none" w="med" len="med"/>
                      <a:tailEnd type="none" w="med" len="med"/>
                    </a:lnR>
                    <a:solidFill>
                      <a:schemeClr val="bg1"/>
                    </a:solidFill>
                  </a:tcPr>
                </a:tc>
                <a:tc hMerge="1">
                  <a:txBody>
                    <a:bodyPr/>
                    <a:lstStyle/>
                    <a:p>
                      <a:pPr algn="r"/>
                      <a:endParaRPr lang="de-DE" dirty="0"/>
                    </a:p>
                  </a:txBody>
                  <a:tcPr marL="68580" marR="68580" marT="0" marB="0" anchor="ctr"/>
                </a:tc>
                <a:tc hMerge="1">
                  <a:txBody>
                    <a:bodyPr/>
                    <a:lstStyle/>
                    <a:p>
                      <a:pPr algn="r"/>
                      <a:endParaRPr lang="de-DE" dirty="0"/>
                    </a:p>
                  </a:txBody>
                  <a:tcPr marL="68580" marR="68580" marT="0" marB="0" anchor="ctr"/>
                </a:tc>
                <a:tc gridSpan="3">
                  <a:txBody>
                    <a:bodyPr/>
                    <a:lstStyle/>
                    <a:p>
                      <a:pPr algn="ctr"/>
                      <a:r>
                        <a:rPr lang="de-DE" sz="1600" dirty="0" smtClean="0">
                          <a:solidFill>
                            <a:srgbClr val="6E6452"/>
                          </a:solidFill>
                        </a:rPr>
                        <a:t>0.05</a:t>
                      </a:r>
                      <a:endParaRPr lang="de-DE" sz="1600" dirty="0">
                        <a:solidFill>
                          <a:srgbClr val="6E6452"/>
                        </a:solidFill>
                      </a:endParaRPr>
                    </a:p>
                  </a:txBody>
                  <a:tcPr marL="68580" marR="68580" marT="0" marB="0" anchor="ctr">
                    <a:lnL w="12700" cap="flat" cmpd="sng" algn="ctr">
                      <a:solidFill>
                        <a:srgbClr val="6E6452"/>
                      </a:solidFill>
                      <a:prstDash val="solid"/>
                      <a:round/>
                      <a:headEnd type="none" w="med" len="med"/>
                      <a:tailEnd type="none" w="med" len="med"/>
                    </a:lnL>
                    <a:solidFill>
                      <a:schemeClr val="bg1"/>
                    </a:solidFill>
                  </a:tcPr>
                </a:tc>
                <a:tc hMerge="1">
                  <a:txBody>
                    <a:bodyPr/>
                    <a:lstStyle/>
                    <a:p>
                      <a:pPr algn="r"/>
                      <a:endParaRPr lang="de-DE" dirty="0"/>
                    </a:p>
                  </a:txBody>
                  <a:tcPr marL="68580" marR="68580" marT="0" marB="0" anchor="ctr"/>
                </a:tc>
                <a:tc hMerge="1">
                  <a:txBody>
                    <a:bodyPr/>
                    <a:lstStyle/>
                    <a:p>
                      <a:pPr algn="r"/>
                      <a:endParaRPr lang="de-DE" dirty="0"/>
                    </a:p>
                  </a:txBody>
                  <a:tcPr marL="68580" marR="68580" marT="0" marB="0" anchor="ctr"/>
                </a:tc>
              </a:tr>
              <a:tr h="365830">
                <a:tc>
                  <a:txBody>
                    <a:bodyPr/>
                    <a:lstStyle/>
                    <a:p>
                      <a:pPr algn="l"/>
                      <a:r>
                        <a:rPr lang="de-DE" sz="1600" dirty="0" smtClean="0"/>
                        <a:t>NPV</a:t>
                      </a:r>
                      <a:endParaRPr lang="de-DE" sz="1600" dirty="0"/>
                    </a:p>
                  </a:txBody>
                  <a:tcPr marL="68580" marR="68580" marT="0" marB="0" anchor="ctr"/>
                </a:tc>
                <a:tc>
                  <a:txBody>
                    <a:bodyPr/>
                    <a:lstStyle/>
                    <a:p>
                      <a:pPr algn="l"/>
                      <a:r>
                        <a:rPr lang="de-DE" sz="1600" dirty="0" smtClean="0"/>
                        <a:t>EUR</a:t>
                      </a:r>
                      <a:endParaRPr lang="de-DE" sz="1600" dirty="0"/>
                    </a:p>
                  </a:txBody>
                  <a:tcPr marL="68580" marR="68580" marT="0" marB="0" anchor="ctr"/>
                </a:tc>
                <a:tc>
                  <a:txBody>
                    <a:bodyPr/>
                    <a:lstStyle/>
                    <a:p>
                      <a:pPr algn="r" fontAlgn="ctr"/>
                      <a:r>
                        <a:rPr lang="de-DE" sz="1100" b="0" i="0" u="none" strike="noStrike" dirty="0">
                          <a:solidFill>
                            <a:srgbClr val="6E6452"/>
                          </a:solidFill>
                          <a:effectLst/>
                          <a:latin typeface="Arial" panose="020B0604020202020204" pitchFamily="34" charset="0"/>
                        </a:rPr>
                        <a:t>- 178,518   </a:t>
                      </a:r>
                    </a:p>
                  </a:txBody>
                  <a:tcPr marL="0" marR="0" marT="0" marB="0" anchor="ctr"/>
                </a:tc>
                <a:tc>
                  <a:txBody>
                    <a:bodyPr/>
                    <a:lstStyle/>
                    <a:p>
                      <a:pPr algn="r" fontAlgn="ctr"/>
                      <a:r>
                        <a:rPr lang="de-DE" sz="1100" b="0" i="0" u="none" strike="noStrike">
                          <a:solidFill>
                            <a:srgbClr val="6E6452"/>
                          </a:solidFill>
                          <a:effectLst/>
                          <a:latin typeface="Arial" panose="020B0604020202020204" pitchFamily="34" charset="0"/>
                        </a:rPr>
                        <a:t>- 307,434   </a:t>
                      </a:r>
                    </a:p>
                  </a:txBody>
                  <a:tcPr marL="0" marR="0" marT="0" marB="0" anchor="ctr"/>
                </a:tc>
                <a:tc>
                  <a:txBody>
                    <a:bodyPr/>
                    <a:lstStyle/>
                    <a:p>
                      <a:pPr algn="r" fontAlgn="ctr"/>
                      <a:r>
                        <a:rPr lang="de-DE" sz="1100" b="0" i="0" u="none" strike="noStrike" dirty="0">
                          <a:solidFill>
                            <a:srgbClr val="6E6452"/>
                          </a:solidFill>
                          <a:effectLst/>
                          <a:latin typeface="Arial" panose="020B0604020202020204" pitchFamily="34" charset="0"/>
                        </a:rPr>
                        <a:t>- 357,846   </a:t>
                      </a:r>
                    </a:p>
                  </a:txBody>
                  <a:tcPr marL="0" marR="0" marT="0" marB="0" anchor="ctr"/>
                </a:tc>
                <a:tc>
                  <a:txBody>
                    <a:bodyPr/>
                    <a:lstStyle/>
                    <a:p>
                      <a:pPr algn="r" fontAlgn="ctr"/>
                      <a:r>
                        <a:rPr lang="de-DE" sz="1100" b="0" i="0" u="none" strike="noStrike" dirty="0">
                          <a:solidFill>
                            <a:srgbClr val="6E6452"/>
                          </a:solidFill>
                          <a:effectLst/>
                          <a:latin typeface="Arial" panose="020B0604020202020204" pitchFamily="34" charset="0"/>
                        </a:rPr>
                        <a:t>    59,829   </a:t>
                      </a:r>
                    </a:p>
                  </a:txBody>
                  <a:tcPr marL="0" marR="0" marT="0" marB="0" anchor="ctr">
                    <a:solidFill>
                      <a:schemeClr val="accent6">
                        <a:lumMod val="60000"/>
                        <a:lumOff val="40000"/>
                      </a:schemeClr>
                    </a:solidFill>
                  </a:tcPr>
                </a:tc>
                <a:tc>
                  <a:txBody>
                    <a:bodyPr/>
                    <a:lstStyle/>
                    <a:p>
                      <a:pPr algn="r" fontAlgn="ctr"/>
                      <a:r>
                        <a:rPr lang="de-DE" sz="1100" b="0" i="0" u="none" strike="noStrike" dirty="0">
                          <a:solidFill>
                            <a:srgbClr val="6E6452"/>
                          </a:solidFill>
                          <a:effectLst/>
                          <a:latin typeface="Arial" panose="020B0604020202020204" pitchFamily="34" charset="0"/>
                        </a:rPr>
                        <a:t>-   95,570   </a:t>
                      </a:r>
                    </a:p>
                  </a:txBody>
                  <a:tcPr marL="0" marR="0" marT="0" marB="0" anchor="ctr"/>
                </a:tc>
                <a:tc>
                  <a:txBody>
                    <a:bodyPr/>
                    <a:lstStyle/>
                    <a:p>
                      <a:pPr algn="r" fontAlgn="ctr"/>
                      <a:r>
                        <a:rPr lang="de-DE" sz="1100" b="0" i="0" u="none" strike="noStrike" dirty="0">
                          <a:solidFill>
                            <a:srgbClr val="6E6452"/>
                          </a:solidFill>
                          <a:effectLst/>
                          <a:latin typeface="Arial" panose="020B0604020202020204" pitchFamily="34" charset="0"/>
                        </a:rPr>
                        <a:t>- 151,150   </a:t>
                      </a:r>
                    </a:p>
                  </a:txBody>
                  <a:tcPr marL="0" marR="0" marT="0" marB="0" anchor="ctr"/>
                </a:tc>
                <a:tc>
                  <a:txBody>
                    <a:bodyPr/>
                    <a:lstStyle/>
                    <a:p>
                      <a:pPr algn="r" fontAlgn="ctr"/>
                      <a:r>
                        <a:rPr lang="de-DE" sz="1100" b="0" i="0" u="none" strike="noStrike" dirty="0">
                          <a:solidFill>
                            <a:srgbClr val="6E6452"/>
                          </a:solidFill>
                          <a:effectLst/>
                          <a:latin typeface="Arial" panose="020B0604020202020204" pitchFamily="34" charset="0"/>
                        </a:rPr>
                        <a:t>  161,977   </a:t>
                      </a:r>
                    </a:p>
                  </a:txBody>
                  <a:tcPr marL="0" marR="0" marT="0" marB="0" anchor="ctr">
                    <a:solidFill>
                      <a:schemeClr val="accent6">
                        <a:lumMod val="60000"/>
                        <a:lumOff val="40000"/>
                      </a:schemeClr>
                    </a:solidFill>
                  </a:tcPr>
                </a:tc>
                <a:tc>
                  <a:txBody>
                    <a:bodyPr/>
                    <a:lstStyle/>
                    <a:p>
                      <a:pPr algn="r" fontAlgn="ctr"/>
                      <a:r>
                        <a:rPr lang="de-DE" sz="1100" b="0" i="0" u="none" strike="noStrike" dirty="0">
                          <a:solidFill>
                            <a:srgbClr val="6E6452"/>
                          </a:solidFill>
                          <a:effectLst/>
                          <a:latin typeface="Arial" panose="020B0604020202020204" pitchFamily="34" charset="0"/>
                        </a:rPr>
                        <a:t>-     4,772   </a:t>
                      </a:r>
                    </a:p>
                  </a:txBody>
                  <a:tcPr marL="0" marR="0" marT="0" marB="0" anchor="ctr"/>
                </a:tc>
                <a:tc>
                  <a:txBody>
                    <a:bodyPr/>
                    <a:lstStyle/>
                    <a:p>
                      <a:pPr algn="r" fontAlgn="ctr"/>
                      <a:r>
                        <a:rPr lang="de-DE" sz="1100" b="0" i="0" u="none" strike="noStrike">
                          <a:solidFill>
                            <a:srgbClr val="6E6452"/>
                          </a:solidFill>
                          <a:effectLst/>
                          <a:latin typeface="Arial" panose="020B0604020202020204" pitchFamily="34" charset="0"/>
                        </a:rPr>
                        <a:t>-   62,566   </a:t>
                      </a:r>
                    </a:p>
                  </a:txBody>
                  <a:tcPr marL="0" marR="0" marT="0" marB="0" anchor="ctr"/>
                </a:tc>
              </a:tr>
              <a:tr h="365830">
                <a:tc>
                  <a:txBody>
                    <a:bodyPr/>
                    <a:lstStyle/>
                    <a:p>
                      <a:pPr algn="l"/>
                      <a:r>
                        <a:rPr lang="de-DE" sz="1600" dirty="0" smtClean="0"/>
                        <a:t>IRR</a:t>
                      </a:r>
                      <a:endParaRPr lang="de-DE" sz="1600" dirty="0"/>
                    </a:p>
                  </a:txBody>
                  <a:tcPr marL="68580" marR="68580" marT="0" marB="0" anchor="ctr"/>
                </a:tc>
                <a:tc>
                  <a:txBody>
                    <a:bodyPr/>
                    <a:lstStyle/>
                    <a:p>
                      <a:pPr algn="l"/>
                      <a:r>
                        <a:rPr lang="de-DE" sz="1600" dirty="0" smtClean="0"/>
                        <a:t>%</a:t>
                      </a:r>
                      <a:endParaRPr lang="de-DE" sz="1600" dirty="0"/>
                    </a:p>
                  </a:txBody>
                  <a:tcPr marL="68580" marR="68580" marT="0" marB="0" anchor="ctr"/>
                </a:tc>
                <a:tc>
                  <a:txBody>
                    <a:bodyPr/>
                    <a:lstStyle/>
                    <a:p>
                      <a:pPr algn="r" fontAlgn="b"/>
                      <a:r>
                        <a:rPr lang="de-DE" sz="1200" b="0" i="0" u="none" strike="noStrike" dirty="0">
                          <a:solidFill>
                            <a:srgbClr val="6E6452"/>
                          </a:solidFill>
                          <a:effectLst/>
                          <a:latin typeface="Arial" panose="020B0604020202020204" pitchFamily="34" charset="0"/>
                        </a:rPr>
                        <a:t>2.80%</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-1.70%</a:t>
                      </a:r>
                    </a:p>
                  </a:txBody>
                  <a:tcPr marL="0" marR="0" marT="0" marB="0" anchor="b"/>
                </a:tc>
                <a:tc>
                  <a:txBody>
                    <a:bodyPr/>
                    <a:lstStyle/>
                    <a:p>
                      <a:pPr algn="r" fontAlgn="b"/>
                      <a:r>
                        <a:rPr lang="de-DE" sz="1200" b="0" i="0" u="none" strike="noStrike">
                          <a:solidFill>
                            <a:srgbClr val="6E6452"/>
                          </a:solidFill>
                          <a:effectLst/>
                          <a:latin typeface="Arial" panose="020B0604020202020204" pitchFamily="34" charset="0"/>
                        </a:rPr>
                        <a:t>-2.83%</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14.80%</a:t>
                      </a:r>
                    </a:p>
                  </a:txBody>
                  <a:tcPr marL="0" marR="0" marT="0" marB="0" anchor="b">
                    <a:solidFill>
                      <a:schemeClr val="accent6">
                        <a:lumMod val="60000"/>
                        <a:lumOff val="40000"/>
                      </a:schemeClr>
                    </a:solidFill>
                  </a:tcPr>
                </a:tc>
                <a:tc>
                  <a:txBody>
                    <a:bodyPr/>
                    <a:lstStyle/>
                    <a:p>
                      <a:pPr algn="r" fontAlgn="b"/>
                      <a:r>
                        <a:rPr lang="de-DE" sz="1200" b="0" i="0" u="none" strike="noStrike" dirty="0">
                          <a:solidFill>
                            <a:srgbClr val="6E6452"/>
                          </a:solidFill>
                          <a:effectLst/>
                          <a:latin typeface="Arial" panose="020B0604020202020204" pitchFamily="34" charset="0"/>
                        </a:rPr>
                        <a:t>7.66%</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5.82%</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20.41%</a:t>
                      </a:r>
                    </a:p>
                  </a:txBody>
                  <a:tcPr marL="0" marR="0" marT="0" marB="0" anchor="b">
                    <a:solidFill>
                      <a:schemeClr val="accent6">
                        <a:lumMod val="60000"/>
                        <a:lumOff val="40000"/>
                      </a:schemeClr>
                    </a:solidFill>
                  </a:tcPr>
                </a:tc>
                <a:tc>
                  <a:txBody>
                    <a:bodyPr/>
                    <a:lstStyle/>
                    <a:p>
                      <a:pPr algn="r" fontAlgn="b"/>
                      <a:r>
                        <a:rPr lang="de-DE" sz="1200" b="0" i="0" u="none" strike="noStrike">
                          <a:solidFill>
                            <a:srgbClr val="6E6452"/>
                          </a:solidFill>
                          <a:effectLst/>
                          <a:latin typeface="Arial" panose="020B0604020202020204" pitchFamily="34" charset="0"/>
                        </a:rPr>
                        <a:t>11.50%</a:t>
                      </a:r>
                    </a:p>
                  </a:txBody>
                  <a:tcPr marL="0" marR="0" marT="0" marB="0" anchor="b"/>
                </a:tc>
                <a:tc>
                  <a:txBody>
                    <a:bodyPr/>
                    <a:lstStyle/>
                    <a:p>
                      <a:pPr algn="r" fontAlgn="b"/>
                      <a:r>
                        <a:rPr lang="de-DE" sz="1200" b="0" i="0" u="none" strike="noStrike">
                          <a:solidFill>
                            <a:srgbClr val="6E6452"/>
                          </a:solidFill>
                          <a:effectLst/>
                          <a:latin typeface="Arial" panose="020B0604020202020204" pitchFamily="34" charset="0"/>
                        </a:rPr>
                        <a:t>9.27%</a:t>
                      </a:r>
                    </a:p>
                  </a:txBody>
                  <a:tcPr marL="0" marR="0" marT="0" marB="0" anchor="b"/>
                </a:tc>
              </a:tr>
              <a:tr h="365830">
                <a:tc>
                  <a:txBody>
                    <a:bodyPr/>
                    <a:lstStyle/>
                    <a:p>
                      <a:pPr algn="l"/>
                      <a:r>
                        <a:rPr lang="de-DE" sz="1600" dirty="0" smtClean="0"/>
                        <a:t>SPP</a:t>
                      </a:r>
                      <a:endParaRPr lang="de-DE" sz="1600" dirty="0"/>
                    </a:p>
                  </a:txBody>
                  <a:tcPr marL="68580" marR="68580" marT="0" marB="0" anchor="ctr"/>
                </a:tc>
                <a:tc>
                  <a:txBody>
                    <a:bodyPr/>
                    <a:lstStyle/>
                    <a:p>
                      <a:pPr algn="l"/>
                      <a:r>
                        <a:rPr lang="de-DE" sz="1600" dirty="0" smtClean="0"/>
                        <a:t>a</a:t>
                      </a:r>
                      <a:endParaRPr lang="de-DE" sz="1600" dirty="0"/>
                    </a:p>
                  </a:txBody>
                  <a:tcPr marL="68580" marR="68580" marT="0" marB="0" anchor="ctr"/>
                </a:tc>
                <a:tc>
                  <a:txBody>
                    <a:bodyPr/>
                    <a:lstStyle/>
                    <a:p>
                      <a:pPr algn="r" fontAlgn="b"/>
                      <a:r>
                        <a:rPr lang="de-DE" sz="1200" b="0" i="0" u="none" strike="noStrike">
                          <a:solidFill>
                            <a:srgbClr val="6E6452"/>
                          </a:solidFill>
                          <a:effectLst/>
                          <a:latin typeface="Arial" panose="020B0604020202020204" pitchFamily="34" charset="0"/>
                        </a:rPr>
                        <a:t>16.7</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22.4</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24.2</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8.6</a:t>
                      </a:r>
                    </a:p>
                  </a:txBody>
                  <a:tcPr marL="0" marR="0" marT="0" marB="0" anchor="b">
                    <a:solidFill>
                      <a:schemeClr val="accent6">
                        <a:lumMod val="60000"/>
                        <a:lumOff val="40000"/>
                      </a:schemeClr>
                    </a:solidFill>
                  </a:tcPr>
                </a:tc>
                <a:tc>
                  <a:txBody>
                    <a:bodyPr/>
                    <a:lstStyle/>
                    <a:p>
                      <a:pPr algn="r" fontAlgn="b"/>
                      <a:r>
                        <a:rPr lang="de-DE" sz="1200" b="0" i="0" u="none" strike="noStrike" dirty="0">
                          <a:solidFill>
                            <a:srgbClr val="6E6452"/>
                          </a:solidFill>
                          <a:effectLst/>
                          <a:latin typeface="Arial" panose="020B0604020202020204" pitchFamily="34" charset="0"/>
                        </a:rPr>
                        <a:t>12.1</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13.5</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7.0</a:t>
                      </a:r>
                    </a:p>
                  </a:txBody>
                  <a:tcPr marL="0" marR="0" marT="0" marB="0" anchor="b">
                    <a:solidFill>
                      <a:schemeClr val="accent6">
                        <a:lumMod val="60000"/>
                        <a:lumOff val="40000"/>
                      </a:schemeClr>
                    </a:solidFill>
                  </a:tcPr>
                </a:tc>
                <a:tc>
                  <a:txBody>
                    <a:bodyPr/>
                    <a:lstStyle/>
                    <a:p>
                      <a:pPr algn="r" fontAlgn="b"/>
                      <a:r>
                        <a:rPr lang="de-DE" sz="1200" b="0" i="0" u="none" strike="noStrike" dirty="0">
                          <a:solidFill>
                            <a:srgbClr val="6E6452"/>
                          </a:solidFill>
                          <a:effectLst/>
                          <a:latin typeface="Arial" panose="020B0604020202020204" pitchFamily="34" charset="0"/>
                        </a:rPr>
                        <a:t>9.9</a:t>
                      </a:r>
                    </a:p>
                  </a:txBody>
                  <a:tcPr marL="0" marR="0" marT="0" marB="0" anchor="b"/>
                </a:tc>
                <a:tc>
                  <a:txBody>
                    <a:bodyPr/>
                    <a:lstStyle/>
                    <a:p>
                      <a:pPr algn="r" fontAlgn="b"/>
                      <a:r>
                        <a:rPr lang="de-DE" sz="1200" b="0" i="0" u="none" strike="noStrike">
                          <a:solidFill>
                            <a:srgbClr val="6E6452"/>
                          </a:solidFill>
                          <a:effectLst/>
                          <a:latin typeface="Arial" panose="020B0604020202020204" pitchFamily="34" charset="0"/>
                        </a:rPr>
                        <a:t>11.0</a:t>
                      </a:r>
                    </a:p>
                  </a:txBody>
                  <a:tcPr marL="0" marR="0" marT="0" marB="0" anchor="b"/>
                </a:tc>
              </a:tr>
              <a:tr h="365830">
                <a:tc>
                  <a:txBody>
                    <a:bodyPr/>
                    <a:lstStyle/>
                    <a:p>
                      <a:pPr algn="l"/>
                      <a:r>
                        <a:rPr lang="de-DE" sz="1600" dirty="0" smtClean="0"/>
                        <a:t>Net Public</a:t>
                      </a:r>
                      <a:r>
                        <a:rPr lang="de-DE" sz="1600" baseline="0" dirty="0" smtClean="0"/>
                        <a:t> </a:t>
                      </a:r>
                      <a:r>
                        <a:rPr lang="de-DE" sz="1600" baseline="0" dirty="0" err="1" smtClean="0"/>
                        <a:t>Costs</a:t>
                      </a:r>
                      <a:endParaRPr lang="de-DE" sz="1600" dirty="0"/>
                    </a:p>
                  </a:txBody>
                  <a:tcPr marL="68580" marR="68580" marT="0" marB="0" anchor="ctr"/>
                </a:tc>
                <a:tc>
                  <a:txBody>
                    <a:bodyPr/>
                    <a:lstStyle/>
                    <a:p>
                      <a:pPr algn="l"/>
                      <a:r>
                        <a:rPr lang="de-DE" sz="1600" dirty="0" smtClean="0"/>
                        <a:t>EUR/m²</a:t>
                      </a:r>
                      <a:endParaRPr lang="de-DE" sz="1600" dirty="0"/>
                    </a:p>
                  </a:txBody>
                  <a:tcPr marL="68580" marR="68580" marT="0" marB="0" anchor="ctr"/>
                </a:tc>
                <a:tc>
                  <a:txBody>
                    <a:bodyPr/>
                    <a:lstStyle/>
                    <a:p>
                      <a:pPr algn="r" fontAlgn="b"/>
                      <a:r>
                        <a:rPr lang="de-DE" sz="1200" b="0" i="0" u="none" strike="noStrike" dirty="0">
                          <a:solidFill>
                            <a:srgbClr val="6E6452"/>
                          </a:solidFill>
                          <a:effectLst/>
                          <a:latin typeface="Arial" panose="020B0604020202020204" pitchFamily="34" charset="0"/>
                        </a:rPr>
                        <a:t>-203.99</a:t>
                      </a:r>
                    </a:p>
                  </a:txBody>
                  <a:tcPr marL="0" marR="0" marT="0" marB="0" anchor="b">
                    <a:solidFill>
                      <a:schemeClr val="accent6">
                        <a:lumMod val="60000"/>
                        <a:lumOff val="40000"/>
                      </a:schemeClr>
                    </a:solidFill>
                  </a:tcPr>
                </a:tc>
                <a:tc>
                  <a:txBody>
                    <a:bodyPr/>
                    <a:lstStyle/>
                    <a:p>
                      <a:pPr algn="r" fontAlgn="b"/>
                      <a:r>
                        <a:rPr lang="de-DE" sz="1200" b="0" i="0" u="none" strike="noStrike" dirty="0">
                          <a:solidFill>
                            <a:srgbClr val="6E6452"/>
                          </a:solidFill>
                          <a:effectLst/>
                          <a:latin typeface="Arial" panose="020B0604020202020204" pitchFamily="34" charset="0"/>
                        </a:rPr>
                        <a:t>-181.33</a:t>
                      </a:r>
                    </a:p>
                  </a:txBody>
                  <a:tcPr marL="0" marR="0" marT="0" marB="0" anchor="b">
                    <a:solidFill>
                      <a:schemeClr val="accent6">
                        <a:lumMod val="60000"/>
                        <a:lumOff val="40000"/>
                      </a:schemeClr>
                    </a:solidFill>
                  </a:tcPr>
                </a:tc>
                <a:tc>
                  <a:txBody>
                    <a:bodyPr/>
                    <a:lstStyle/>
                    <a:p>
                      <a:pPr algn="r" fontAlgn="b"/>
                      <a:r>
                        <a:rPr lang="de-DE" sz="1200" b="0" i="0" u="none" strike="noStrike" dirty="0">
                          <a:solidFill>
                            <a:srgbClr val="6E6452"/>
                          </a:solidFill>
                          <a:effectLst/>
                          <a:latin typeface="Arial" panose="020B0604020202020204" pitchFamily="34" charset="0"/>
                        </a:rPr>
                        <a:t>-212.28</a:t>
                      </a:r>
                    </a:p>
                  </a:txBody>
                  <a:tcPr marL="0" marR="0" marT="0" marB="0" anchor="b">
                    <a:solidFill>
                      <a:schemeClr val="accent6">
                        <a:lumMod val="60000"/>
                        <a:lumOff val="40000"/>
                      </a:schemeClr>
                    </a:solidFill>
                  </a:tcPr>
                </a:tc>
                <a:tc>
                  <a:txBody>
                    <a:bodyPr/>
                    <a:lstStyle/>
                    <a:p>
                      <a:pPr algn="r" fontAlgn="b"/>
                      <a:r>
                        <a:rPr lang="de-DE" sz="1200" b="0" i="0" u="none" strike="noStrike" dirty="0">
                          <a:solidFill>
                            <a:srgbClr val="6E6452"/>
                          </a:solidFill>
                          <a:effectLst/>
                          <a:latin typeface="Arial" panose="020B0604020202020204" pitchFamily="34" charset="0"/>
                        </a:rPr>
                        <a:t>55.13</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49.00</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57.37</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166.18</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147.72</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172.94</a:t>
                      </a:r>
                    </a:p>
                  </a:txBody>
                  <a:tcPr marL="0" marR="0" marT="0" marB="0" anchor="b"/>
                </a:tc>
              </a:tr>
            </a:tbl>
          </a:graphicData>
        </a:graphic>
      </p:graphicFrame>
    </p:spTree>
    <p:extLst>
      <p:ext uri="{BB962C8B-B14F-4D97-AF65-F5344CB8AC3E}">
        <p14:creationId xmlns:p14="http://schemas.microsoft.com/office/powerpoint/2010/main" val="283270330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p>
            <a:r>
              <a:rPr lang="en-GB" smtClean="0"/>
              <a:t>Economic Assessment of SHIP in Tunisia</a:t>
            </a:r>
            <a:endParaRPr lang="en-GB" dirty="0"/>
          </a:p>
        </p:txBody>
      </p:sp>
      <p:sp>
        <p:nvSpPr>
          <p:cNvPr id="3" name="Datumsplatzhalter 2"/>
          <p:cNvSpPr>
            <a:spLocks noGrp="1"/>
          </p:cNvSpPr>
          <p:nvPr>
            <p:ph type="dt" sz="half" idx="11"/>
          </p:nvPr>
        </p:nvSpPr>
        <p:spPr/>
        <p:txBody>
          <a:bodyPr/>
          <a:lstStyle/>
          <a:p>
            <a:fld id="{16A73F5A-F6F8-44BD-9605-8321BD5AF5DE}" type="datetime1">
              <a:rPr lang="fr-FR" noProof="0" smtClean="0"/>
              <a:t>26/09/2014</a:t>
            </a:fld>
            <a:endParaRPr lang="de-DE" noProof="0"/>
          </a:p>
        </p:txBody>
      </p:sp>
      <p:sp>
        <p:nvSpPr>
          <p:cNvPr id="4" name="Titel 1"/>
          <p:cNvSpPr txBox="1">
            <a:spLocks/>
          </p:cNvSpPr>
          <p:nvPr/>
        </p:nvSpPr>
        <p:spPr>
          <a:xfrm>
            <a:off x="516952" y="1254608"/>
            <a:ext cx="7776000"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C80F0F"/>
                </a:solidFill>
              </a:rPr>
              <a:t>6. Conclusion</a:t>
            </a:r>
            <a:endParaRPr lang="de-DE" kern="0" dirty="0">
              <a:solidFill>
                <a:srgbClr val="C80F0F"/>
              </a:solidFill>
            </a:endParaRPr>
          </a:p>
        </p:txBody>
      </p:sp>
      <p:sp>
        <p:nvSpPr>
          <p:cNvPr id="6" name="Inhaltsplatzhalter 2"/>
          <p:cNvSpPr txBox="1">
            <a:spLocks/>
          </p:cNvSpPr>
          <p:nvPr/>
        </p:nvSpPr>
        <p:spPr>
          <a:xfrm>
            <a:off x="516952" y="2249834"/>
            <a:ext cx="7776000" cy="1680483"/>
          </a:xfrm>
          <a:prstGeom prst="rect">
            <a:avLst/>
          </a:prstGeom>
          <a:ln>
            <a:noFill/>
          </a:ln>
        </p:spPr>
        <p:style>
          <a:lnRef idx="2">
            <a:schemeClr val="accent1"/>
          </a:lnRef>
          <a:fillRef idx="1">
            <a:schemeClr val="lt1"/>
          </a:fillRef>
          <a:effectRef idx="0">
            <a:schemeClr val="accent1"/>
          </a:effectRef>
          <a:fontRef idx="minor">
            <a:schemeClr val="dk1"/>
          </a:fontRef>
        </p:style>
        <p:txBody>
          <a:bodyPr/>
          <a:lstStyle>
            <a:lvl1pPr marL="342900" indent="-342900" algn="l" rtl="0" eaLnBrk="1" fontAlgn="base" hangingPunct="1">
              <a:spcBef>
                <a:spcPts val="400"/>
              </a:spcBef>
              <a:spcAft>
                <a:spcPts val="800"/>
              </a:spcAft>
              <a:buClr>
                <a:srgbClr val="C80F0F"/>
              </a:buClr>
              <a:buFont typeface="Arial" pitchFamily="34" charset="0"/>
              <a:buAutoNum type="arabicPeriod"/>
              <a:tabLst>
                <a:tab pos="2190750" algn="l"/>
              </a:tabLst>
              <a:defRPr sz="1800" baseline="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a:buFont typeface="Wingdings" panose="05000000000000000000" pitchFamily="2" charset="2"/>
              <a:buChar char="§"/>
            </a:pPr>
            <a:endParaRPr lang="fr-FR" sz="2400" b="0" kern="0" dirty="0" smtClean="0"/>
          </a:p>
        </p:txBody>
      </p:sp>
      <p:sp>
        <p:nvSpPr>
          <p:cNvPr id="7" name="Inhaltsplatzhalter 2"/>
          <p:cNvSpPr txBox="1">
            <a:spLocks/>
          </p:cNvSpPr>
          <p:nvPr/>
        </p:nvSpPr>
        <p:spPr>
          <a:xfrm>
            <a:off x="516951" y="2284309"/>
            <a:ext cx="7959392" cy="3942320"/>
          </a:xfrm>
          <a:prstGeom prst="rect">
            <a:avLst/>
          </a:prstGeom>
          <a:ln>
            <a:noFill/>
          </a:ln>
        </p:spPr>
        <p:style>
          <a:lnRef idx="2">
            <a:schemeClr val="accent1"/>
          </a:lnRef>
          <a:fillRef idx="1">
            <a:schemeClr val="lt1"/>
          </a:fillRef>
          <a:effectRef idx="0">
            <a:schemeClr val="accent1"/>
          </a:effectRef>
          <a:fontRef idx="minor">
            <a:schemeClr val="dk1"/>
          </a:fontRef>
        </p:style>
        <p:txBody>
          <a:bodyPr/>
          <a:lstStyle>
            <a:lvl1pPr marL="342900" indent="-342900" algn="l" rtl="0" eaLnBrk="1" fontAlgn="base" hangingPunct="1">
              <a:spcBef>
                <a:spcPts val="400"/>
              </a:spcBef>
              <a:spcAft>
                <a:spcPts val="800"/>
              </a:spcAft>
              <a:buClr>
                <a:srgbClr val="C80F0F"/>
              </a:buClr>
              <a:buFont typeface="Arial" pitchFamily="34" charset="0"/>
              <a:buAutoNum type="arabicPeriod"/>
              <a:tabLst>
                <a:tab pos="2190750" algn="l"/>
              </a:tabLst>
              <a:defRPr sz="1800" baseline="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a:buFont typeface="Wingdings" panose="05000000000000000000" pitchFamily="2" charset="2"/>
              <a:buChar char="§"/>
            </a:pPr>
            <a:r>
              <a:rPr lang="en-GB" sz="2000" b="0" dirty="0"/>
              <a:t>Current grants are not sufficient for economic </a:t>
            </a:r>
            <a:r>
              <a:rPr lang="en-GB" sz="2000" b="0" dirty="0" smtClean="0"/>
              <a:t>feasibility</a:t>
            </a:r>
          </a:p>
          <a:p>
            <a:pPr>
              <a:buFont typeface="Wingdings" panose="05000000000000000000" pitchFamily="2" charset="2"/>
              <a:buChar char="§"/>
            </a:pPr>
            <a:r>
              <a:rPr lang="en-US" sz="2000" b="0" dirty="0" smtClean="0"/>
              <a:t>Combination </a:t>
            </a:r>
            <a:r>
              <a:rPr lang="en-US" sz="2000" b="0" dirty="0"/>
              <a:t>of </a:t>
            </a:r>
            <a:r>
              <a:rPr lang="en-US" sz="2000" b="0" dirty="0" smtClean="0"/>
              <a:t>grants and bonus payments should be considered</a:t>
            </a:r>
          </a:p>
          <a:p>
            <a:pPr>
              <a:buFont typeface="Wingdings" panose="05000000000000000000" pitchFamily="2" charset="2"/>
              <a:buChar char="§"/>
            </a:pPr>
            <a:r>
              <a:rPr lang="en-US" sz="2000" b="0" dirty="0" smtClean="0"/>
              <a:t>Policy instruments should be directed </a:t>
            </a:r>
            <a:r>
              <a:rPr lang="en-US" sz="2000" b="0" dirty="0"/>
              <a:t>to </a:t>
            </a:r>
            <a:r>
              <a:rPr lang="en-US" sz="2000" b="0" dirty="0" smtClean="0"/>
              <a:t>industries </a:t>
            </a:r>
            <a:r>
              <a:rPr lang="en-GB" sz="2000" b="0" dirty="0" smtClean="0"/>
              <a:t>using fuel oil</a:t>
            </a:r>
          </a:p>
          <a:p>
            <a:pPr>
              <a:buFont typeface="Wingdings" panose="05000000000000000000" pitchFamily="2" charset="2"/>
              <a:buChar char="§"/>
            </a:pPr>
            <a:r>
              <a:rPr lang="en-GB" sz="2000" b="0" dirty="0" smtClean="0"/>
              <a:t>Identification of most </a:t>
            </a:r>
            <a:r>
              <a:rPr lang="en-US" sz="2000" b="0" dirty="0" smtClean="0"/>
              <a:t>promising industries by energy audits</a:t>
            </a:r>
            <a:endParaRPr lang="en-GB" sz="2000" b="0" dirty="0" smtClean="0"/>
          </a:p>
          <a:p>
            <a:pPr>
              <a:buFont typeface="Wingdings" panose="05000000000000000000" pitchFamily="2" charset="2"/>
              <a:buChar char="§"/>
            </a:pPr>
            <a:r>
              <a:rPr lang="en-US" sz="2000" b="0" dirty="0" smtClean="0"/>
              <a:t>Maximum payback period five years is large barrier </a:t>
            </a:r>
            <a:br>
              <a:rPr lang="en-US" sz="2000" b="0" dirty="0" smtClean="0"/>
            </a:br>
            <a:r>
              <a:rPr lang="en-US" sz="2000" b="0" dirty="0" smtClean="0">
                <a:sym typeface="Wingdings" panose="05000000000000000000" pitchFamily="2" charset="2"/>
              </a:rPr>
              <a:t> ESCOs, awareness-raising, demonstration plants</a:t>
            </a:r>
            <a:endParaRPr lang="en-US" sz="2000" b="0" dirty="0">
              <a:sym typeface="Wingdings" panose="05000000000000000000" pitchFamily="2" charset="2"/>
            </a:endParaRPr>
          </a:p>
          <a:p>
            <a:pPr>
              <a:buFont typeface="Wingdings" panose="05000000000000000000" pitchFamily="2" charset="2"/>
              <a:buChar char="§"/>
            </a:pPr>
            <a:r>
              <a:rPr lang="en-US" sz="2000" b="0" kern="0" dirty="0" smtClean="0">
                <a:sym typeface="Wingdings" panose="05000000000000000000" pitchFamily="2" charset="2"/>
              </a:rPr>
              <a:t>…</a:t>
            </a:r>
            <a:endParaRPr lang="fr-FR" sz="2000" b="0" kern="0" dirty="0">
              <a:sym typeface="Wingdings" panose="05000000000000000000" pitchFamily="2" charset="2"/>
            </a:endParaRPr>
          </a:p>
        </p:txBody>
      </p:sp>
    </p:spTree>
    <p:extLst>
      <p:ext uri="{BB962C8B-B14F-4D97-AF65-F5344CB8AC3E}">
        <p14:creationId xmlns:p14="http://schemas.microsoft.com/office/powerpoint/2010/main" val="2542604302"/>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p>
            <a:r>
              <a:rPr lang="en-GB" smtClean="0"/>
              <a:t>Economic Assessment of SHIP in Tunisia</a:t>
            </a:r>
            <a:endParaRPr lang="en-GB" dirty="0"/>
          </a:p>
        </p:txBody>
      </p:sp>
      <p:sp>
        <p:nvSpPr>
          <p:cNvPr id="3" name="Datumsplatzhalter 2"/>
          <p:cNvSpPr>
            <a:spLocks noGrp="1"/>
          </p:cNvSpPr>
          <p:nvPr>
            <p:ph type="dt" sz="half" idx="11"/>
          </p:nvPr>
        </p:nvSpPr>
        <p:spPr/>
        <p:txBody>
          <a:bodyPr/>
          <a:lstStyle/>
          <a:p>
            <a:fld id="{16A73F5A-F6F8-44BD-9605-8321BD5AF5DE}" type="datetime1">
              <a:rPr lang="fr-FR" noProof="0" smtClean="0"/>
              <a:t>26/09/2014</a:t>
            </a:fld>
            <a:endParaRPr lang="de-DE" noProof="0"/>
          </a:p>
        </p:txBody>
      </p:sp>
      <p:pic>
        <p:nvPicPr>
          <p:cNvPr id="7" name="Grafik 6"/>
          <p:cNvPicPr>
            <a:picLocks noChangeAspect="1"/>
          </p:cNvPicPr>
          <p:nvPr/>
        </p:nvPicPr>
        <p:blipFill rotWithShape="1">
          <a:blip r:embed="rId2"/>
          <a:srcRect l="12860" t="34940" r="10517" b="7693"/>
          <a:stretch/>
        </p:blipFill>
        <p:spPr>
          <a:xfrm>
            <a:off x="1718224" y="1718006"/>
            <a:ext cx="5435599" cy="3052188"/>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630" y="4770194"/>
            <a:ext cx="8586788" cy="162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el 1"/>
          <p:cNvSpPr txBox="1">
            <a:spLocks/>
          </p:cNvSpPr>
          <p:nvPr/>
        </p:nvSpPr>
        <p:spPr>
          <a:xfrm>
            <a:off x="516952" y="1254608"/>
            <a:ext cx="7776000"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C80F0F"/>
                </a:solidFill>
              </a:rPr>
              <a:t>Gas Price</a:t>
            </a:r>
            <a:endParaRPr lang="de-DE" kern="0" dirty="0">
              <a:solidFill>
                <a:srgbClr val="C80F0F"/>
              </a:solidFill>
            </a:endParaRPr>
          </a:p>
        </p:txBody>
      </p:sp>
    </p:spTree>
    <p:extLst>
      <p:ext uri="{BB962C8B-B14F-4D97-AF65-F5344CB8AC3E}">
        <p14:creationId xmlns:p14="http://schemas.microsoft.com/office/powerpoint/2010/main" val="3793304494"/>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p>
            <a:r>
              <a:rPr lang="en-GB" smtClean="0"/>
              <a:t>Economic Assessment of SHIP in Tunisia</a:t>
            </a:r>
            <a:endParaRPr lang="en-GB" dirty="0"/>
          </a:p>
        </p:txBody>
      </p:sp>
      <p:sp>
        <p:nvSpPr>
          <p:cNvPr id="3" name="Datumsplatzhalter 2"/>
          <p:cNvSpPr>
            <a:spLocks noGrp="1"/>
          </p:cNvSpPr>
          <p:nvPr>
            <p:ph type="dt" sz="half" idx="11"/>
          </p:nvPr>
        </p:nvSpPr>
        <p:spPr/>
        <p:txBody>
          <a:bodyPr/>
          <a:lstStyle/>
          <a:p>
            <a:fld id="{16A73F5A-F6F8-44BD-9605-8321BD5AF5DE}" type="datetime1">
              <a:rPr lang="fr-FR" noProof="0" smtClean="0"/>
              <a:t>26/09/2014</a:t>
            </a:fld>
            <a:endParaRPr lang="de-DE" noProof="0"/>
          </a:p>
        </p:txBody>
      </p:sp>
      <p:sp>
        <p:nvSpPr>
          <p:cNvPr id="4" name="Titel 1"/>
          <p:cNvSpPr txBox="1">
            <a:spLocks/>
          </p:cNvSpPr>
          <p:nvPr/>
        </p:nvSpPr>
        <p:spPr>
          <a:xfrm>
            <a:off x="516952" y="1254608"/>
            <a:ext cx="7776000"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C80F0F"/>
                </a:solidFill>
              </a:rPr>
              <a:t>Energy Subsidies and Public Savings</a:t>
            </a:r>
            <a:endParaRPr lang="de-DE" kern="0" dirty="0">
              <a:solidFill>
                <a:srgbClr val="C80F0F"/>
              </a:solidFill>
            </a:endParaRPr>
          </a:p>
        </p:txBody>
      </p:sp>
      <p:graphicFrame>
        <p:nvGraphicFramePr>
          <p:cNvPr id="8" name="Tabelle 7"/>
          <p:cNvGraphicFramePr>
            <a:graphicFrameLocks noGrp="1"/>
          </p:cNvGraphicFramePr>
          <p:nvPr/>
        </p:nvGraphicFramePr>
        <p:xfrm>
          <a:off x="628651" y="1939265"/>
          <a:ext cx="7886698" cy="4124057"/>
        </p:xfrm>
        <a:graphic>
          <a:graphicData uri="http://schemas.openxmlformats.org/drawingml/2006/table">
            <a:tbl>
              <a:tblPr/>
              <a:tblGrid>
                <a:gridCol w="146261"/>
                <a:gridCol w="438785"/>
                <a:gridCol w="548481"/>
                <a:gridCol w="548481"/>
                <a:gridCol w="548481"/>
                <a:gridCol w="548481"/>
                <a:gridCol w="548481"/>
                <a:gridCol w="548481"/>
                <a:gridCol w="548481"/>
                <a:gridCol w="548481"/>
                <a:gridCol w="548481"/>
                <a:gridCol w="788441"/>
                <a:gridCol w="788441"/>
                <a:gridCol w="788441"/>
              </a:tblGrid>
              <a:tr h="446028">
                <a:tc>
                  <a:txBody>
                    <a:bodyPr/>
                    <a:lstStyle/>
                    <a:p>
                      <a:pPr algn="l" fontAlgn="ctr"/>
                      <a:r>
                        <a:rPr lang="de-DE" sz="700" b="1" i="0" u="none" strike="noStrike">
                          <a:solidFill>
                            <a:srgbClr val="000000"/>
                          </a:solidFill>
                          <a:effectLst/>
                          <a:latin typeface="Times New Roman" panose="02020603050405020304" pitchFamily="18" charset="0"/>
                        </a:rPr>
                        <a:t>t</a:t>
                      </a:r>
                    </a:p>
                  </a:txBody>
                  <a:tcPr marL="6862" marR="6862" marT="686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 </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sz="700" b="1" i="0" u="none" strike="noStrike">
                          <a:solidFill>
                            <a:srgbClr val="000000"/>
                          </a:solidFill>
                          <a:effectLst/>
                          <a:latin typeface="Times New Roman" panose="02020603050405020304" pitchFamily="18" charset="0"/>
                        </a:rPr>
                        <a:t>Mean cost price</a:t>
                      </a:r>
                      <a:r>
                        <a:rPr lang="en-US" sz="700" b="0" i="0" u="none" strike="noStrike">
                          <a:solidFill>
                            <a:srgbClr val="000000"/>
                          </a:solidFill>
                          <a:effectLst/>
                          <a:latin typeface="Times New Roman" panose="02020603050405020304" pitchFamily="18" charset="0"/>
                        </a:rPr>
                        <a:t/>
                      </a:r>
                      <a:br>
                        <a:rPr lang="en-US" sz="700" b="0" i="0" u="none" strike="noStrike">
                          <a:solidFill>
                            <a:srgbClr val="000000"/>
                          </a:solidFill>
                          <a:effectLst/>
                          <a:latin typeface="Times New Roman" panose="02020603050405020304" pitchFamily="18" charset="0"/>
                        </a:rPr>
                      </a:br>
                      <a:r>
                        <a:rPr lang="en-US" sz="700" b="0" i="0" u="none" strike="noStrike">
                          <a:solidFill>
                            <a:srgbClr val="000000"/>
                          </a:solidFill>
                          <a:effectLst/>
                          <a:latin typeface="Times New Roman" panose="02020603050405020304" pitchFamily="18" charset="0"/>
                        </a:rPr>
                        <a:t>(increase by 1 %/a)</a:t>
                      </a:r>
                      <a:endParaRPr lang="en-US" sz="700" b="1" i="0" u="none" strike="noStrike">
                        <a:solidFill>
                          <a:srgbClr val="000000"/>
                        </a:solidFill>
                        <a:effectLst/>
                        <a:latin typeface="Times New Roman" panose="02020603050405020304" pitchFamily="18" charset="0"/>
                      </a:endParaRP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DE"/>
                    </a:p>
                  </a:txBody>
                  <a:tcPr/>
                </a:tc>
                <a:tc gridSpan="2">
                  <a:txBody>
                    <a:bodyPr/>
                    <a:lstStyle/>
                    <a:p>
                      <a:pPr algn="ctr" fontAlgn="ctr"/>
                      <a:r>
                        <a:rPr lang="en-US" sz="700" b="1" i="0" u="none" strike="noStrike">
                          <a:solidFill>
                            <a:srgbClr val="000000"/>
                          </a:solidFill>
                          <a:effectLst/>
                          <a:latin typeface="Times New Roman" panose="02020603050405020304" pitchFamily="18" charset="0"/>
                        </a:rPr>
                        <a:t>Industrial retail price (excl. VAT)</a:t>
                      </a:r>
                      <a:br>
                        <a:rPr lang="en-US" sz="700" b="1" i="0" u="none" strike="noStrike">
                          <a:solidFill>
                            <a:srgbClr val="000000"/>
                          </a:solidFill>
                          <a:effectLst/>
                          <a:latin typeface="Times New Roman" panose="02020603050405020304" pitchFamily="18" charset="0"/>
                        </a:rPr>
                      </a:br>
                      <a:r>
                        <a:rPr lang="en-US" sz="700" b="0" i="0" u="none" strike="noStrike">
                          <a:solidFill>
                            <a:srgbClr val="000000"/>
                          </a:solidFill>
                          <a:effectLst/>
                          <a:latin typeface="Times New Roman" panose="02020603050405020304" pitchFamily="18" charset="0"/>
                        </a:rPr>
                        <a:t>(increase 2015-21: 10%, then 5%)</a:t>
                      </a:r>
                      <a:endParaRPr lang="en-US" sz="700" b="1" i="0" u="none" strike="noStrike">
                        <a:solidFill>
                          <a:srgbClr val="000000"/>
                        </a:solidFill>
                        <a:effectLst/>
                        <a:latin typeface="Times New Roman" panose="02020603050405020304" pitchFamily="18" charset="0"/>
                      </a:endParaRP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DE"/>
                    </a:p>
                  </a:txBody>
                  <a:tcPr/>
                </a:tc>
                <a:tc gridSpan="2">
                  <a:txBody>
                    <a:bodyPr/>
                    <a:lstStyle/>
                    <a:p>
                      <a:pPr algn="ctr" fontAlgn="ctr"/>
                      <a:r>
                        <a:rPr lang="en-US" sz="700" b="1" i="0" u="none" strike="noStrike">
                          <a:solidFill>
                            <a:srgbClr val="000000"/>
                          </a:solidFill>
                          <a:effectLst/>
                          <a:latin typeface="Times New Roman" panose="02020603050405020304" pitchFamily="18" charset="0"/>
                        </a:rPr>
                        <a:t>Total subsidies </a:t>
                      </a:r>
                      <a:r>
                        <a:rPr lang="en-US" sz="700" b="0" i="0" u="none" strike="noStrike">
                          <a:solidFill>
                            <a:srgbClr val="000000"/>
                          </a:solidFill>
                          <a:effectLst/>
                          <a:latin typeface="Times New Roman" panose="02020603050405020304" pitchFamily="18" charset="0"/>
                        </a:rPr>
                        <a:t>(mean cost-retail price)</a:t>
                      </a:r>
                      <a:endParaRPr lang="en-US" sz="700" b="1" i="0" u="none" strike="noStrike">
                        <a:solidFill>
                          <a:srgbClr val="000000"/>
                        </a:solidFill>
                        <a:effectLst/>
                        <a:latin typeface="Times New Roman" panose="02020603050405020304" pitchFamily="18" charset="0"/>
                      </a:endParaRP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DE"/>
                    </a:p>
                  </a:txBody>
                  <a:tcPr/>
                </a:tc>
                <a:tc gridSpan="3">
                  <a:txBody>
                    <a:bodyPr/>
                    <a:lstStyle/>
                    <a:p>
                      <a:pPr algn="ctr" fontAlgn="ctr"/>
                      <a:r>
                        <a:rPr lang="de-DE" sz="700" b="1" i="0" u="none" strike="noStrike">
                          <a:solidFill>
                            <a:srgbClr val="000000"/>
                          </a:solidFill>
                          <a:effectLst/>
                          <a:latin typeface="Times New Roman" panose="02020603050405020304" pitchFamily="18" charset="0"/>
                        </a:rPr>
                        <a:t>Fuel Savings</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DE"/>
                    </a:p>
                  </a:txBody>
                  <a:tcPr/>
                </a:tc>
                <a:tc hMerge="1">
                  <a:txBody>
                    <a:bodyPr/>
                    <a:lstStyle/>
                    <a:p>
                      <a:endParaRPr lang="de-DE"/>
                    </a:p>
                  </a:txBody>
                  <a:tcPr/>
                </a:tc>
                <a:tc gridSpan="3">
                  <a:txBody>
                    <a:bodyPr/>
                    <a:lstStyle/>
                    <a:p>
                      <a:pPr algn="ctr" fontAlgn="ctr"/>
                      <a:r>
                        <a:rPr lang="en-US" sz="700" b="1" i="0" u="none" strike="noStrike">
                          <a:solidFill>
                            <a:srgbClr val="000000"/>
                          </a:solidFill>
                          <a:effectLst/>
                          <a:latin typeface="Times New Roman" panose="02020603050405020304" pitchFamily="18" charset="0"/>
                        </a:rPr>
                        <a:t>Discounted specific public savings, NG</a:t>
                      </a:r>
                    </a:p>
                  </a:txBody>
                  <a:tcPr marL="6862" marR="6862" marT="686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DE"/>
                    </a:p>
                  </a:txBody>
                  <a:tcPr/>
                </a:tc>
                <a:tc hMerge="1">
                  <a:txBody>
                    <a:bodyPr/>
                    <a:lstStyle/>
                    <a:p>
                      <a:endParaRPr lang="de-DE"/>
                    </a:p>
                  </a:txBody>
                  <a:tcPr/>
                </a:tc>
              </a:tr>
              <a:tr h="233307">
                <a:tc>
                  <a:txBody>
                    <a:bodyPr/>
                    <a:lstStyle/>
                    <a:p>
                      <a:pPr algn="l" fontAlgn="ctr"/>
                      <a:r>
                        <a:rPr lang="de-DE" sz="700" b="1" i="0" u="none" strike="noStrike">
                          <a:solidFill>
                            <a:srgbClr val="000000"/>
                          </a:solidFill>
                          <a:effectLst/>
                          <a:latin typeface="Times New Roman" panose="02020603050405020304" pitchFamily="18" charset="0"/>
                        </a:rPr>
                        <a:t> </a:t>
                      </a:r>
                    </a:p>
                  </a:txBody>
                  <a:tcPr marL="6862" marR="6862" marT="686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 </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de-DE" sz="700" b="0" i="0" u="none" strike="noStrike">
                          <a:solidFill>
                            <a:srgbClr val="000000"/>
                          </a:solidFill>
                          <a:effectLst/>
                          <a:latin typeface="Times New Roman" panose="02020603050405020304" pitchFamily="18" charset="0"/>
                        </a:rPr>
                        <a:t>EUR cents/kWh</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DE"/>
                    </a:p>
                  </a:txBody>
                  <a:tcPr/>
                </a:tc>
                <a:tc gridSpan="2">
                  <a:txBody>
                    <a:bodyPr/>
                    <a:lstStyle/>
                    <a:p>
                      <a:pPr algn="ctr" fontAlgn="ctr"/>
                      <a:r>
                        <a:rPr lang="de-DE" sz="700" b="0" i="0" u="none" strike="noStrike">
                          <a:solidFill>
                            <a:srgbClr val="000000"/>
                          </a:solidFill>
                          <a:effectLst/>
                          <a:latin typeface="Times New Roman" panose="02020603050405020304" pitchFamily="18" charset="0"/>
                        </a:rPr>
                        <a:t>EUR cents/kWh</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DE"/>
                    </a:p>
                  </a:txBody>
                  <a:tcPr/>
                </a:tc>
                <a:tc gridSpan="2">
                  <a:txBody>
                    <a:bodyPr/>
                    <a:lstStyle/>
                    <a:p>
                      <a:pPr algn="ctr" fontAlgn="ctr"/>
                      <a:r>
                        <a:rPr lang="de-DE" sz="700" b="0" i="0" u="none" strike="noStrike">
                          <a:solidFill>
                            <a:srgbClr val="000000"/>
                          </a:solidFill>
                          <a:effectLst/>
                          <a:latin typeface="Times New Roman" panose="02020603050405020304" pitchFamily="18" charset="0"/>
                        </a:rPr>
                        <a:t>EUR cents/kWh</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DE"/>
                    </a:p>
                  </a:txBody>
                  <a:tcPr/>
                </a:tc>
                <a:tc gridSpan="3">
                  <a:txBody>
                    <a:bodyPr/>
                    <a:lstStyle/>
                    <a:p>
                      <a:pPr algn="ctr" fontAlgn="ctr"/>
                      <a:r>
                        <a:rPr lang="de-DE" sz="700" b="0" i="0" u="none" strike="noStrike">
                          <a:solidFill>
                            <a:srgbClr val="000000"/>
                          </a:solidFill>
                          <a:effectLst/>
                          <a:latin typeface="Times New Roman" panose="02020603050405020304" pitchFamily="18" charset="0"/>
                        </a:rPr>
                        <a:t>kWh/1000m²</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DE"/>
                    </a:p>
                  </a:txBody>
                  <a:tcPr/>
                </a:tc>
                <a:tc hMerge="1">
                  <a:txBody>
                    <a:bodyPr/>
                    <a:lstStyle/>
                    <a:p>
                      <a:endParaRPr lang="de-DE"/>
                    </a:p>
                  </a:txBody>
                  <a:tcPr/>
                </a:tc>
                <a:tc gridSpan="3">
                  <a:txBody>
                    <a:bodyPr/>
                    <a:lstStyle/>
                    <a:p>
                      <a:pPr algn="ctr" fontAlgn="ctr"/>
                      <a:r>
                        <a:rPr lang="de-DE" sz="700" b="0" i="0" u="none" strike="noStrike">
                          <a:solidFill>
                            <a:srgbClr val="000000"/>
                          </a:solidFill>
                          <a:effectLst/>
                          <a:latin typeface="Times New Roman" panose="02020603050405020304" pitchFamily="18" charset="0"/>
                        </a:rPr>
                        <a:t>EUR/m²</a:t>
                      </a:r>
                    </a:p>
                  </a:txBody>
                  <a:tcPr marL="6862" marR="6862" marT="686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DE"/>
                    </a:p>
                  </a:txBody>
                  <a:tcPr/>
                </a:tc>
                <a:tc hMerge="1">
                  <a:txBody>
                    <a:bodyPr/>
                    <a:lstStyle/>
                    <a:p>
                      <a:endParaRPr lang="de-DE"/>
                    </a:p>
                  </a:txBody>
                  <a:tcPr/>
                </a:tc>
              </a:tr>
              <a:tr h="137240">
                <a:tc>
                  <a:txBody>
                    <a:bodyPr/>
                    <a:lstStyle/>
                    <a:p>
                      <a:pPr algn="l" fontAlgn="ctr"/>
                      <a:r>
                        <a:rPr lang="de-DE" sz="700" b="1" i="0" u="none" strike="noStrike">
                          <a:solidFill>
                            <a:srgbClr val="000000"/>
                          </a:solidFill>
                          <a:effectLst/>
                          <a:latin typeface="Times New Roman" panose="02020603050405020304" pitchFamily="18" charset="0"/>
                        </a:rPr>
                        <a:t> </a:t>
                      </a:r>
                    </a:p>
                  </a:txBody>
                  <a:tcPr marL="6862" marR="6862" marT="686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 </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0" i="0" u="none" strike="noStrike">
                          <a:solidFill>
                            <a:srgbClr val="000000"/>
                          </a:solidFill>
                          <a:effectLst/>
                          <a:latin typeface="Times New Roman" panose="02020603050405020304" pitchFamily="18" charset="0"/>
                        </a:rPr>
                        <a:t>NG</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0" i="0" u="none" strike="noStrike">
                          <a:solidFill>
                            <a:srgbClr val="000000"/>
                          </a:solidFill>
                          <a:effectLst/>
                          <a:latin typeface="Times New Roman" panose="02020603050405020304" pitchFamily="18" charset="0"/>
                        </a:rPr>
                        <a:t>FO</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0" i="0" u="none" strike="noStrike">
                          <a:solidFill>
                            <a:srgbClr val="000000"/>
                          </a:solidFill>
                          <a:effectLst/>
                          <a:latin typeface="Times New Roman" panose="02020603050405020304" pitchFamily="18" charset="0"/>
                        </a:rPr>
                        <a:t>NG</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0" i="0" u="none" strike="noStrike">
                          <a:solidFill>
                            <a:srgbClr val="000000"/>
                          </a:solidFill>
                          <a:effectLst/>
                          <a:latin typeface="Times New Roman" panose="02020603050405020304" pitchFamily="18" charset="0"/>
                        </a:rPr>
                        <a:t>FO</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0" i="0" u="none" strike="noStrike">
                          <a:solidFill>
                            <a:srgbClr val="000000"/>
                          </a:solidFill>
                          <a:effectLst/>
                          <a:latin typeface="Times New Roman" panose="02020603050405020304" pitchFamily="18" charset="0"/>
                        </a:rPr>
                        <a:t>NG</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0" i="0" u="none" strike="noStrike">
                          <a:solidFill>
                            <a:srgbClr val="000000"/>
                          </a:solidFill>
                          <a:effectLst/>
                          <a:latin typeface="Times New Roman" panose="02020603050405020304" pitchFamily="18" charset="0"/>
                        </a:rPr>
                        <a:t>FO</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0" i="0" u="none" strike="noStrike">
                          <a:solidFill>
                            <a:srgbClr val="000000"/>
                          </a:solidFill>
                          <a:effectLst/>
                          <a:latin typeface="Times New Roman" panose="02020603050405020304" pitchFamily="18" charset="0"/>
                        </a:rPr>
                        <a:t>FPC</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0" i="0" u="none" strike="noStrike">
                          <a:solidFill>
                            <a:srgbClr val="000000"/>
                          </a:solidFill>
                          <a:effectLst/>
                          <a:latin typeface="Times New Roman" panose="02020603050405020304" pitchFamily="18" charset="0"/>
                        </a:rPr>
                        <a:t>ETC</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0" i="0" u="none" strike="noStrike">
                          <a:solidFill>
                            <a:srgbClr val="000000"/>
                          </a:solidFill>
                          <a:effectLst/>
                          <a:latin typeface="Times New Roman" panose="02020603050405020304" pitchFamily="18" charset="0"/>
                        </a:rPr>
                        <a:t>Conc</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0" i="0" u="none" strike="noStrike">
                          <a:solidFill>
                            <a:srgbClr val="000000"/>
                          </a:solidFill>
                          <a:effectLst/>
                          <a:latin typeface="Times New Roman" panose="02020603050405020304" pitchFamily="18" charset="0"/>
                        </a:rPr>
                        <a:t>FPC</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0" i="0" u="none" strike="noStrike">
                          <a:solidFill>
                            <a:srgbClr val="000000"/>
                          </a:solidFill>
                          <a:effectLst/>
                          <a:latin typeface="Times New Roman" panose="02020603050405020304" pitchFamily="18" charset="0"/>
                        </a:rPr>
                        <a:t>ETC</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700" b="0" i="0" u="none" strike="noStrike">
                          <a:solidFill>
                            <a:srgbClr val="000000"/>
                          </a:solidFill>
                          <a:effectLst/>
                          <a:latin typeface="Times New Roman" panose="02020603050405020304" pitchFamily="18" charset="0"/>
                        </a:rPr>
                        <a:t>Conc</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240">
                <a:tc>
                  <a:txBody>
                    <a:bodyPr/>
                    <a:lstStyle/>
                    <a:p>
                      <a:pPr algn="l" fontAlgn="b"/>
                      <a:r>
                        <a:rPr lang="de-DE" sz="700" b="1" i="0" u="none" strike="noStrike">
                          <a:solidFill>
                            <a:srgbClr val="000000"/>
                          </a:solidFill>
                          <a:effectLst/>
                          <a:latin typeface="Times New Roman" panose="02020603050405020304" pitchFamily="18" charset="0"/>
                        </a:rPr>
                        <a:t> </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2012</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 </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6.45</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2.15</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240">
                <a:tc>
                  <a:txBody>
                    <a:bodyPr/>
                    <a:lstStyle/>
                    <a:p>
                      <a:pPr algn="l" fontAlgn="b"/>
                      <a:r>
                        <a:rPr lang="de-DE" sz="700" b="1" i="0" u="none" strike="noStrike">
                          <a:solidFill>
                            <a:srgbClr val="000000"/>
                          </a:solidFill>
                          <a:effectLst/>
                          <a:latin typeface="Times New Roman" panose="02020603050405020304" pitchFamily="18" charset="0"/>
                        </a:rPr>
                        <a:t> </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2013</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 </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6.51</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240">
                <a:tc>
                  <a:txBody>
                    <a:bodyPr/>
                    <a:lstStyle/>
                    <a:p>
                      <a:pPr algn="l" fontAlgn="b"/>
                      <a:r>
                        <a:rPr lang="de-DE" sz="700" b="1" i="0" u="none" strike="noStrike">
                          <a:solidFill>
                            <a:srgbClr val="000000"/>
                          </a:solidFill>
                          <a:effectLst/>
                          <a:latin typeface="Times New Roman" panose="02020603050405020304" pitchFamily="18" charset="0"/>
                        </a:rPr>
                        <a:t>0</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2014</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3.10</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6.58</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1.38</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2.28</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1.72</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4.30</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a:t>
                      </a:r>
                    </a:p>
                  </a:txBody>
                  <a:tcPr marL="6862" marR="6862" marT="686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240">
                <a:tc>
                  <a:txBody>
                    <a:bodyPr/>
                    <a:lstStyle/>
                    <a:p>
                      <a:pPr algn="l" fontAlgn="b"/>
                      <a:r>
                        <a:rPr lang="de-DE" sz="700" b="1" i="0" u="none" strike="noStrike">
                          <a:solidFill>
                            <a:srgbClr val="000000"/>
                          </a:solidFill>
                          <a:effectLst/>
                          <a:latin typeface="Times New Roman" panose="02020603050405020304" pitchFamily="18" charset="0"/>
                        </a:rPr>
                        <a:t>1</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2015</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3.13</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6.65</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1.52</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2.51</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1.61</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4.14</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813,971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723,529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847,059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12.09</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10.75</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12.58</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240">
                <a:tc>
                  <a:txBody>
                    <a:bodyPr/>
                    <a:lstStyle/>
                    <a:p>
                      <a:pPr algn="l" fontAlgn="b"/>
                      <a:r>
                        <a:rPr lang="de-DE" sz="700" b="1" i="0" u="none" strike="noStrike">
                          <a:solidFill>
                            <a:srgbClr val="000000"/>
                          </a:solidFill>
                          <a:effectLst/>
                          <a:latin typeface="Times New Roman" panose="02020603050405020304" pitchFamily="18" charset="0"/>
                        </a:rPr>
                        <a:t>2</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2016</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3.16</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6.71</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1.67</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2.76</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1.49</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3.95</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809,901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719,912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842,824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10.25</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9.11</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10.67</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240">
                <a:tc>
                  <a:txBody>
                    <a:bodyPr/>
                    <a:lstStyle/>
                    <a:p>
                      <a:pPr algn="l" fontAlgn="b"/>
                      <a:r>
                        <a:rPr lang="de-DE" sz="700" b="1" i="0" u="none" strike="noStrike">
                          <a:solidFill>
                            <a:srgbClr val="000000"/>
                          </a:solidFill>
                          <a:effectLst/>
                          <a:latin typeface="Times New Roman" panose="02020603050405020304" pitchFamily="18" charset="0"/>
                        </a:rPr>
                        <a:t>3</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2017</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3.19</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6.78</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1.84</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3.03</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1.36</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3.74</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805,851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716,312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838,609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8.54</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7.60</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8.89</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240">
                <a:tc>
                  <a:txBody>
                    <a:bodyPr/>
                    <a:lstStyle/>
                    <a:p>
                      <a:pPr algn="l" fontAlgn="b"/>
                      <a:r>
                        <a:rPr lang="de-DE" sz="700" b="1" i="0" u="none" strike="noStrike">
                          <a:solidFill>
                            <a:srgbClr val="000000"/>
                          </a:solidFill>
                          <a:effectLst/>
                          <a:latin typeface="Times New Roman" panose="02020603050405020304" pitchFamily="18" charset="0"/>
                        </a:rPr>
                        <a:t>4</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2018</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3.23</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6.85</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2.02</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3.34</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1.21</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3.51</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801,822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712,731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834,416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6.95</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6.18</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7.24</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240">
                <a:tc>
                  <a:txBody>
                    <a:bodyPr/>
                    <a:lstStyle/>
                    <a:p>
                      <a:pPr algn="l" fontAlgn="b"/>
                      <a:r>
                        <a:rPr lang="de-DE" sz="700" b="1" i="0" u="none" strike="noStrike">
                          <a:solidFill>
                            <a:srgbClr val="000000"/>
                          </a:solidFill>
                          <a:effectLst/>
                          <a:latin typeface="Times New Roman" panose="02020603050405020304" pitchFamily="18" charset="0"/>
                        </a:rPr>
                        <a:t>5</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2019</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3.26</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6.92</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2.22</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3.67</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1.04</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3.24</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797,813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709,167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830,244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5.48</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4.87</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5.70</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240">
                <a:tc>
                  <a:txBody>
                    <a:bodyPr/>
                    <a:lstStyle/>
                    <a:p>
                      <a:pPr algn="l" fontAlgn="b"/>
                      <a:r>
                        <a:rPr lang="de-DE" sz="700" b="1" i="0" u="none" strike="noStrike">
                          <a:solidFill>
                            <a:srgbClr val="000000"/>
                          </a:solidFill>
                          <a:effectLst/>
                          <a:latin typeface="Times New Roman" panose="02020603050405020304" pitchFamily="18" charset="0"/>
                        </a:rPr>
                        <a:t>6</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2020</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3.29</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6.98</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2.44</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4.04</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0.85</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2.95</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793,824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705,621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826,093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4.10</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3.64</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4.27</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240">
                <a:tc>
                  <a:txBody>
                    <a:bodyPr/>
                    <a:lstStyle/>
                    <a:p>
                      <a:pPr algn="l" fontAlgn="b"/>
                      <a:r>
                        <a:rPr lang="de-DE" sz="700" b="1" i="0" u="none" strike="noStrike">
                          <a:solidFill>
                            <a:srgbClr val="000000"/>
                          </a:solidFill>
                          <a:effectLst/>
                          <a:latin typeface="Times New Roman" panose="02020603050405020304" pitchFamily="18" charset="0"/>
                        </a:rPr>
                        <a:t>7</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2021</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3.32</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7.05</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2.57</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4.24</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0.76</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2.81</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789,855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702,093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821,963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3.36</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2.99</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3.50</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240">
                <a:tc>
                  <a:txBody>
                    <a:bodyPr/>
                    <a:lstStyle/>
                    <a:p>
                      <a:pPr algn="l" fontAlgn="b"/>
                      <a:r>
                        <a:rPr lang="de-DE" sz="700" b="1" i="0" u="none" strike="noStrike">
                          <a:solidFill>
                            <a:srgbClr val="000000"/>
                          </a:solidFill>
                          <a:effectLst/>
                          <a:latin typeface="Times New Roman" panose="02020603050405020304" pitchFamily="18" charset="0"/>
                        </a:rPr>
                        <a:t>8</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2022</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3.36</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7.12</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2.70</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4.45</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0.66</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2.67</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785,905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698,583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817,853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2.69</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2.39</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2.80</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240">
                <a:tc>
                  <a:txBody>
                    <a:bodyPr/>
                    <a:lstStyle/>
                    <a:p>
                      <a:pPr algn="l" fontAlgn="b"/>
                      <a:r>
                        <a:rPr lang="de-DE" sz="700" b="1" i="0" u="none" strike="noStrike">
                          <a:solidFill>
                            <a:srgbClr val="000000"/>
                          </a:solidFill>
                          <a:effectLst/>
                          <a:latin typeface="Times New Roman" panose="02020603050405020304" pitchFamily="18" charset="0"/>
                        </a:rPr>
                        <a:t>9</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2023</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3.39</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7.20</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2.83</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4.68</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0.56</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2.52</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781,976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695,090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813,764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2.09</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1.86</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2.17</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240">
                <a:tc>
                  <a:txBody>
                    <a:bodyPr/>
                    <a:lstStyle/>
                    <a:p>
                      <a:pPr algn="l" fontAlgn="b"/>
                      <a:r>
                        <a:rPr lang="de-DE" sz="700" b="1" i="0" u="none" strike="noStrike">
                          <a:solidFill>
                            <a:srgbClr val="000000"/>
                          </a:solidFill>
                          <a:effectLst/>
                          <a:latin typeface="Times New Roman" panose="02020603050405020304" pitchFamily="18" charset="0"/>
                        </a:rPr>
                        <a:t>10</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2024</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3.42</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7.27</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2.97</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4.91</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0.45</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2.36</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778,066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691,614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809,695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1.55</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1.38</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1.61</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240">
                <a:tc>
                  <a:txBody>
                    <a:bodyPr/>
                    <a:lstStyle/>
                    <a:p>
                      <a:pPr algn="l" fontAlgn="b"/>
                      <a:r>
                        <a:rPr lang="de-DE" sz="700" b="1" i="0" u="none" strike="noStrike">
                          <a:solidFill>
                            <a:srgbClr val="000000"/>
                          </a:solidFill>
                          <a:effectLst/>
                          <a:latin typeface="Times New Roman" panose="02020603050405020304" pitchFamily="18" charset="0"/>
                        </a:rPr>
                        <a:t>11</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2025</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3.46</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7.34</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3.12</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5.16</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0.34</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2.19</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774,176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688,156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805,646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1.06</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0.94</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1.10</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240">
                <a:tc>
                  <a:txBody>
                    <a:bodyPr/>
                    <a:lstStyle/>
                    <a:p>
                      <a:pPr algn="l" fontAlgn="b"/>
                      <a:r>
                        <a:rPr lang="de-DE" sz="700" b="1" i="0" u="none" strike="noStrike">
                          <a:solidFill>
                            <a:srgbClr val="000000"/>
                          </a:solidFill>
                          <a:effectLst/>
                          <a:latin typeface="Times New Roman" panose="02020603050405020304" pitchFamily="18" charset="0"/>
                        </a:rPr>
                        <a:t>12</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2026</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3.49</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7.41</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3.28</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5.41</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0.22</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2.00</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770,305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684,715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801,618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0.62</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0.55</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0.65</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240">
                <a:tc>
                  <a:txBody>
                    <a:bodyPr/>
                    <a:lstStyle/>
                    <a:p>
                      <a:pPr algn="l" fontAlgn="b"/>
                      <a:r>
                        <a:rPr lang="de-DE" sz="700" b="1" i="0" u="none" strike="noStrike">
                          <a:solidFill>
                            <a:srgbClr val="000000"/>
                          </a:solidFill>
                          <a:effectLst/>
                          <a:latin typeface="Times New Roman" panose="02020603050405020304" pitchFamily="18" charset="0"/>
                        </a:rPr>
                        <a:t>13</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2027</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3.53</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7.49</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3.44</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5.68</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0.09</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1.80</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766,453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681,292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797,610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0.23</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0.21</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0.24</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240">
                <a:tc>
                  <a:txBody>
                    <a:bodyPr/>
                    <a:lstStyle/>
                    <a:p>
                      <a:pPr algn="l" fontAlgn="b"/>
                      <a:r>
                        <a:rPr lang="de-DE" sz="700" b="1" i="0" u="none" strike="noStrike">
                          <a:solidFill>
                            <a:srgbClr val="000000"/>
                          </a:solidFill>
                          <a:effectLst/>
                          <a:latin typeface="Times New Roman" panose="02020603050405020304" pitchFamily="18" charset="0"/>
                        </a:rPr>
                        <a:t>14</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2028</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de-DE" sz="700" b="0" i="0" u="none" strike="noStrike">
                          <a:solidFill>
                            <a:srgbClr val="000000"/>
                          </a:solidFill>
                          <a:effectLst/>
                          <a:latin typeface="Times New Roman" panose="02020603050405020304" pitchFamily="18" charset="0"/>
                        </a:rPr>
                        <a:t>3.56</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de-DE" sz="700" b="0" i="0" u="none" strike="noStrike">
                          <a:solidFill>
                            <a:srgbClr val="000000"/>
                          </a:solidFill>
                          <a:effectLst/>
                          <a:latin typeface="Times New Roman" panose="02020603050405020304" pitchFamily="18" charset="0"/>
                        </a:rPr>
                        <a:t>7.56</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3.61</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de-DE" sz="700" b="0" i="0" u="none" strike="noStrike">
                          <a:solidFill>
                            <a:srgbClr val="000000"/>
                          </a:solidFill>
                          <a:effectLst/>
                          <a:latin typeface="Times New Roman" panose="02020603050405020304" pitchFamily="18" charset="0"/>
                        </a:rPr>
                        <a:t>5.97</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-0.05</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de-DE" sz="700" b="0" i="0" u="none" strike="noStrike">
                          <a:solidFill>
                            <a:srgbClr val="000000"/>
                          </a:solidFill>
                          <a:effectLst/>
                          <a:latin typeface="Times New Roman" panose="02020603050405020304" pitchFamily="18" charset="0"/>
                        </a:rPr>
                        <a:t>1.60</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762,621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677,885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793,622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-0.12</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-0.10</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-0.12</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240">
                <a:tc>
                  <a:txBody>
                    <a:bodyPr/>
                    <a:lstStyle/>
                    <a:p>
                      <a:pPr algn="l" fontAlgn="b"/>
                      <a:r>
                        <a:rPr lang="de-DE" sz="700" b="1" i="0" u="none" strike="noStrike">
                          <a:solidFill>
                            <a:srgbClr val="000000"/>
                          </a:solidFill>
                          <a:effectLst/>
                          <a:latin typeface="Times New Roman" panose="02020603050405020304" pitchFamily="18" charset="0"/>
                        </a:rPr>
                        <a:t>15</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2029</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3.60</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7.64</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3.79</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6.27</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-0.19</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1.37</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758,808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674,496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789,654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-0.43</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-0.38</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-0.45</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240">
                <a:tc>
                  <a:txBody>
                    <a:bodyPr/>
                    <a:lstStyle/>
                    <a:p>
                      <a:pPr algn="l" fontAlgn="b"/>
                      <a:r>
                        <a:rPr lang="de-DE" sz="700" b="1" i="0" u="none" strike="noStrike">
                          <a:solidFill>
                            <a:srgbClr val="000000"/>
                          </a:solidFill>
                          <a:effectLst/>
                          <a:latin typeface="Times New Roman" panose="02020603050405020304" pitchFamily="18" charset="0"/>
                        </a:rPr>
                        <a:t>16</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2030</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3.63</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7.72</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3.98</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6.58</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-0.35</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1.14</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755,014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671,123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785,705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-0.70</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-0.62</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-0.73</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240">
                <a:tc>
                  <a:txBody>
                    <a:bodyPr/>
                    <a:lstStyle/>
                    <a:p>
                      <a:pPr algn="l" fontAlgn="b"/>
                      <a:r>
                        <a:rPr lang="de-DE" sz="700" b="1" i="0" u="none" strike="noStrike">
                          <a:solidFill>
                            <a:srgbClr val="000000"/>
                          </a:solidFill>
                          <a:effectLst/>
                          <a:latin typeface="Times New Roman" panose="02020603050405020304" pitchFamily="18" charset="0"/>
                        </a:rPr>
                        <a:t>17</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2031</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3.67</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7.79</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4.18</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6.91</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-0.51</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0.88</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751,239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667,768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781,777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-0.95</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-0.84</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-0.98</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240">
                <a:tc>
                  <a:txBody>
                    <a:bodyPr/>
                    <a:lstStyle/>
                    <a:p>
                      <a:pPr algn="l" fontAlgn="b"/>
                      <a:r>
                        <a:rPr lang="de-DE" sz="700" b="1" i="0" u="none" strike="noStrike">
                          <a:solidFill>
                            <a:srgbClr val="000000"/>
                          </a:solidFill>
                          <a:effectLst/>
                          <a:latin typeface="Times New Roman" panose="02020603050405020304" pitchFamily="18" charset="0"/>
                        </a:rPr>
                        <a:t>18</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2032</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3.71</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7.87</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4.39</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7.25</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-0.68</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0.62</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747,483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664,429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777,868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-1.16</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-1.03</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-1.21</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240">
                <a:tc>
                  <a:txBody>
                    <a:bodyPr/>
                    <a:lstStyle/>
                    <a:p>
                      <a:pPr algn="l" fontAlgn="b"/>
                      <a:r>
                        <a:rPr lang="de-DE" sz="700" b="1" i="0" u="none" strike="noStrike">
                          <a:solidFill>
                            <a:srgbClr val="000000"/>
                          </a:solidFill>
                          <a:effectLst/>
                          <a:latin typeface="Times New Roman" panose="02020603050405020304" pitchFamily="18" charset="0"/>
                        </a:rPr>
                        <a:t>19</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2033</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3.75</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7.95</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4.61</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7.62</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-0.86</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0.33</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743,745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661,107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773,979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-1.35</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-1.20</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-1.40</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4101">
                <a:tc>
                  <a:txBody>
                    <a:bodyPr/>
                    <a:lstStyle/>
                    <a:p>
                      <a:pPr algn="l" fontAlgn="b"/>
                      <a:r>
                        <a:rPr lang="de-DE" sz="700" b="1" i="0" u="none" strike="noStrike">
                          <a:solidFill>
                            <a:srgbClr val="000000"/>
                          </a:solidFill>
                          <a:effectLst/>
                          <a:latin typeface="Times New Roman" panose="02020603050405020304" pitchFamily="18" charset="0"/>
                        </a:rPr>
                        <a:t>20</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de-DE" sz="700" b="1" i="0" u="none" strike="noStrike">
                          <a:solidFill>
                            <a:srgbClr val="000000"/>
                          </a:solidFill>
                          <a:effectLst/>
                          <a:latin typeface="Times New Roman" panose="02020603050405020304" pitchFamily="18" charset="0"/>
                        </a:rPr>
                        <a:t>2034</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3.78</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de-DE" sz="700" b="0" i="0" u="none" strike="noStrike">
                          <a:solidFill>
                            <a:srgbClr val="000000"/>
                          </a:solidFill>
                          <a:effectLst/>
                          <a:latin typeface="Times New Roman" panose="02020603050405020304" pitchFamily="18" charset="0"/>
                        </a:rPr>
                        <a:t>8.03</a:t>
                      </a:r>
                    </a:p>
                  </a:txBody>
                  <a:tcPr marL="6862" marR="6862" marT="68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de-DE" sz="700" b="0" i="0" u="none" strike="noStrike">
                          <a:solidFill>
                            <a:srgbClr val="000000"/>
                          </a:solidFill>
                          <a:effectLst/>
                          <a:latin typeface="Times New Roman" panose="02020603050405020304" pitchFamily="18" charset="0"/>
                        </a:rPr>
                        <a:t>4.84</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8.00</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de-DE" sz="700" b="0" i="0" u="none" strike="noStrike">
                          <a:solidFill>
                            <a:srgbClr val="000000"/>
                          </a:solidFill>
                          <a:effectLst/>
                          <a:latin typeface="Times New Roman" panose="02020603050405020304" pitchFamily="18" charset="0"/>
                        </a:rPr>
                        <a:t>-1.06</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0.03</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de-DE" sz="700" b="0" i="0" u="none" strike="noStrike">
                          <a:solidFill>
                            <a:srgbClr val="000000"/>
                          </a:solidFill>
                          <a:effectLst/>
                          <a:latin typeface="Times New Roman" panose="02020603050405020304" pitchFamily="18" charset="0"/>
                        </a:rPr>
                        <a:t>         740,026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657,801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700" b="0" i="0" u="none" strike="noStrike">
                          <a:solidFill>
                            <a:srgbClr val="000000"/>
                          </a:solidFill>
                          <a:effectLst/>
                          <a:latin typeface="Times New Roman" panose="02020603050405020304" pitchFamily="18" charset="0"/>
                        </a:rPr>
                        <a:t>         770,109   </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-1.51</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-1.34</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700" b="0" i="0" u="none" strike="noStrike">
                          <a:solidFill>
                            <a:srgbClr val="000000"/>
                          </a:solidFill>
                          <a:effectLst/>
                          <a:latin typeface="Times New Roman" panose="02020603050405020304" pitchFamily="18" charset="0"/>
                        </a:rPr>
                        <a:t>-1.57</a:t>
                      </a:r>
                    </a:p>
                  </a:txBody>
                  <a:tcPr marL="6862" marR="6862" marT="686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4101">
                <a:tc>
                  <a:txBody>
                    <a:bodyPr/>
                    <a:lstStyle/>
                    <a:p>
                      <a:pPr algn="l" fontAlgn="b"/>
                      <a:endParaRPr lang="de-DE" sz="700" b="1" i="0" u="none" strike="noStrike">
                        <a:solidFill>
                          <a:srgbClr val="000000"/>
                        </a:solidFill>
                        <a:effectLst/>
                        <a:latin typeface="Times New Roman" panose="02020603050405020304" pitchFamily="18" charset="0"/>
                      </a:endParaRPr>
                    </a:p>
                  </a:txBody>
                  <a:tcPr marL="6862" marR="6862" marT="686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de-DE" sz="700" b="1" i="0" u="none" strike="noStrike">
                        <a:solidFill>
                          <a:srgbClr val="000000"/>
                        </a:solidFill>
                        <a:effectLst/>
                        <a:latin typeface="Times New Roman" panose="02020603050405020304" pitchFamily="18" charset="0"/>
                      </a:endParaRPr>
                    </a:p>
                  </a:txBody>
                  <a:tcPr marL="6862" marR="6862" marT="686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de-DE" sz="700" b="0" i="0" u="none" strike="noStrike">
                        <a:solidFill>
                          <a:srgbClr val="000000"/>
                        </a:solidFill>
                        <a:effectLst/>
                        <a:latin typeface="Times New Roman" panose="02020603050405020304" pitchFamily="18" charset="0"/>
                      </a:endParaRPr>
                    </a:p>
                  </a:txBody>
                  <a:tcPr marL="6862" marR="6862" marT="686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de-DE" sz="700" b="0" i="0" u="none" strike="noStrike">
                        <a:solidFill>
                          <a:srgbClr val="000000"/>
                        </a:solidFill>
                        <a:effectLst/>
                        <a:latin typeface="Times New Roman" panose="02020603050405020304" pitchFamily="18" charset="0"/>
                      </a:endParaRPr>
                    </a:p>
                  </a:txBody>
                  <a:tcPr marL="6862" marR="6862" marT="686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de-DE" sz="700" b="0" i="0" u="none" strike="noStrike">
                        <a:solidFill>
                          <a:srgbClr val="000000"/>
                        </a:solidFill>
                        <a:effectLst/>
                        <a:latin typeface="Times New Roman" panose="02020603050405020304" pitchFamily="18" charset="0"/>
                      </a:endParaRPr>
                    </a:p>
                  </a:txBody>
                  <a:tcPr marL="6862" marR="6862" marT="686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de-DE" sz="700" b="0" i="0" u="none" strike="noStrike">
                        <a:solidFill>
                          <a:srgbClr val="000000"/>
                        </a:solidFill>
                        <a:effectLst/>
                        <a:latin typeface="Times New Roman" panose="02020603050405020304" pitchFamily="18" charset="0"/>
                      </a:endParaRPr>
                    </a:p>
                  </a:txBody>
                  <a:tcPr marL="6862" marR="6862" marT="686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de-DE" sz="700" b="0" i="0" u="none" strike="noStrike">
                        <a:solidFill>
                          <a:srgbClr val="000000"/>
                        </a:solidFill>
                        <a:effectLst/>
                        <a:latin typeface="Times New Roman" panose="02020603050405020304" pitchFamily="18" charset="0"/>
                      </a:endParaRPr>
                    </a:p>
                  </a:txBody>
                  <a:tcPr marL="6862" marR="6862" marT="686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de-DE" sz="700" b="0" i="0" u="none" strike="noStrike">
                        <a:solidFill>
                          <a:srgbClr val="000000"/>
                        </a:solidFill>
                        <a:effectLst/>
                        <a:latin typeface="Times New Roman" panose="02020603050405020304" pitchFamily="18" charset="0"/>
                      </a:endParaRPr>
                    </a:p>
                  </a:txBody>
                  <a:tcPr marL="6862" marR="6862" marT="686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de-DE" sz="700" b="0" i="0" u="none" strike="noStrike">
                        <a:solidFill>
                          <a:srgbClr val="000000"/>
                        </a:solidFill>
                        <a:effectLst/>
                        <a:latin typeface="Times New Roman" panose="02020603050405020304" pitchFamily="18" charset="0"/>
                      </a:endParaRPr>
                    </a:p>
                  </a:txBody>
                  <a:tcPr marL="6862" marR="6862" marT="686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de-DE" sz="700" b="0" i="0" u="none" strike="noStrike">
                        <a:solidFill>
                          <a:srgbClr val="000000"/>
                        </a:solidFill>
                        <a:effectLst/>
                        <a:latin typeface="Times New Roman" panose="02020603050405020304" pitchFamily="18" charset="0"/>
                      </a:endParaRPr>
                    </a:p>
                  </a:txBody>
                  <a:tcPr marL="6862" marR="6862" marT="686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de-DE" sz="700" b="0" i="0" u="none" strike="noStrike">
                        <a:solidFill>
                          <a:srgbClr val="000000"/>
                        </a:solidFill>
                        <a:effectLst/>
                        <a:latin typeface="Times New Roman" panose="02020603050405020304" pitchFamily="18" charset="0"/>
                      </a:endParaRPr>
                    </a:p>
                  </a:txBody>
                  <a:tcPr marL="6862" marR="6862" marT="6862"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de-DE" sz="700" b="1" i="0" u="none" strike="noStrike">
                          <a:solidFill>
                            <a:srgbClr val="000000"/>
                          </a:solidFill>
                          <a:effectLst/>
                          <a:latin typeface="Times New Roman" panose="02020603050405020304" pitchFamily="18" charset="0"/>
                        </a:rPr>
                        <a:t>52.81</a:t>
                      </a:r>
                    </a:p>
                  </a:txBody>
                  <a:tcPr marL="6862" marR="6862" marT="686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de-DE" sz="700" b="1" i="0" u="none" strike="noStrike">
                          <a:solidFill>
                            <a:srgbClr val="000000"/>
                          </a:solidFill>
                          <a:effectLst/>
                          <a:latin typeface="Times New Roman" panose="02020603050405020304" pitchFamily="18" charset="0"/>
                        </a:rPr>
                        <a:t>46.94</a:t>
                      </a:r>
                    </a:p>
                  </a:txBody>
                  <a:tcPr marL="6862" marR="6862" marT="686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de-DE" sz="700" b="1" i="0" u="none" strike="noStrike" dirty="0">
                          <a:solidFill>
                            <a:srgbClr val="000000"/>
                          </a:solidFill>
                          <a:effectLst/>
                          <a:latin typeface="Times New Roman" panose="02020603050405020304" pitchFamily="18" charset="0"/>
                        </a:rPr>
                        <a:t>54.96</a:t>
                      </a:r>
                    </a:p>
                  </a:txBody>
                  <a:tcPr marL="6862" marR="6862" marT="686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27089650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p>
            <a:r>
              <a:rPr lang="en-GB" smtClean="0"/>
              <a:t>Economic Assessment of SHIP in Tunisia</a:t>
            </a:r>
            <a:endParaRPr lang="en-GB" dirty="0"/>
          </a:p>
        </p:txBody>
      </p:sp>
      <p:sp>
        <p:nvSpPr>
          <p:cNvPr id="3" name="Datumsplatzhalter 2"/>
          <p:cNvSpPr>
            <a:spLocks noGrp="1"/>
          </p:cNvSpPr>
          <p:nvPr>
            <p:ph type="dt" sz="half" idx="11"/>
          </p:nvPr>
        </p:nvSpPr>
        <p:spPr/>
        <p:txBody>
          <a:bodyPr/>
          <a:lstStyle/>
          <a:p>
            <a:fld id="{16A73F5A-F6F8-44BD-9605-8321BD5AF5DE}" type="datetime1">
              <a:rPr lang="fr-FR" noProof="0" smtClean="0"/>
              <a:t>26/09/2014</a:t>
            </a:fld>
            <a:endParaRPr lang="de-DE" noProof="0"/>
          </a:p>
        </p:txBody>
      </p:sp>
      <p:graphicFrame>
        <p:nvGraphicFramePr>
          <p:cNvPr id="4" name="Tabelle 3"/>
          <p:cNvGraphicFramePr>
            <a:graphicFrameLocks noGrp="1"/>
          </p:cNvGraphicFramePr>
          <p:nvPr>
            <p:extLst>
              <p:ext uri="{D42A27DB-BD31-4B8C-83A1-F6EECF244321}">
                <p14:modId xmlns:p14="http://schemas.microsoft.com/office/powerpoint/2010/main" val="1067275267"/>
              </p:ext>
            </p:extLst>
          </p:nvPr>
        </p:nvGraphicFramePr>
        <p:xfrm>
          <a:off x="679155" y="1805408"/>
          <a:ext cx="7693880" cy="4802124"/>
        </p:xfrm>
        <a:graphic>
          <a:graphicData uri="http://schemas.openxmlformats.org/drawingml/2006/table">
            <a:tbl>
              <a:tblPr firstRow="1" firstCol="1" bandRow="1">
                <a:tableStyleId>{5C22544A-7EE6-4342-B048-85BDC9FD1C3A}</a:tableStyleId>
              </a:tblPr>
              <a:tblGrid>
                <a:gridCol w="1314272"/>
                <a:gridCol w="985917"/>
                <a:gridCol w="641438"/>
                <a:gridCol w="1164093"/>
                <a:gridCol w="937554"/>
                <a:gridCol w="605804"/>
                <a:gridCol w="967251"/>
                <a:gridCol w="1077551"/>
              </a:tblGrid>
              <a:tr h="532116">
                <a:tc>
                  <a:txBody>
                    <a:bodyPr/>
                    <a:lstStyle/>
                    <a:p>
                      <a:pPr algn="ctr">
                        <a:lnSpc>
                          <a:spcPct val="115000"/>
                        </a:lnSpc>
                        <a:spcAft>
                          <a:spcPts val="0"/>
                        </a:spcAft>
                      </a:pPr>
                      <a:r>
                        <a:rPr lang="en-US" sz="1100" dirty="0">
                          <a:effectLst/>
                          <a:latin typeface="+mj-lt"/>
                        </a:rPr>
                        <a:t>Plant </a:t>
                      </a:r>
                      <a:endParaRPr lang="de-DE" sz="1100" dirty="0">
                        <a:effectLst/>
                        <a:latin typeface="+mj-lt"/>
                      </a:endParaRPr>
                    </a:p>
                    <a:p>
                      <a:pPr algn="ctr">
                        <a:lnSpc>
                          <a:spcPct val="115000"/>
                        </a:lnSpc>
                        <a:spcAft>
                          <a:spcPts val="0"/>
                        </a:spcAft>
                      </a:pPr>
                      <a:r>
                        <a:rPr lang="en-US" sz="1000" dirty="0">
                          <a:effectLst/>
                          <a:latin typeface="+mj-lt"/>
                        </a:rPr>
                        <a:t>(Country)</a:t>
                      </a:r>
                      <a:endParaRPr lang="de-DE" sz="1100" dirty="0">
                        <a:effectLst/>
                        <a:latin typeface="+mj-lt"/>
                        <a:ea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100" dirty="0">
                          <a:effectLst/>
                          <a:latin typeface="+mj-lt"/>
                        </a:rPr>
                        <a:t>Process</a:t>
                      </a:r>
                      <a:endParaRPr lang="de-DE" sz="1100" dirty="0">
                        <a:effectLst/>
                        <a:latin typeface="+mj-lt"/>
                      </a:endParaRPr>
                    </a:p>
                    <a:p>
                      <a:pPr algn="ctr">
                        <a:lnSpc>
                          <a:spcPct val="115000"/>
                        </a:lnSpc>
                        <a:spcAft>
                          <a:spcPts val="0"/>
                        </a:spcAft>
                      </a:pPr>
                      <a:r>
                        <a:rPr lang="en-US" sz="1000" dirty="0">
                          <a:effectLst/>
                          <a:latin typeface="+mj-lt"/>
                        </a:rPr>
                        <a:t>(Temp. </a:t>
                      </a:r>
                      <a:endParaRPr lang="de-DE" sz="1100" dirty="0">
                        <a:effectLst/>
                        <a:latin typeface="+mj-lt"/>
                      </a:endParaRPr>
                    </a:p>
                    <a:p>
                      <a:pPr algn="ctr">
                        <a:lnSpc>
                          <a:spcPct val="115000"/>
                        </a:lnSpc>
                        <a:spcAft>
                          <a:spcPts val="0"/>
                        </a:spcAft>
                      </a:pPr>
                      <a:r>
                        <a:rPr lang="en-US" sz="1000" dirty="0">
                          <a:effectLst/>
                          <a:latin typeface="+mj-lt"/>
                        </a:rPr>
                        <a:t>in °C)</a:t>
                      </a:r>
                      <a:endParaRPr lang="de-DE" sz="1100" dirty="0">
                        <a:effectLst/>
                        <a:latin typeface="+mj-lt"/>
                        <a:ea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100">
                          <a:effectLst/>
                          <a:latin typeface="+mj-lt"/>
                        </a:rPr>
                        <a:t>Col-lector</a:t>
                      </a:r>
                      <a:endParaRPr lang="de-DE" sz="1100">
                        <a:effectLst/>
                        <a:latin typeface="+mj-lt"/>
                        <a:ea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100">
                          <a:effectLst/>
                          <a:latin typeface="+mj-lt"/>
                        </a:rPr>
                        <a:t>Specific system costs </a:t>
                      </a:r>
                      <a:endParaRPr lang="de-DE" sz="1100">
                        <a:effectLst/>
                        <a:latin typeface="+mj-lt"/>
                      </a:endParaRPr>
                    </a:p>
                    <a:p>
                      <a:pPr algn="ctr">
                        <a:lnSpc>
                          <a:spcPct val="115000"/>
                        </a:lnSpc>
                        <a:spcAft>
                          <a:spcPts val="0"/>
                        </a:spcAft>
                      </a:pPr>
                      <a:r>
                        <a:rPr lang="en-US" sz="1000">
                          <a:effectLst/>
                          <a:latin typeface="+mj-lt"/>
                        </a:rPr>
                        <a:t>in EUR/m²</a:t>
                      </a:r>
                      <a:endParaRPr lang="de-DE" sz="1100">
                        <a:effectLst/>
                        <a:latin typeface="+mj-lt"/>
                        <a:ea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100">
                          <a:effectLst/>
                          <a:latin typeface="+mj-lt"/>
                        </a:rPr>
                        <a:t>Aperture area </a:t>
                      </a:r>
                      <a:endParaRPr lang="de-DE" sz="1100">
                        <a:effectLst/>
                        <a:latin typeface="+mj-lt"/>
                      </a:endParaRPr>
                    </a:p>
                    <a:p>
                      <a:pPr algn="ctr">
                        <a:lnSpc>
                          <a:spcPct val="115000"/>
                        </a:lnSpc>
                        <a:spcAft>
                          <a:spcPts val="0"/>
                        </a:spcAft>
                      </a:pPr>
                      <a:r>
                        <a:rPr lang="en-US" sz="1000">
                          <a:effectLst/>
                          <a:latin typeface="+mj-lt"/>
                        </a:rPr>
                        <a:t>in m²</a:t>
                      </a:r>
                      <a:endParaRPr lang="de-DE" sz="1100">
                        <a:effectLst/>
                        <a:latin typeface="+mj-lt"/>
                        <a:ea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100">
                          <a:effectLst/>
                          <a:latin typeface="+mj-lt"/>
                        </a:rPr>
                        <a:t>Year</a:t>
                      </a:r>
                      <a:endParaRPr lang="de-DE" sz="1100">
                        <a:effectLst/>
                        <a:latin typeface="+mj-lt"/>
                        <a:ea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100">
                          <a:effectLst/>
                          <a:latin typeface="+mj-lt"/>
                        </a:rPr>
                        <a:t>PP </a:t>
                      </a:r>
                      <a:endParaRPr lang="de-DE" sz="1100">
                        <a:effectLst/>
                        <a:latin typeface="+mj-lt"/>
                      </a:endParaRPr>
                    </a:p>
                    <a:p>
                      <a:pPr algn="ctr">
                        <a:lnSpc>
                          <a:spcPct val="115000"/>
                        </a:lnSpc>
                        <a:spcAft>
                          <a:spcPts val="0"/>
                        </a:spcAft>
                      </a:pPr>
                      <a:r>
                        <a:rPr lang="en-US" sz="1000">
                          <a:effectLst/>
                          <a:latin typeface="+mj-lt"/>
                        </a:rPr>
                        <a:t>(incl. subsidy)</a:t>
                      </a:r>
                      <a:endParaRPr lang="de-DE" sz="1100">
                        <a:effectLst/>
                        <a:latin typeface="+mj-lt"/>
                        <a:ea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100">
                          <a:effectLst/>
                          <a:latin typeface="+mj-lt"/>
                        </a:rPr>
                        <a:t>Source</a:t>
                      </a:r>
                      <a:endParaRPr lang="de-DE" sz="1100">
                        <a:effectLst/>
                        <a:latin typeface="+mj-lt"/>
                        <a:ea typeface="Times New Roman" panose="02020603050405020304" pitchFamily="18" charset="0"/>
                      </a:endParaRPr>
                    </a:p>
                  </a:txBody>
                  <a:tcPr marL="68580" marR="68580" marT="0" marB="0"/>
                </a:tc>
              </a:tr>
              <a:tr h="548745">
                <a:tc>
                  <a:txBody>
                    <a:bodyPr/>
                    <a:lstStyle/>
                    <a:p>
                      <a:pPr algn="l">
                        <a:lnSpc>
                          <a:spcPct val="115000"/>
                        </a:lnSpc>
                        <a:spcAft>
                          <a:spcPts val="0"/>
                        </a:spcAft>
                      </a:pPr>
                      <a:r>
                        <a:rPr lang="en-US" sz="1100">
                          <a:effectLst/>
                          <a:latin typeface="+mj-lt"/>
                        </a:rPr>
                        <a:t>Benetton Textiles </a:t>
                      </a:r>
                      <a:r>
                        <a:rPr lang="en-US" sz="1000">
                          <a:effectLst/>
                          <a:latin typeface="+mj-lt"/>
                        </a:rPr>
                        <a:t>(TUN)</a:t>
                      </a:r>
                      <a:endParaRPr lang="de-DE" sz="1100">
                        <a:effectLst/>
                        <a:latin typeface="+mj-lt"/>
                        <a:ea typeface="Times New Roman" panose="02020603050405020304" pitchFamily="18" charset="0"/>
                      </a:endParaRPr>
                    </a:p>
                  </a:txBody>
                  <a:tcPr marL="68580" marR="68580" marT="0" marB="0"/>
                </a:tc>
                <a:tc>
                  <a:txBody>
                    <a:bodyPr/>
                    <a:lstStyle/>
                    <a:p>
                      <a:pPr algn="l">
                        <a:lnSpc>
                          <a:spcPct val="115000"/>
                        </a:lnSpc>
                        <a:spcAft>
                          <a:spcPts val="0"/>
                        </a:spcAft>
                      </a:pPr>
                      <a:r>
                        <a:rPr lang="en-US" sz="1100">
                          <a:effectLst/>
                          <a:latin typeface="+mj-lt"/>
                        </a:rPr>
                        <a:t>Dyeing</a:t>
                      </a:r>
                      <a:endParaRPr lang="de-DE" sz="1100">
                        <a:effectLst/>
                        <a:latin typeface="+mj-lt"/>
                      </a:endParaRPr>
                    </a:p>
                    <a:p>
                      <a:pPr algn="l">
                        <a:lnSpc>
                          <a:spcPct val="115000"/>
                        </a:lnSpc>
                        <a:spcAft>
                          <a:spcPts val="0"/>
                        </a:spcAft>
                      </a:pPr>
                      <a:r>
                        <a:rPr lang="en-US" sz="1100">
                          <a:effectLst/>
                          <a:latin typeface="+mj-lt"/>
                        </a:rPr>
                        <a:t>(60)</a:t>
                      </a:r>
                      <a:endParaRPr lang="de-DE" sz="1100">
                        <a:effectLst/>
                        <a:latin typeface="+mj-lt"/>
                        <a:ea typeface="Times New Roman" panose="02020603050405020304" pitchFamily="18" charset="0"/>
                      </a:endParaRPr>
                    </a:p>
                  </a:txBody>
                  <a:tcPr marL="68580" marR="68580" marT="0" marB="0"/>
                </a:tc>
                <a:tc>
                  <a:txBody>
                    <a:bodyPr/>
                    <a:lstStyle/>
                    <a:p>
                      <a:pPr algn="l">
                        <a:lnSpc>
                          <a:spcPct val="115000"/>
                        </a:lnSpc>
                        <a:spcAft>
                          <a:spcPts val="0"/>
                        </a:spcAft>
                      </a:pPr>
                      <a:r>
                        <a:rPr lang="en-US" sz="1100">
                          <a:effectLst/>
                          <a:latin typeface="+mj-lt"/>
                        </a:rPr>
                        <a:t>FPC</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dirty="0">
                          <a:effectLst/>
                          <a:latin typeface="+mj-lt"/>
                        </a:rPr>
                        <a:t>345</a:t>
                      </a:r>
                      <a:endParaRPr lang="de-DE" sz="1100" dirty="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869</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2014</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n.a.</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Frein et al. (2014, p. 1162)</a:t>
                      </a:r>
                      <a:endParaRPr lang="de-DE" sz="1100">
                        <a:effectLst/>
                        <a:latin typeface="+mj-lt"/>
                        <a:ea typeface="Times New Roman" panose="02020603050405020304" pitchFamily="18" charset="0"/>
                      </a:endParaRPr>
                    </a:p>
                  </a:txBody>
                  <a:tcPr marL="68580" marR="68580" marT="0" marB="0"/>
                </a:tc>
              </a:tr>
              <a:tr h="365830">
                <a:tc>
                  <a:txBody>
                    <a:bodyPr/>
                    <a:lstStyle/>
                    <a:p>
                      <a:pPr algn="l">
                        <a:lnSpc>
                          <a:spcPct val="115000"/>
                        </a:lnSpc>
                        <a:spcAft>
                          <a:spcPts val="0"/>
                        </a:spcAft>
                      </a:pPr>
                      <a:r>
                        <a:rPr lang="en-US" sz="1100">
                          <a:effectLst/>
                          <a:latin typeface="+mj-lt"/>
                        </a:rPr>
                        <a:t>Göss Brewery </a:t>
                      </a:r>
                      <a:r>
                        <a:rPr lang="en-US" sz="1000">
                          <a:effectLst/>
                          <a:latin typeface="+mj-lt"/>
                        </a:rPr>
                        <a:t>(AUT)</a:t>
                      </a:r>
                      <a:endParaRPr lang="de-DE" sz="1100">
                        <a:effectLst/>
                        <a:latin typeface="+mj-lt"/>
                        <a:ea typeface="Times New Roman" panose="02020603050405020304" pitchFamily="18" charset="0"/>
                      </a:endParaRPr>
                    </a:p>
                  </a:txBody>
                  <a:tcPr marL="68580" marR="68580" marT="0" marB="0"/>
                </a:tc>
                <a:tc>
                  <a:txBody>
                    <a:bodyPr/>
                    <a:lstStyle/>
                    <a:p>
                      <a:pPr algn="l">
                        <a:lnSpc>
                          <a:spcPct val="115000"/>
                        </a:lnSpc>
                        <a:spcAft>
                          <a:spcPts val="0"/>
                        </a:spcAft>
                      </a:pPr>
                      <a:r>
                        <a:rPr lang="en-US" sz="1100">
                          <a:effectLst/>
                          <a:latin typeface="+mj-lt"/>
                        </a:rPr>
                        <a:t>Brewing</a:t>
                      </a:r>
                      <a:endParaRPr lang="de-DE" sz="1100">
                        <a:effectLst/>
                        <a:latin typeface="+mj-lt"/>
                      </a:endParaRPr>
                    </a:p>
                    <a:p>
                      <a:pPr algn="l">
                        <a:lnSpc>
                          <a:spcPct val="115000"/>
                        </a:lnSpc>
                        <a:spcAft>
                          <a:spcPts val="0"/>
                        </a:spcAft>
                      </a:pPr>
                      <a:r>
                        <a:rPr lang="en-US" sz="1100">
                          <a:effectLst/>
                          <a:latin typeface="+mj-lt"/>
                        </a:rPr>
                        <a:t>(80)</a:t>
                      </a:r>
                      <a:endParaRPr lang="de-DE" sz="1100">
                        <a:effectLst/>
                        <a:latin typeface="+mj-lt"/>
                        <a:ea typeface="Times New Roman" panose="02020603050405020304" pitchFamily="18" charset="0"/>
                      </a:endParaRPr>
                    </a:p>
                  </a:txBody>
                  <a:tcPr marL="68580" marR="68580" marT="0" marB="0"/>
                </a:tc>
                <a:tc>
                  <a:txBody>
                    <a:bodyPr/>
                    <a:lstStyle/>
                    <a:p>
                      <a:pPr algn="l">
                        <a:lnSpc>
                          <a:spcPct val="115000"/>
                        </a:lnSpc>
                        <a:spcAft>
                          <a:spcPts val="0"/>
                        </a:spcAft>
                      </a:pPr>
                      <a:r>
                        <a:rPr lang="en-US" sz="1100">
                          <a:effectLst/>
                          <a:latin typeface="+mj-lt"/>
                        </a:rPr>
                        <a:t>FPC</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dirty="0">
                          <a:effectLst/>
                          <a:latin typeface="+mj-lt"/>
                        </a:rPr>
                        <a:t>815</a:t>
                      </a:r>
                      <a:endParaRPr lang="de-DE" sz="1100" dirty="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1375</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2013</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10 (50%)</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000">
                          <a:effectLst/>
                          <a:latin typeface="+mj-lt"/>
                        </a:rPr>
                        <a:t>Mauthner et al. (2013)</a:t>
                      </a:r>
                      <a:endParaRPr lang="de-DE" sz="1100">
                        <a:effectLst/>
                        <a:latin typeface="+mj-lt"/>
                        <a:ea typeface="Times New Roman" panose="02020603050405020304" pitchFamily="18" charset="0"/>
                      </a:endParaRPr>
                    </a:p>
                  </a:txBody>
                  <a:tcPr marL="68580" marR="68580" marT="0" marB="0"/>
                </a:tc>
              </a:tr>
              <a:tr h="365830">
                <a:tc>
                  <a:txBody>
                    <a:bodyPr/>
                    <a:lstStyle/>
                    <a:p>
                      <a:pPr algn="l">
                        <a:lnSpc>
                          <a:spcPct val="115000"/>
                        </a:lnSpc>
                        <a:spcAft>
                          <a:spcPts val="0"/>
                        </a:spcAft>
                      </a:pPr>
                      <a:r>
                        <a:rPr lang="en-US" sz="1100">
                          <a:effectLst/>
                          <a:latin typeface="+mj-lt"/>
                        </a:rPr>
                        <a:t>LEITL Con-crete </a:t>
                      </a:r>
                      <a:r>
                        <a:rPr lang="en-US" sz="1000">
                          <a:effectLst/>
                          <a:latin typeface="+mj-lt"/>
                        </a:rPr>
                        <a:t>(AUT)</a:t>
                      </a:r>
                      <a:endParaRPr lang="de-DE" sz="1100">
                        <a:effectLst/>
                        <a:latin typeface="+mj-lt"/>
                        <a:ea typeface="Times New Roman" panose="02020603050405020304" pitchFamily="18" charset="0"/>
                      </a:endParaRPr>
                    </a:p>
                  </a:txBody>
                  <a:tcPr marL="68580" marR="68580" marT="0" marB="0"/>
                </a:tc>
                <a:tc>
                  <a:txBody>
                    <a:bodyPr/>
                    <a:lstStyle/>
                    <a:p>
                      <a:pPr algn="l">
                        <a:lnSpc>
                          <a:spcPct val="115000"/>
                        </a:lnSpc>
                        <a:spcAft>
                          <a:spcPts val="0"/>
                        </a:spcAft>
                      </a:pPr>
                      <a:r>
                        <a:rPr lang="en-US" sz="1100">
                          <a:effectLst/>
                          <a:latin typeface="+mj-lt"/>
                        </a:rPr>
                        <a:t>Drying</a:t>
                      </a:r>
                      <a:endParaRPr lang="de-DE" sz="1100">
                        <a:effectLst/>
                        <a:latin typeface="+mj-lt"/>
                      </a:endParaRPr>
                    </a:p>
                    <a:p>
                      <a:pPr algn="l">
                        <a:lnSpc>
                          <a:spcPct val="115000"/>
                        </a:lnSpc>
                        <a:spcAft>
                          <a:spcPts val="0"/>
                        </a:spcAft>
                      </a:pPr>
                      <a:r>
                        <a:rPr lang="en-US" sz="1100">
                          <a:effectLst/>
                          <a:latin typeface="+mj-lt"/>
                        </a:rPr>
                        <a:t>(45)</a:t>
                      </a:r>
                      <a:endParaRPr lang="de-DE" sz="1100">
                        <a:effectLst/>
                        <a:latin typeface="+mj-lt"/>
                        <a:ea typeface="Times New Roman" panose="02020603050405020304" pitchFamily="18" charset="0"/>
                      </a:endParaRPr>
                    </a:p>
                  </a:txBody>
                  <a:tcPr marL="68580" marR="68580" marT="0" marB="0"/>
                </a:tc>
                <a:tc>
                  <a:txBody>
                    <a:bodyPr/>
                    <a:lstStyle/>
                    <a:p>
                      <a:pPr algn="l">
                        <a:lnSpc>
                          <a:spcPct val="115000"/>
                        </a:lnSpc>
                        <a:spcAft>
                          <a:spcPts val="0"/>
                        </a:spcAft>
                      </a:pPr>
                      <a:r>
                        <a:rPr lang="en-US" sz="1100">
                          <a:effectLst/>
                          <a:latin typeface="+mj-lt"/>
                        </a:rPr>
                        <a:t>FPC</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1,045</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287</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2010</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n.a.</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000">
                          <a:effectLst/>
                          <a:latin typeface="+mj-lt"/>
                        </a:rPr>
                        <a:t>SO-PRO (2010b)</a:t>
                      </a:r>
                      <a:endParaRPr lang="de-DE" sz="1100">
                        <a:effectLst/>
                        <a:latin typeface="+mj-lt"/>
                        <a:ea typeface="Times New Roman" panose="02020603050405020304" pitchFamily="18" charset="0"/>
                      </a:endParaRPr>
                    </a:p>
                  </a:txBody>
                  <a:tcPr marL="68580" marR="68580" marT="0" marB="0"/>
                </a:tc>
              </a:tr>
              <a:tr h="365830">
                <a:tc>
                  <a:txBody>
                    <a:bodyPr/>
                    <a:lstStyle/>
                    <a:p>
                      <a:pPr algn="l">
                        <a:lnSpc>
                          <a:spcPct val="115000"/>
                        </a:lnSpc>
                        <a:spcAft>
                          <a:spcPts val="0"/>
                        </a:spcAft>
                      </a:pPr>
                      <a:r>
                        <a:rPr lang="en-US" sz="1100">
                          <a:effectLst/>
                          <a:latin typeface="+mj-lt"/>
                        </a:rPr>
                        <a:t>Montesano Meat </a:t>
                      </a:r>
                      <a:r>
                        <a:rPr lang="en-US" sz="1000">
                          <a:effectLst/>
                          <a:latin typeface="+mj-lt"/>
                        </a:rPr>
                        <a:t>(ESP)</a:t>
                      </a:r>
                      <a:endParaRPr lang="de-DE" sz="1100">
                        <a:effectLst/>
                        <a:latin typeface="+mj-lt"/>
                        <a:ea typeface="Times New Roman" panose="02020603050405020304" pitchFamily="18" charset="0"/>
                      </a:endParaRPr>
                    </a:p>
                  </a:txBody>
                  <a:tcPr marL="68580" marR="68580" marT="0" marB="0"/>
                </a:tc>
                <a:tc>
                  <a:txBody>
                    <a:bodyPr/>
                    <a:lstStyle/>
                    <a:p>
                      <a:pPr algn="l">
                        <a:lnSpc>
                          <a:spcPct val="115000"/>
                        </a:lnSpc>
                        <a:spcAft>
                          <a:spcPts val="0"/>
                        </a:spcAft>
                      </a:pPr>
                      <a:r>
                        <a:rPr lang="en-US" sz="1100">
                          <a:effectLst/>
                          <a:latin typeface="+mj-lt"/>
                        </a:rPr>
                        <a:t>Washing</a:t>
                      </a:r>
                      <a:endParaRPr lang="de-DE" sz="1100">
                        <a:effectLst/>
                        <a:latin typeface="+mj-lt"/>
                      </a:endParaRPr>
                    </a:p>
                    <a:p>
                      <a:pPr algn="l">
                        <a:lnSpc>
                          <a:spcPct val="115000"/>
                        </a:lnSpc>
                        <a:spcAft>
                          <a:spcPts val="0"/>
                        </a:spcAft>
                      </a:pPr>
                      <a:r>
                        <a:rPr lang="en-US" sz="1100">
                          <a:effectLst/>
                          <a:latin typeface="+mj-lt"/>
                        </a:rPr>
                        <a:t>(40-45)</a:t>
                      </a:r>
                      <a:endParaRPr lang="de-DE" sz="1100">
                        <a:effectLst/>
                        <a:latin typeface="+mj-lt"/>
                        <a:ea typeface="Times New Roman" panose="02020603050405020304" pitchFamily="18" charset="0"/>
                      </a:endParaRPr>
                    </a:p>
                  </a:txBody>
                  <a:tcPr marL="68580" marR="68580" marT="0" marB="0"/>
                </a:tc>
                <a:tc>
                  <a:txBody>
                    <a:bodyPr/>
                    <a:lstStyle/>
                    <a:p>
                      <a:pPr algn="l">
                        <a:lnSpc>
                          <a:spcPct val="115000"/>
                        </a:lnSpc>
                        <a:spcAft>
                          <a:spcPts val="0"/>
                        </a:spcAft>
                      </a:pPr>
                      <a:r>
                        <a:rPr lang="en-US" sz="1100">
                          <a:effectLst/>
                          <a:latin typeface="+mj-lt"/>
                        </a:rPr>
                        <a:t>FPC</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763</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229</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2011</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7 (33%)</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000">
                          <a:effectLst/>
                          <a:latin typeface="+mj-lt"/>
                        </a:rPr>
                        <a:t>SO-PRO (2014)</a:t>
                      </a:r>
                      <a:endParaRPr lang="de-DE" sz="1100">
                        <a:effectLst/>
                        <a:latin typeface="+mj-lt"/>
                        <a:ea typeface="Times New Roman" panose="02020603050405020304" pitchFamily="18" charset="0"/>
                      </a:endParaRPr>
                    </a:p>
                  </a:txBody>
                  <a:tcPr marL="68580" marR="68580" marT="0" marB="0"/>
                </a:tc>
              </a:tr>
              <a:tr h="365830">
                <a:tc>
                  <a:txBody>
                    <a:bodyPr/>
                    <a:lstStyle/>
                    <a:p>
                      <a:pPr algn="l">
                        <a:lnSpc>
                          <a:spcPct val="115000"/>
                        </a:lnSpc>
                        <a:spcAft>
                          <a:spcPts val="0"/>
                        </a:spcAft>
                      </a:pPr>
                      <a:r>
                        <a:rPr lang="en-US" sz="1100">
                          <a:effectLst/>
                          <a:latin typeface="+mj-lt"/>
                        </a:rPr>
                        <a:t>Merl Food </a:t>
                      </a:r>
                      <a:r>
                        <a:rPr lang="en-US" sz="1000">
                          <a:effectLst/>
                          <a:latin typeface="+mj-lt"/>
                        </a:rPr>
                        <a:t>(DEU)</a:t>
                      </a:r>
                      <a:endParaRPr lang="de-DE" sz="1100">
                        <a:effectLst/>
                        <a:latin typeface="+mj-lt"/>
                        <a:ea typeface="Times New Roman" panose="02020603050405020304" pitchFamily="18" charset="0"/>
                      </a:endParaRPr>
                    </a:p>
                  </a:txBody>
                  <a:tcPr marL="68580" marR="68580" marT="0" marB="0"/>
                </a:tc>
                <a:tc>
                  <a:txBody>
                    <a:bodyPr/>
                    <a:lstStyle/>
                    <a:p>
                      <a:pPr algn="l">
                        <a:lnSpc>
                          <a:spcPct val="115000"/>
                        </a:lnSpc>
                        <a:spcAft>
                          <a:spcPts val="0"/>
                        </a:spcAft>
                      </a:pPr>
                      <a:r>
                        <a:rPr lang="en-US" sz="1100" dirty="0">
                          <a:effectLst/>
                          <a:latin typeface="+mj-lt"/>
                        </a:rPr>
                        <a:t>Washing </a:t>
                      </a:r>
                      <a:endParaRPr lang="de-DE" sz="1100" dirty="0">
                        <a:effectLst/>
                        <a:latin typeface="+mj-lt"/>
                      </a:endParaRPr>
                    </a:p>
                    <a:p>
                      <a:pPr algn="l">
                        <a:lnSpc>
                          <a:spcPct val="115000"/>
                        </a:lnSpc>
                        <a:spcAft>
                          <a:spcPts val="0"/>
                        </a:spcAft>
                      </a:pPr>
                      <a:r>
                        <a:rPr lang="en-US" sz="1100" dirty="0">
                          <a:effectLst/>
                          <a:latin typeface="+mj-lt"/>
                        </a:rPr>
                        <a:t>(60)</a:t>
                      </a:r>
                      <a:endParaRPr lang="de-DE" sz="1100" dirty="0">
                        <a:effectLst/>
                        <a:latin typeface="+mj-lt"/>
                        <a:ea typeface="Times New Roman" panose="02020603050405020304" pitchFamily="18" charset="0"/>
                      </a:endParaRPr>
                    </a:p>
                  </a:txBody>
                  <a:tcPr marL="68580" marR="68580" marT="0" marB="0"/>
                </a:tc>
                <a:tc>
                  <a:txBody>
                    <a:bodyPr/>
                    <a:lstStyle/>
                    <a:p>
                      <a:pPr algn="l">
                        <a:lnSpc>
                          <a:spcPct val="115000"/>
                        </a:lnSpc>
                        <a:spcAft>
                          <a:spcPts val="0"/>
                        </a:spcAft>
                      </a:pPr>
                      <a:r>
                        <a:rPr lang="en-US" sz="1100">
                          <a:effectLst/>
                          <a:latin typeface="+mj-lt"/>
                        </a:rPr>
                        <a:t>FPC</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575</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517</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2010</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9 (30%)</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000">
                          <a:effectLst/>
                          <a:latin typeface="+mj-lt"/>
                        </a:rPr>
                        <a:t>SO-PRO (2010a)</a:t>
                      </a:r>
                      <a:endParaRPr lang="de-DE" sz="1100">
                        <a:effectLst/>
                        <a:latin typeface="+mj-lt"/>
                        <a:ea typeface="Times New Roman" panose="02020603050405020304" pitchFamily="18" charset="0"/>
                      </a:endParaRPr>
                    </a:p>
                  </a:txBody>
                  <a:tcPr marL="68580" marR="68580" marT="0" marB="0"/>
                </a:tc>
              </a:tr>
              <a:tr h="365830">
                <a:tc>
                  <a:txBody>
                    <a:bodyPr/>
                    <a:lstStyle/>
                    <a:p>
                      <a:pPr algn="l">
                        <a:lnSpc>
                          <a:spcPct val="115000"/>
                        </a:lnSpc>
                        <a:spcAft>
                          <a:spcPts val="0"/>
                        </a:spcAft>
                      </a:pPr>
                      <a:r>
                        <a:rPr lang="en-US" sz="1100">
                          <a:effectLst/>
                          <a:latin typeface="+mj-lt"/>
                        </a:rPr>
                        <a:t>Steinbach Metal </a:t>
                      </a:r>
                      <a:r>
                        <a:rPr lang="en-US" sz="1000">
                          <a:effectLst/>
                          <a:latin typeface="+mj-lt"/>
                        </a:rPr>
                        <a:t>(DEU)</a:t>
                      </a:r>
                      <a:endParaRPr lang="de-DE" sz="1100">
                        <a:effectLst/>
                        <a:latin typeface="+mj-lt"/>
                        <a:ea typeface="Times New Roman" panose="02020603050405020304" pitchFamily="18" charset="0"/>
                      </a:endParaRPr>
                    </a:p>
                  </a:txBody>
                  <a:tcPr marL="68580" marR="68580" marT="0" marB="0"/>
                </a:tc>
                <a:tc>
                  <a:txBody>
                    <a:bodyPr/>
                    <a:lstStyle/>
                    <a:p>
                      <a:pPr algn="l">
                        <a:lnSpc>
                          <a:spcPct val="115000"/>
                        </a:lnSpc>
                        <a:spcAft>
                          <a:spcPts val="0"/>
                        </a:spcAft>
                      </a:pPr>
                      <a:r>
                        <a:rPr lang="en-US" sz="1100">
                          <a:effectLst/>
                          <a:latin typeface="+mj-lt"/>
                        </a:rPr>
                        <a:t>Preheating (60-80)</a:t>
                      </a:r>
                      <a:endParaRPr lang="de-DE" sz="1100">
                        <a:effectLst/>
                        <a:latin typeface="+mj-lt"/>
                        <a:ea typeface="Times New Roman" panose="02020603050405020304" pitchFamily="18" charset="0"/>
                      </a:endParaRPr>
                    </a:p>
                  </a:txBody>
                  <a:tcPr marL="68580" marR="68580" marT="0" marB="0"/>
                </a:tc>
                <a:tc>
                  <a:txBody>
                    <a:bodyPr/>
                    <a:lstStyle/>
                    <a:p>
                      <a:pPr algn="l">
                        <a:lnSpc>
                          <a:spcPct val="115000"/>
                        </a:lnSpc>
                        <a:spcAft>
                          <a:spcPts val="0"/>
                        </a:spcAft>
                      </a:pPr>
                      <a:r>
                        <a:rPr lang="en-US" sz="1100">
                          <a:effectLst/>
                          <a:latin typeface="+mj-lt"/>
                        </a:rPr>
                        <a:t>ETC</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dirty="0">
                          <a:effectLst/>
                          <a:latin typeface="+mj-lt"/>
                        </a:rPr>
                        <a:t>600</a:t>
                      </a:r>
                      <a:endParaRPr lang="de-DE" sz="1100" dirty="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400</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2008</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7 (50%)</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000">
                          <a:effectLst/>
                          <a:latin typeface="+mj-lt"/>
                        </a:rPr>
                        <a:t>ESV (2011)</a:t>
                      </a:r>
                      <a:endParaRPr lang="de-DE" sz="1100">
                        <a:effectLst/>
                        <a:latin typeface="+mj-lt"/>
                        <a:ea typeface="Times New Roman" panose="02020603050405020304" pitchFamily="18" charset="0"/>
                      </a:endParaRPr>
                    </a:p>
                  </a:txBody>
                  <a:tcPr marL="68580" marR="68580" marT="0" marB="0"/>
                </a:tc>
              </a:tr>
              <a:tr h="365830">
                <a:tc>
                  <a:txBody>
                    <a:bodyPr/>
                    <a:lstStyle/>
                    <a:p>
                      <a:pPr algn="l">
                        <a:lnSpc>
                          <a:spcPct val="115000"/>
                        </a:lnSpc>
                        <a:spcAft>
                          <a:spcPts val="0"/>
                        </a:spcAft>
                      </a:pPr>
                      <a:r>
                        <a:rPr lang="en-US" sz="1100" dirty="0" err="1">
                          <a:effectLst/>
                          <a:latin typeface="+mj-lt"/>
                        </a:rPr>
                        <a:t>Hustert</a:t>
                      </a:r>
                      <a:r>
                        <a:rPr lang="en-US" sz="1100" dirty="0">
                          <a:effectLst/>
                          <a:latin typeface="+mj-lt"/>
                        </a:rPr>
                        <a:t> Gal-</a:t>
                      </a:r>
                      <a:r>
                        <a:rPr lang="en-US" sz="1100" dirty="0" err="1">
                          <a:effectLst/>
                          <a:latin typeface="+mj-lt"/>
                        </a:rPr>
                        <a:t>vanik</a:t>
                      </a:r>
                      <a:r>
                        <a:rPr lang="en-US" sz="1100" dirty="0">
                          <a:effectLst/>
                          <a:latin typeface="+mj-lt"/>
                        </a:rPr>
                        <a:t> </a:t>
                      </a:r>
                      <a:r>
                        <a:rPr lang="en-US" sz="1000" dirty="0">
                          <a:effectLst/>
                          <a:latin typeface="+mj-lt"/>
                        </a:rPr>
                        <a:t>(DEU)</a:t>
                      </a:r>
                      <a:endParaRPr lang="de-DE" sz="1100" dirty="0">
                        <a:effectLst/>
                        <a:latin typeface="+mj-lt"/>
                        <a:ea typeface="Times New Roman" panose="02020603050405020304" pitchFamily="18" charset="0"/>
                      </a:endParaRPr>
                    </a:p>
                  </a:txBody>
                  <a:tcPr marL="68580" marR="68580" marT="0" marB="0"/>
                </a:tc>
                <a:tc>
                  <a:txBody>
                    <a:bodyPr/>
                    <a:lstStyle/>
                    <a:p>
                      <a:pPr algn="l">
                        <a:lnSpc>
                          <a:spcPct val="115000"/>
                        </a:lnSpc>
                        <a:spcAft>
                          <a:spcPts val="0"/>
                        </a:spcAft>
                      </a:pPr>
                      <a:r>
                        <a:rPr lang="en-US" sz="1100">
                          <a:effectLst/>
                          <a:latin typeface="+mj-lt"/>
                        </a:rPr>
                        <a:t>Heating Baths (80)</a:t>
                      </a:r>
                      <a:endParaRPr lang="de-DE" sz="1100">
                        <a:effectLst/>
                        <a:latin typeface="+mj-lt"/>
                        <a:ea typeface="Times New Roman" panose="02020603050405020304" pitchFamily="18" charset="0"/>
                      </a:endParaRPr>
                    </a:p>
                  </a:txBody>
                  <a:tcPr marL="68580" marR="68580" marT="0" marB="0"/>
                </a:tc>
                <a:tc>
                  <a:txBody>
                    <a:bodyPr/>
                    <a:lstStyle/>
                    <a:p>
                      <a:pPr algn="l">
                        <a:lnSpc>
                          <a:spcPct val="115000"/>
                        </a:lnSpc>
                        <a:spcAft>
                          <a:spcPts val="0"/>
                        </a:spcAft>
                      </a:pPr>
                      <a:r>
                        <a:rPr lang="en-US" sz="1100" dirty="0">
                          <a:effectLst/>
                          <a:latin typeface="+mj-lt"/>
                        </a:rPr>
                        <a:t>ETC</a:t>
                      </a:r>
                      <a:endParaRPr lang="de-DE" sz="1100" dirty="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724</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221</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2011</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a:effectLst/>
                          <a:latin typeface="+mj-lt"/>
                        </a:rPr>
                        <a:t>(30%)</a:t>
                      </a:r>
                      <a:endParaRPr lang="de-DE" sz="1100">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000" dirty="0">
                          <a:effectLst/>
                          <a:latin typeface="+mj-lt"/>
                        </a:rPr>
                        <a:t>SO-PRO (2014) ESV (2011</a:t>
                      </a:r>
                      <a:r>
                        <a:rPr lang="en-US" sz="1000" dirty="0" smtClean="0">
                          <a:effectLst/>
                          <a:latin typeface="+mj-lt"/>
                        </a:rPr>
                        <a:t>)</a:t>
                      </a:r>
                    </a:p>
                  </a:txBody>
                  <a:tcPr marL="68580" marR="68580" marT="0" marB="0"/>
                </a:tc>
              </a:tr>
              <a:tr h="365830">
                <a:tc>
                  <a:txBody>
                    <a:bodyPr/>
                    <a:lstStyle/>
                    <a:p>
                      <a:pPr algn="l">
                        <a:lnSpc>
                          <a:spcPct val="115000"/>
                        </a:lnSpc>
                        <a:spcAft>
                          <a:spcPts val="0"/>
                        </a:spcAft>
                      </a:pPr>
                      <a:r>
                        <a:rPr lang="en-US" sz="1100" b="1" dirty="0">
                          <a:solidFill>
                            <a:srgbClr val="FFFFFF"/>
                          </a:solidFill>
                          <a:effectLst/>
                          <a:latin typeface="+mj-lt"/>
                          <a:ea typeface="Times New Roman" panose="02020603050405020304" pitchFamily="18" charset="0"/>
                        </a:rPr>
                        <a:t>El Nasr Pharma (</a:t>
                      </a:r>
                      <a:r>
                        <a:rPr lang="en-US" sz="1000" dirty="0">
                          <a:solidFill>
                            <a:srgbClr val="FFFFFF"/>
                          </a:solidFill>
                          <a:effectLst/>
                          <a:latin typeface="+mj-lt"/>
                          <a:ea typeface="Times New Roman" panose="02020603050405020304" pitchFamily="18" charset="0"/>
                        </a:rPr>
                        <a:t>EGY)</a:t>
                      </a:r>
                      <a:endParaRPr lang="de-DE" sz="1100" dirty="0">
                        <a:effectLst/>
                        <a:latin typeface="+mj-lt"/>
                        <a:ea typeface="Times New Roman" panose="02020603050405020304" pitchFamily="18" charset="0"/>
                      </a:endParaRPr>
                    </a:p>
                  </a:txBody>
                  <a:tcPr marL="68580" marR="68580" marT="0" marB="0"/>
                </a:tc>
                <a:tc>
                  <a:txBody>
                    <a:bodyPr/>
                    <a:lstStyle/>
                    <a:p>
                      <a:pPr algn="l">
                        <a:lnSpc>
                          <a:spcPct val="115000"/>
                        </a:lnSpc>
                        <a:spcAft>
                          <a:spcPts val="0"/>
                        </a:spcAft>
                      </a:pPr>
                      <a:r>
                        <a:rPr lang="en-US" sz="1100" b="0" dirty="0">
                          <a:solidFill>
                            <a:srgbClr val="6E6452"/>
                          </a:solidFill>
                          <a:effectLst/>
                          <a:latin typeface="+mj-lt"/>
                          <a:ea typeface="Times New Roman" panose="02020603050405020304" pitchFamily="18" charset="0"/>
                        </a:rPr>
                        <a:t>Steam (175)</a:t>
                      </a:r>
                      <a:endParaRPr lang="de-DE" sz="1100" b="0" dirty="0">
                        <a:solidFill>
                          <a:srgbClr val="6E6452"/>
                        </a:solidFill>
                        <a:effectLst/>
                        <a:latin typeface="+mj-lt"/>
                        <a:ea typeface="Times New Roman" panose="02020603050405020304" pitchFamily="18" charset="0"/>
                      </a:endParaRPr>
                    </a:p>
                  </a:txBody>
                  <a:tcPr marL="68580" marR="68580" marT="0" marB="0"/>
                </a:tc>
                <a:tc>
                  <a:txBody>
                    <a:bodyPr/>
                    <a:lstStyle/>
                    <a:p>
                      <a:pPr algn="l"/>
                      <a:r>
                        <a:rPr lang="de-DE" sz="1100" dirty="0" smtClean="0">
                          <a:solidFill>
                            <a:srgbClr val="6E6452"/>
                          </a:solidFill>
                          <a:latin typeface="+mj-lt"/>
                        </a:rPr>
                        <a:t>PTC</a:t>
                      </a:r>
                      <a:endParaRPr lang="de-DE" sz="1100" dirty="0">
                        <a:solidFill>
                          <a:srgbClr val="6E6452"/>
                        </a:solidFill>
                        <a:latin typeface="+mj-lt"/>
                      </a:endParaRPr>
                    </a:p>
                  </a:txBody>
                  <a:tcPr marL="68580" marR="68580" marT="0" marB="0"/>
                </a:tc>
                <a:tc>
                  <a:txBody>
                    <a:bodyPr/>
                    <a:lstStyle/>
                    <a:p>
                      <a:pPr algn="r">
                        <a:lnSpc>
                          <a:spcPct val="115000"/>
                        </a:lnSpc>
                        <a:spcAft>
                          <a:spcPts val="0"/>
                        </a:spcAft>
                      </a:pPr>
                      <a:r>
                        <a:rPr lang="en-US" sz="1100" b="0" dirty="0">
                          <a:solidFill>
                            <a:srgbClr val="6E6452"/>
                          </a:solidFill>
                          <a:effectLst/>
                          <a:latin typeface="+mj-lt"/>
                          <a:ea typeface="Times New Roman" panose="02020603050405020304" pitchFamily="18" charset="0"/>
                        </a:rPr>
                        <a:t>1025</a:t>
                      </a:r>
                      <a:endParaRPr lang="de-DE" sz="1100" b="0" dirty="0">
                        <a:solidFill>
                          <a:srgbClr val="6E6452"/>
                        </a:solidFill>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b="0" dirty="0">
                          <a:solidFill>
                            <a:srgbClr val="6E6452"/>
                          </a:solidFill>
                          <a:effectLst/>
                          <a:latin typeface="+mj-lt"/>
                          <a:ea typeface="Times New Roman" panose="02020603050405020304" pitchFamily="18" charset="0"/>
                        </a:rPr>
                        <a:t>1900</a:t>
                      </a:r>
                      <a:endParaRPr lang="de-DE" sz="1100" b="0" dirty="0">
                        <a:solidFill>
                          <a:srgbClr val="6E6452"/>
                        </a:solidFill>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b="0">
                          <a:solidFill>
                            <a:srgbClr val="6E6452"/>
                          </a:solidFill>
                          <a:effectLst/>
                          <a:latin typeface="+mj-lt"/>
                          <a:ea typeface="Times New Roman" panose="02020603050405020304" pitchFamily="18" charset="0"/>
                        </a:rPr>
                        <a:t>2003</a:t>
                      </a:r>
                      <a:endParaRPr lang="de-DE" sz="1100" b="0">
                        <a:solidFill>
                          <a:srgbClr val="6E6452"/>
                        </a:solidFill>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b="0">
                          <a:solidFill>
                            <a:srgbClr val="6E6452"/>
                          </a:solidFill>
                          <a:effectLst/>
                          <a:latin typeface="+mj-lt"/>
                          <a:ea typeface="Times New Roman" panose="02020603050405020304" pitchFamily="18" charset="0"/>
                        </a:rPr>
                        <a:t>n.a.</a:t>
                      </a:r>
                      <a:endParaRPr lang="de-DE" sz="1100" b="0">
                        <a:solidFill>
                          <a:srgbClr val="6E6452"/>
                        </a:solidFill>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kern="1200" dirty="0" err="1" smtClean="0">
                          <a:solidFill>
                            <a:schemeClr val="dk1"/>
                          </a:solidFill>
                          <a:effectLst/>
                          <a:latin typeface="+mn-lt"/>
                          <a:ea typeface="+mn-ea"/>
                          <a:cs typeface="+mn-cs"/>
                        </a:rPr>
                        <a:t>Cottret</a:t>
                      </a:r>
                      <a:r>
                        <a:rPr lang="en-US" sz="1100" kern="1200" dirty="0" smtClean="0">
                          <a:solidFill>
                            <a:schemeClr val="dk1"/>
                          </a:solidFill>
                          <a:effectLst/>
                          <a:latin typeface="+mn-lt"/>
                          <a:ea typeface="+mn-ea"/>
                          <a:cs typeface="+mn-cs"/>
                        </a:rPr>
                        <a:t> (2011)</a:t>
                      </a:r>
                      <a:endParaRPr lang="en-US" sz="1100" dirty="0" smtClean="0">
                        <a:solidFill>
                          <a:srgbClr val="6E6452"/>
                        </a:solidFill>
                        <a:effectLst/>
                        <a:latin typeface="+mj-lt"/>
                      </a:endParaRPr>
                    </a:p>
                  </a:txBody>
                  <a:tcPr marL="68580" marR="68580" marT="0" marB="0"/>
                </a:tc>
              </a:tr>
              <a:tr h="365830">
                <a:tc>
                  <a:txBody>
                    <a:bodyPr/>
                    <a:lstStyle/>
                    <a:p>
                      <a:pPr algn="l">
                        <a:lnSpc>
                          <a:spcPct val="115000"/>
                        </a:lnSpc>
                        <a:spcAft>
                          <a:spcPts val="0"/>
                        </a:spcAft>
                      </a:pPr>
                      <a:r>
                        <a:rPr lang="en-US" sz="1100" b="1">
                          <a:effectLst/>
                          <a:latin typeface="+mj-lt"/>
                          <a:ea typeface="Times New Roman" panose="02020603050405020304" pitchFamily="18" charset="0"/>
                        </a:rPr>
                        <a:t>Emmy Dairy </a:t>
                      </a:r>
                      <a:r>
                        <a:rPr lang="en-US" sz="1000">
                          <a:effectLst/>
                          <a:latin typeface="+mj-lt"/>
                          <a:ea typeface="Times New Roman" panose="02020603050405020304" pitchFamily="18" charset="0"/>
                        </a:rPr>
                        <a:t>(CHE)</a:t>
                      </a:r>
                      <a:endParaRPr lang="de-DE" sz="1100">
                        <a:effectLst/>
                        <a:latin typeface="+mj-lt"/>
                        <a:ea typeface="Times New Roman" panose="02020603050405020304" pitchFamily="18" charset="0"/>
                      </a:endParaRPr>
                    </a:p>
                  </a:txBody>
                  <a:tcPr marL="68580" marR="68580" marT="0" marB="0"/>
                </a:tc>
                <a:tc>
                  <a:txBody>
                    <a:bodyPr/>
                    <a:lstStyle/>
                    <a:p>
                      <a:pPr algn="l">
                        <a:lnSpc>
                          <a:spcPct val="115000"/>
                        </a:lnSpc>
                        <a:spcAft>
                          <a:spcPts val="0"/>
                        </a:spcAft>
                      </a:pPr>
                      <a:r>
                        <a:rPr lang="en-US" sz="1100" b="0">
                          <a:solidFill>
                            <a:srgbClr val="6E6452"/>
                          </a:solidFill>
                          <a:effectLst/>
                          <a:latin typeface="+mj-lt"/>
                          <a:ea typeface="Times New Roman" panose="02020603050405020304" pitchFamily="18" charset="0"/>
                        </a:rPr>
                        <a:t>Steam (140-180)</a:t>
                      </a:r>
                      <a:endParaRPr lang="de-DE" sz="1100" b="0">
                        <a:solidFill>
                          <a:srgbClr val="6E6452"/>
                        </a:solidFill>
                        <a:effectLst/>
                        <a:latin typeface="+mj-lt"/>
                        <a:ea typeface="Times New Roman" panose="02020603050405020304" pitchFamily="18" charset="0"/>
                      </a:endParaRPr>
                    </a:p>
                  </a:txBody>
                  <a:tcPr marL="68580" marR="68580" marT="0" marB="0"/>
                </a:tc>
                <a:tc>
                  <a:txBody>
                    <a:bodyPr/>
                    <a:lstStyle/>
                    <a:p>
                      <a:pPr algn="l"/>
                      <a:r>
                        <a:rPr lang="de-DE" sz="1100" dirty="0" smtClean="0">
                          <a:solidFill>
                            <a:srgbClr val="6E6452"/>
                          </a:solidFill>
                          <a:latin typeface="+mj-lt"/>
                        </a:rPr>
                        <a:t>PTC</a:t>
                      </a:r>
                      <a:endParaRPr lang="de-DE" sz="1100" dirty="0">
                        <a:solidFill>
                          <a:srgbClr val="6E6452"/>
                        </a:solidFill>
                        <a:latin typeface="+mj-lt"/>
                      </a:endParaRPr>
                    </a:p>
                  </a:txBody>
                  <a:tcPr marL="68580" marR="68580" marT="0" marB="0"/>
                </a:tc>
                <a:tc>
                  <a:txBody>
                    <a:bodyPr/>
                    <a:lstStyle/>
                    <a:p>
                      <a:pPr algn="r">
                        <a:lnSpc>
                          <a:spcPct val="115000"/>
                        </a:lnSpc>
                        <a:spcAft>
                          <a:spcPts val="0"/>
                        </a:spcAft>
                      </a:pPr>
                      <a:r>
                        <a:rPr lang="en-US" sz="1100" b="0" dirty="0">
                          <a:solidFill>
                            <a:srgbClr val="6E6452"/>
                          </a:solidFill>
                          <a:effectLst/>
                          <a:latin typeface="+mj-lt"/>
                          <a:ea typeface="Times New Roman" panose="02020603050405020304" pitchFamily="18" charset="0"/>
                        </a:rPr>
                        <a:t>957</a:t>
                      </a:r>
                      <a:endParaRPr lang="de-DE" sz="1100" b="0" dirty="0">
                        <a:solidFill>
                          <a:srgbClr val="6E6452"/>
                        </a:solidFill>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b="0" dirty="0">
                          <a:solidFill>
                            <a:srgbClr val="6E6452"/>
                          </a:solidFill>
                          <a:effectLst/>
                          <a:latin typeface="+mj-lt"/>
                          <a:ea typeface="Times New Roman" panose="02020603050405020304" pitchFamily="18" charset="0"/>
                        </a:rPr>
                        <a:t>627</a:t>
                      </a:r>
                      <a:endParaRPr lang="de-DE" sz="1100" b="0" dirty="0">
                        <a:solidFill>
                          <a:srgbClr val="6E6452"/>
                        </a:solidFill>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b="0" dirty="0">
                          <a:solidFill>
                            <a:srgbClr val="6E6452"/>
                          </a:solidFill>
                          <a:effectLst/>
                          <a:latin typeface="+mj-lt"/>
                          <a:ea typeface="Times New Roman" panose="02020603050405020304" pitchFamily="18" charset="0"/>
                        </a:rPr>
                        <a:t>2012</a:t>
                      </a:r>
                      <a:endParaRPr lang="de-DE" sz="1100" b="0" dirty="0">
                        <a:solidFill>
                          <a:srgbClr val="6E6452"/>
                        </a:solidFill>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b="0">
                          <a:solidFill>
                            <a:srgbClr val="6E6452"/>
                          </a:solidFill>
                          <a:effectLst/>
                          <a:latin typeface="+mj-lt"/>
                          <a:ea typeface="Times New Roman" panose="02020603050405020304" pitchFamily="18" charset="0"/>
                        </a:rPr>
                        <a:t>10 (50%)</a:t>
                      </a:r>
                      <a:endParaRPr lang="de-DE" sz="1100" b="0">
                        <a:solidFill>
                          <a:srgbClr val="6E6452"/>
                        </a:solidFill>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kern="1200" dirty="0" smtClean="0">
                          <a:solidFill>
                            <a:schemeClr val="dk1"/>
                          </a:solidFill>
                          <a:effectLst/>
                          <a:latin typeface="+mn-lt"/>
                          <a:ea typeface="+mn-ea"/>
                          <a:cs typeface="+mn-cs"/>
                        </a:rPr>
                        <a:t>Minder (2014)</a:t>
                      </a:r>
                      <a:endParaRPr lang="en-US" sz="1100" dirty="0" smtClean="0">
                        <a:solidFill>
                          <a:srgbClr val="6E6452"/>
                        </a:solidFill>
                        <a:effectLst/>
                        <a:latin typeface="+mj-lt"/>
                      </a:endParaRPr>
                    </a:p>
                  </a:txBody>
                  <a:tcPr marL="68580" marR="68580" marT="0" marB="0"/>
                </a:tc>
              </a:tr>
              <a:tr h="548745">
                <a:tc>
                  <a:txBody>
                    <a:bodyPr/>
                    <a:lstStyle/>
                    <a:p>
                      <a:pPr algn="l">
                        <a:lnSpc>
                          <a:spcPct val="115000"/>
                        </a:lnSpc>
                        <a:spcAft>
                          <a:spcPts val="0"/>
                        </a:spcAft>
                      </a:pPr>
                      <a:r>
                        <a:rPr lang="en-US" sz="1100" b="1" dirty="0" err="1">
                          <a:effectLst/>
                          <a:latin typeface="+mj-lt"/>
                          <a:ea typeface="Times New Roman" panose="02020603050405020304" pitchFamily="18" charset="0"/>
                        </a:rPr>
                        <a:t>Cremo</a:t>
                      </a:r>
                      <a:r>
                        <a:rPr lang="en-US" sz="1100" b="1" dirty="0">
                          <a:effectLst/>
                          <a:latin typeface="+mj-lt"/>
                          <a:ea typeface="Times New Roman" panose="02020603050405020304" pitchFamily="18" charset="0"/>
                        </a:rPr>
                        <a:t> Dairy </a:t>
                      </a:r>
                      <a:r>
                        <a:rPr lang="en-US" sz="1000" dirty="0">
                          <a:effectLst/>
                          <a:latin typeface="+mj-lt"/>
                          <a:ea typeface="Times New Roman" panose="02020603050405020304" pitchFamily="18" charset="0"/>
                        </a:rPr>
                        <a:t>(CHE</a:t>
                      </a:r>
                      <a:r>
                        <a:rPr lang="en-US" sz="1000" dirty="0" smtClean="0">
                          <a:effectLst/>
                          <a:latin typeface="+mj-lt"/>
                          <a:ea typeface="Times New Roman" panose="02020603050405020304" pitchFamily="18" charset="0"/>
                        </a:rPr>
                        <a:t>)</a:t>
                      </a:r>
                      <a:endParaRPr lang="de-DE" sz="1100" dirty="0">
                        <a:effectLst/>
                        <a:latin typeface="+mj-lt"/>
                        <a:ea typeface="Times New Roman" panose="02020603050405020304" pitchFamily="18" charset="0"/>
                      </a:endParaRPr>
                    </a:p>
                  </a:txBody>
                  <a:tcPr marL="68580" marR="68580" marT="0" marB="0"/>
                </a:tc>
                <a:tc>
                  <a:txBody>
                    <a:bodyPr/>
                    <a:lstStyle/>
                    <a:p>
                      <a:pPr algn="l">
                        <a:lnSpc>
                          <a:spcPct val="115000"/>
                        </a:lnSpc>
                        <a:spcAft>
                          <a:spcPts val="0"/>
                        </a:spcAft>
                      </a:pPr>
                      <a:r>
                        <a:rPr lang="en-US" sz="1100">
                          <a:solidFill>
                            <a:srgbClr val="6E6452"/>
                          </a:solidFill>
                          <a:effectLst/>
                          <a:latin typeface="+mj-lt"/>
                          <a:ea typeface="Times New Roman" panose="02020603050405020304" pitchFamily="18" charset="0"/>
                        </a:rPr>
                        <a:t>Superheated water (125-170)</a:t>
                      </a:r>
                      <a:endParaRPr lang="de-DE" sz="1100">
                        <a:solidFill>
                          <a:srgbClr val="6E6452"/>
                        </a:solidFill>
                        <a:effectLst/>
                        <a:latin typeface="+mj-lt"/>
                        <a:ea typeface="Times New Roman" panose="02020603050405020304" pitchFamily="18" charset="0"/>
                      </a:endParaRPr>
                    </a:p>
                  </a:txBody>
                  <a:tcPr marL="68580" marR="68580" marT="0" marB="0"/>
                </a:tc>
                <a:tc>
                  <a:txBody>
                    <a:bodyPr/>
                    <a:lstStyle/>
                    <a:p>
                      <a:pPr algn="l"/>
                      <a:r>
                        <a:rPr lang="de-DE" sz="1100" dirty="0" smtClean="0">
                          <a:solidFill>
                            <a:srgbClr val="6E6452"/>
                          </a:solidFill>
                          <a:latin typeface="+mj-lt"/>
                        </a:rPr>
                        <a:t>PTC</a:t>
                      </a:r>
                      <a:endParaRPr lang="de-DE" sz="1100" dirty="0">
                        <a:solidFill>
                          <a:srgbClr val="6E6452"/>
                        </a:solidFill>
                        <a:latin typeface="+mj-lt"/>
                      </a:endParaRPr>
                    </a:p>
                  </a:txBody>
                  <a:tcPr marL="68580" marR="68580" marT="0" marB="0"/>
                </a:tc>
                <a:tc>
                  <a:txBody>
                    <a:bodyPr/>
                    <a:lstStyle/>
                    <a:p>
                      <a:pPr algn="r">
                        <a:lnSpc>
                          <a:spcPct val="115000"/>
                        </a:lnSpc>
                        <a:spcAft>
                          <a:spcPts val="0"/>
                        </a:spcAft>
                      </a:pPr>
                      <a:r>
                        <a:rPr lang="en-US" sz="1100" dirty="0">
                          <a:solidFill>
                            <a:srgbClr val="6E6452"/>
                          </a:solidFill>
                          <a:effectLst/>
                          <a:latin typeface="+mj-lt"/>
                          <a:ea typeface="Times New Roman" panose="02020603050405020304" pitchFamily="18" charset="0"/>
                        </a:rPr>
                        <a:t>1205</a:t>
                      </a:r>
                      <a:endParaRPr lang="de-DE" sz="1100" dirty="0">
                        <a:solidFill>
                          <a:srgbClr val="6E6452"/>
                        </a:solidFill>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dirty="0">
                          <a:solidFill>
                            <a:srgbClr val="6E6452"/>
                          </a:solidFill>
                          <a:effectLst/>
                          <a:latin typeface="+mj-lt"/>
                          <a:ea typeface="Times New Roman" panose="02020603050405020304" pitchFamily="18" charset="0"/>
                        </a:rPr>
                        <a:t>581</a:t>
                      </a:r>
                      <a:endParaRPr lang="de-DE" sz="1100" dirty="0">
                        <a:solidFill>
                          <a:srgbClr val="6E6452"/>
                        </a:solidFill>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dirty="0">
                          <a:solidFill>
                            <a:srgbClr val="6E6452"/>
                          </a:solidFill>
                          <a:effectLst/>
                          <a:latin typeface="+mj-lt"/>
                          <a:ea typeface="Times New Roman" panose="02020603050405020304" pitchFamily="18" charset="0"/>
                        </a:rPr>
                        <a:t>2013</a:t>
                      </a:r>
                      <a:endParaRPr lang="de-DE" sz="1100" dirty="0">
                        <a:solidFill>
                          <a:srgbClr val="6E6452"/>
                        </a:solidFill>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dirty="0">
                          <a:solidFill>
                            <a:srgbClr val="6E6452"/>
                          </a:solidFill>
                          <a:effectLst/>
                          <a:latin typeface="+mj-lt"/>
                          <a:ea typeface="Times New Roman" panose="02020603050405020304" pitchFamily="18" charset="0"/>
                        </a:rPr>
                        <a:t>10 (50%)</a:t>
                      </a:r>
                      <a:endParaRPr lang="de-DE" sz="1100" dirty="0">
                        <a:solidFill>
                          <a:srgbClr val="6E6452"/>
                        </a:solidFill>
                        <a:effectLst/>
                        <a:latin typeface="+mj-lt"/>
                        <a:ea typeface="Times New Roman" panose="02020603050405020304" pitchFamily="18" charset="0"/>
                      </a:endParaRPr>
                    </a:p>
                  </a:txBody>
                  <a:tcPr marL="68580" marR="68580" marT="0" marB="0"/>
                </a:tc>
                <a:tc>
                  <a:txBody>
                    <a:bodyPr/>
                    <a:lstStyle/>
                    <a:p>
                      <a:pPr algn="r">
                        <a:lnSpc>
                          <a:spcPct val="115000"/>
                        </a:lnSpc>
                        <a:spcAft>
                          <a:spcPts val="0"/>
                        </a:spcAft>
                      </a:pPr>
                      <a:r>
                        <a:rPr lang="en-US" sz="1100" kern="1200" dirty="0" smtClean="0">
                          <a:solidFill>
                            <a:schemeClr val="dk1"/>
                          </a:solidFill>
                          <a:effectLst/>
                          <a:latin typeface="+mn-lt"/>
                          <a:ea typeface="+mn-ea"/>
                          <a:cs typeface="+mn-cs"/>
                        </a:rPr>
                        <a:t>Minder (2014)</a:t>
                      </a:r>
                      <a:endParaRPr lang="en-US" sz="1100" dirty="0" smtClean="0">
                        <a:solidFill>
                          <a:srgbClr val="6E6452"/>
                        </a:solidFill>
                        <a:effectLst/>
                        <a:latin typeface="+mj-lt"/>
                      </a:endParaRPr>
                    </a:p>
                  </a:txBody>
                  <a:tcPr marL="68580" marR="68580" marT="0" marB="0"/>
                </a:tc>
              </a:tr>
            </a:tbl>
          </a:graphicData>
        </a:graphic>
      </p:graphicFrame>
      <p:sp>
        <p:nvSpPr>
          <p:cNvPr id="8" name="Titel 1"/>
          <p:cNvSpPr txBox="1">
            <a:spLocks/>
          </p:cNvSpPr>
          <p:nvPr/>
        </p:nvSpPr>
        <p:spPr>
          <a:xfrm>
            <a:off x="516952" y="1254608"/>
            <a:ext cx="7776000"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C80F0F"/>
                </a:solidFill>
              </a:rPr>
              <a:t>System Costs</a:t>
            </a:r>
            <a:endParaRPr lang="de-DE" kern="0" dirty="0">
              <a:solidFill>
                <a:srgbClr val="C80F0F"/>
              </a:solidFill>
            </a:endParaRPr>
          </a:p>
        </p:txBody>
      </p:sp>
    </p:spTree>
    <p:extLst>
      <p:ext uri="{BB962C8B-B14F-4D97-AF65-F5344CB8AC3E}">
        <p14:creationId xmlns:p14="http://schemas.microsoft.com/office/powerpoint/2010/main" val="1428938871"/>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p>
            <a:r>
              <a:rPr lang="en-GB" smtClean="0"/>
              <a:t>Economic Assessment of SHIP in Tunisia</a:t>
            </a:r>
            <a:endParaRPr lang="en-GB" dirty="0"/>
          </a:p>
        </p:txBody>
      </p:sp>
      <p:sp>
        <p:nvSpPr>
          <p:cNvPr id="3" name="Datumsplatzhalter 2"/>
          <p:cNvSpPr>
            <a:spLocks noGrp="1"/>
          </p:cNvSpPr>
          <p:nvPr>
            <p:ph type="dt" sz="half" idx="11"/>
          </p:nvPr>
        </p:nvSpPr>
        <p:spPr/>
        <p:txBody>
          <a:bodyPr/>
          <a:lstStyle/>
          <a:p>
            <a:fld id="{16A73F5A-F6F8-44BD-9605-8321BD5AF5DE}" type="datetime1">
              <a:rPr lang="fr-FR" noProof="0" smtClean="0"/>
              <a:t>26/09/2014</a:t>
            </a:fld>
            <a:endParaRPr lang="de-DE" noProof="0"/>
          </a:p>
        </p:txBody>
      </p:sp>
      <p:graphicFrame>
        <p:nvGraphicFramePr>
          <p:cNvPr id="4" name="Tabelle 3"/>
          <p:cNvGraphicFramePr>
            <a:graphicFrameLocks noGrp="1"/>
          </p:cNvGraphicFramePr>
          <p:nvPr>
            <p:extLst>
              <p:ext uri="{D42A27DB-BD31-4B8C-83A1-F6EECF244321}">
                <p14:modId xmlns:p14="http://schemas.microsoft.com/office/powerpoint/2010/main" val="956711205"/>
              </p:ext>
            </p:extLst>
          </p:nvPr>
        </p:nvGraphicFramePr>
        <p:xfrm>
          <a:off x="1052606" y="2046764"/>
          <a:ext cx="6408644" cy="2514600"/>
        </p:xfrm>
        <a:graphic>
          <a:graphicData uri="http://schemas.openxmlformats.org/drawingml/2006/table">
            <a:tbl>
              <a:tblPr firstRow="1" firstCol="1" bandRow="1">
                <a:tableStyleId>{5C22544A-7EE6-4342-B048-85BDC9FD1C3A}</a:tableStyleId>
              </a:tblPr>
              <a:tblGrid>
                <a:gridCol w="720946"/>
                <a:gridCol w="720946"/>
                <a:gridCol w="720946"/>
                <a:gridCol w="720946"/>
                <a:gridCol w="720946"/>
                <a:gridCol w="720946"/>
                <a:gridCol w="2082968"/>
              </a:tblGrid>
              <a:tr h="0">
                <a:tc gridSpan="3">
                  <a:txBody>
                    <a:bodyPr/>
                    <a:lstStyle/>
                    <a:p>
                      <a:pPr algn="ctr">
                        <a:lnSpc>
                          <a:spcPct val="150000"/>
                        </a:lnSpc>
                        <a:spcAft>
                          <a:spcPts val="0"/>
                        </a:spcAft>
                      </a:pPr>
                      <a:r>
                        <a:rPr lang="en-US" sz="1100" dirty="0">
                          <a:effectLst/>
                        </a:rPr>
                        <a:t>GHI in kWh/m²/a</a:t>
                      </a:r>
                      <a:endParaRPr lang="de-DE" sz="1100" dirty="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de-DE"/>
                    </a:p>
                  </a:txBody>
                  <a:tcPr/>
                </a:tc>
                <a:tc hMerge="1">
                  <a:txBody>
                    <a:bodyPr/>
                    <a:lstStyle/>
                    <a:p>
                      <a:endParaRPr lang="de-DE"/>
                    </a:p>
                  </a:txBody>
                  <a:tcPr/>
                </a:tc>
                <a:tc gridSpan="3">
                  <a:txBody>
                    <a:bodyPr/>
                    <a:lstStyle/>
                    <a:p>
                      <a:pPr algn="ctr">
                        <a:lnSpc>
                          <a:spcPct val="150000"/>
                        </a:lnSpc>
                        <a:spcAft>
                          <a:spcPts val="0"/>
                        </a:spcAft>
                      </a:pPr>
                      <a:r>
                        <a:rPr lang="en-US" sz="1100">
                          <a:effectLst/>
                        </a:rPr>
                        <a:t>DNI in kWh/m²/a</a:t>
                      </a:r>
                      <a:endParaRPr lang="de-DE" sz="110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de-DE"/>
                    </a:p>
                  </a:txBody>
                  <a:tcPr/>
                </a:tc>
                <a:tc hMerge="1">
                  <a:txBody>
                    <a:bodyPr/>
                    <a:lstStyle/>
                    <a:p>
                      <a:endParaRPr lang="de-DE"/>
                    </a:p>
                  </a:txBody>
                  <a:tcPr/>
                </a:tc>
                <a:tc rowSpan="2">
                  <a:txBody>
                    <a:bodyPr/>
                    <a:lstStyle/>
                    <a:p>
                      <a:pPr algn="ctr">
                        <a:lnSpc>
                          <a:spcPct val="150000"/>
                        </a:lnSpc>
                        <a:spcAft>
                          <a:spcPts val="0"/>
                        </a:spcAft>
                      </a:pPr>
                      <a:r>
                        <a:rPr lang="en-US" sz="1100" b="1" dirty="0">
                          <a:solidFill>
                            <a:schemeClr val="bg1"/>
                          </a:solidFill>
                          <a:effectLst/>
                        </a:rPr>
                        <a:t>Source</a:t>
                      </a:r>
                      <a:endParaRPr lang="de-DE" sz="1100" b="1" dirty="0">
                        <a:solidFill>
                          <a:schemeClr val="bg1"/>
                        </a:solidFill>
                        <a:effectLst/>
                        <a:latin typeface="Times New Roman" panose="02020603050405020304" pitchFamily="18" charset="0"/>
                        <a:ea typeface="Times New Roman" panose="02020603050405020304" pitchFamily="18" charset="0"/>
                      </a:endParaRPr>
                    </a:p>
                  </a:txBody>
                  <a:tcPr marL="68580" marR="68580" marT="0" marB="0"/>
                </a:tc>
              </a:tr>
              <a:tr h="0">
                <a:tc>
                  <a:txBody>
                    <a:bodyPr/>
                    <a:lstStyle/>
                    <a:p>
                      <a:pPr algn="ctr">
                        <a:lnSpc>
                          <a:spcPct val="150000"/>
                        </a:lnSpc>
                        <a:spcAft>
                          <a:spcPts val="0"/>
                        </a:spcAft>
                      </a:pPr>
                      <a:r>
                        <a:rPr lang="en-US" sz="1100">
                          <a:effectLst/>
                        </a:rPr>
                        <a:t>North</a:t>
                      </a:r>
                      <a:endParaRPr lang="de-DE"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50000"/>
                        </a:lnSpc>
                        <a:spcAft>
                          <a:spcPts val="0"/>
                        </a:spcAft>
                      </a:pPr>
                      <a:r>
                        <a:rPr lang="en-US" sz="1100" b="1">
                          <a:solidFill>
                            <a:schemeClr val="bg1"/>
                          </a:solidFill>
                          <a:effectLst/>
                        </a:rPr>
                        <a:t>Center</a:t>
                      </a:r>
                      <a:endParaRPr lang="de-DE" sz="1100" b="1">
                        <a:solidFill>
                          <a:schemeClr val="bg1"/>
                        </a:solidFill>
                        <a:effectLst/>
                        <a:latin typeface="Times New Roman" panose="02020603050405020304" pitchFamily="18" charset="0"/>
                        <a:ea typeface="Times New Roman" panose="02020603050405020304" pitchFamily="18" charset="0"/>
                      </a:endParaRPr>
                    </a:p>
                  </a:txBody>
                  <a:tcPr marL="68580" marR="68580" marT="0" marB="0">
                    <a:solidFill>
                      <a:srgbClr val="C80F0F"/>
                    </a:solidFill>
                  </a:tcPr>
                </a:tc>
                <a:tc>
                  <a:txBody>
                    <a:bodyPr/>
                    <a:lstStyle/>
                    <a:p>
                      <a:pPr algn="ctr">
                        <a:lnSpc>
                          <a:spcPct val="150000"/>
                        </a:lnSpc>
                        <a:spcAft>
                          <a:spcPts val="0"/>
                        </a:spcAft>
                      </a:pPr>
                      <a:r>
                        <a:rPr lang="en-US" sz="1100" b="1">
                          <a:solidFill>
                            <a:schemeClr val="bg1"/>
                          </a:solidFill>
                          <a:effectLst/>
                        </a:rPr>
                        <a:t>Average</a:t>
                      </a:r>
                      <a:endParaRPr lang="de-DE" sz="1100" b="1">
                        <a:solidFill>
                          <a:schemeClr val="bg1"/>
                        </a:solidFill>
                        <a:effectLst/>
                        <a:latin typeface="Times New Roman" panose="02020603050405020304" pitchFamily="18" charset="0"/>
                        <a:ea typeface="Times New Roman" panose="02020603050405020304" pitchFamily="18" charset="0"/>
                      </a:endParaRPr>
                    </a:p>
                  </a:txBody>
                  <a:tcPr marL="68580" marR="68580" marT="0" marB="0">
                    <a:solidFill>
                      <a:srgbClr val="C80F0F"/>
                    </a:solidFill>
                  </a:tcPr>
                </a:tc>
                <a:tc>
                  <a:txBody>
                    <a:bodyPr/>
                    <a:lstStyle/>
                    <a:p>
                      <a:pPr algn="ctr">
                        <a:lnSpc>
                          <a:spcPct val="150000"/>
                        </a:lnSpc>
                        <a:spcAft>
                          <a:spcPts val="0"/>
                        </a:spcAft>
                      </a:pPr>
                      <a:r>
                        <a:rPr lang="en-US" sz="1100" b="1">
                          <a:solidFill>
                            <a:schemeClr val="bg1"/>
                          </a:solidFill>
                          <a:effectLst/>
                        </a:rPr>
                        <a:t>North</a:t>
                      </a:r>
                      <a:endParaRPr lang="de-DE" sz="1100" b="1">
                        <a:solidFill>
                          <a:schemeClr val="bg1"/>
                        </a:solidFill>
                        <a:effectLst/>
                        <a:latin typeface="Times New Roman" panose="02020603050405020304" pitchFamily="18" charset="0"/>
                        <a:ea typeface="Times New Roman" panose="02020603050405020304" pitchFamily="18" charset="0"/>
                      </a:endParaRPr>
                    </a:p>
                  </a:txBody>
                  <a:tcPr marL="68580" marR="68580" marT="0" marB="0">
                    <a:solidFill>
                      <a:srgbClr val="C80F0F"/>
                    </a:solidFill>
                  </a:tcPr>
                </a:tc>
                <a:tc>
                  <a:txBody>
                    <a:bodyPr/>
                    <a:lstStyle/>
                    <a:p>
                      <a:pPr algn="ctr">
                        <a:lnSpc>
                          <a:spcPct val="150000"/>
                        </a:lnSpc>
                        <a:spcAft>
                          <a:spcPts val="0"/>
                        </a:spcAft>
                      </a:pPr>
                      <a:r>
                        <a:rPr lang="en-US" sz="1100" b="1">
                          <a:solidFill>
                            <a:schemeClr val="bg1"/>
                          </a:solidFill>
                          <a:effectLst/>
                        </a:rPr>
                        <a:t>Center</a:t>
                      </a:r>
                      <a:endParaRPr lang="de-DE" sz="1100" b="1">
                        <a:solidFill>
                          <a:schemeClr val="bg1"/>
                        </a:solidFill>
                        <a:effectLst/>
                        <a:latin typeface="Times New Roman" panose="02020603050405020304" pitchFamily="18" charset="0"/>
                        <a:ea typeface="Times New Roman" panose="02020603050405020304" pitchFamily="18" charset="0"/>
                      </a:endParaRPr>
                    </a:p>
                  </a:txBody>
                  <a:tcPr marL="68580" marR="68580" marT="0" marB="0">
                    <a:solidFill>
                      <a:srgbClr val="C80F0F"/>
                    </a:solidFill>
                  </a:tcPr>
                </a:tc>
                <a:tc>
                  <a:txBody>
                    <a:bodyPr/>
                    <a:lstStyle/>
                    <a:p>
                      <a:pPr algn="ctr">
                        <a:lnSpc>
                          <a:spcPct val="150000"/>
                        </a:lnSpc>
                        <a:spcAft>
                          <a:spcPts val="0"/>
                        </a:spcAft>
                      </a:pPr>
                      <a:r>
                        <a:rPr lang="en-US" sz="1100" b="1" dirty="0">
                          <a:solidFill>
                            <a:schemeClr val="bg1"/>
                          </a:solidFill>
                          <a:effectLst/>
                        </a:rPr>
                        <a:t>Average</a:t>
                      </a:r>
                      <a:endParaRPr lang="de-DE" sz="1100" b="1" dirty="0">
                        <a:solidFill>
                          <a:schemeClr val="bg1"/>
                        </a:solidFill>
                        <a:effectLst/>
                        <a:latin typeface="Times New Roman" panose="02020603050405020304" pitchFamily="18" charset="0"/>
                        <a:ea typeface="Times New Roman" panose="02020603050405020304" pitchFamily="18" charset="0"/>
                      </a:endParaRPr>
                    </a:p>
                  </a:txBody>
                  <a:tcPr marL="68580" marR="68580" marT="0" marB="0">
                    <a:solidFill>
                      <a:srgbClr val="C80F0F"/>
                    </a:solidFill>
                  </a:tcPr>
                </a:tc>
                <a:tc vMerge="1">
                  <a:txBody>
                    <a:bodyPr/>
                    <a:lstStyle/>
                    <a:p>
                      <a:endParaRPr lang="de-DE"/>
                    </a:p>
                  </a:txBody>
                  <a:tcPr/>
                </a:tc>
              </a:tr>
              <a:tr h="200025">
                <a:tc>
                  <a:txBody>
                    <a:bodyPr/>
                    <a:lstStyle/>
                    <a:p>
                      <a:pPr algn="r">
                        <a:lnSpc>
                          <a:spcPct val="150000"/>
                        </a:lnSpc>
                        <a:spcAft>
                          <a:spcPts val="0"/>
                        </a:spcAft>
                      </a:pPr>
                      <a:r>
                        <a:rPr lang="en-US" sz="1100" b="0" dirty="0">
                          <a:solidFill>
                            <a:srgbClr val="6E6452"/>
                          </a:solidFill>
                          <a:effectLst/>
                        </a:rPr>
                        <a:t>1743</a:t>
                      </a:r>
                      <a:endParaRPr lang="de-DE" sz="1100" b="0" dirty="0">
                        <a:solidFill>
                          <a:srgbClr val="6E6452"/>
                        </a:solidFill>
                        <a:effectLst/>
                        <a:latin typeface="Times New Roman" panose="02020603050405020304" pitchFamily="18" charset="0"/>
                        <a:ea typeface="Times New Roman" panose="02020603050405020304" pitchFamily="18" charset="0"/>
                      </a:endParaRPr>
                    </a:p>
                  </a:txBody>
                  <a:tcPr marL="68580" marR="68580" marT="0" marB="0">
                    <a:solidFill>
                      <a:srgbClr val="F5E7E7"/>
                    </a:solidFill>
                  </a:tcPr>
                </a:tc>
                <a:tc>
                  <a:txBody>
                    <a:bodyPr/>
                    <a:lstStyle/>
                    <a:p>
                      <a:pPr algn="r">
                        <a:lnSpc>
                          <a:spcPct val="150000"/>
                        </a:lnSpc>
                        <a:spcAft>
                          <a:spcPts val="0"/>
                        </a:spcAft>
                      </a:pPr>
                      <a:r>
                        <a:rPr lang="en-US" sz="1100" b="0" dirty="0">
                          <a:solidFill>
                            <a:srgbClr val="6E6452"/>
                          </a:solidFill>
                          <a:effectLst/>
                        </a:rPr>
                        <a:t>1891</a:t>
                      </a:r>
                      <a:endParaRPr lang="de-DE" sz="1100" b="0" dirty="0">
                        <a:solidFill>
                          <a:srgbClr val="6E6452"/>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lnSpc>
                          <a:spcPct val="150000"/>
                        </a:lnSpc>
                        <a:spcAft>
                          <a:spcPts val="0"/>
                        </a:spcAft>
                      </a:pPr>
                      <a:r>
                        <a:rPr lang="en-US" sz="1100" dirty="0">
                          <a:effectLst/>
                        </a:rPr>
                        <a:t>1817</a:t>
                      </a:r>
                      <a:endParaRPr lang="de-DE" sz="11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lnSpc>
                          <a:spcPct val="150000"/>
                        </a:lnSpc>
                        <a:spcAft>
                          <a:spcPts val="0"/>
                        </a:spcAft>
                      </a:pPr>
                      <a:r>
                        <a:rPr lang="en-US" sz="1100" dirty="0">
                          <a:effectLst/>
                        </a:rPr>
                        <a:t>1853</a:t>
                      </a:r>
                      <a:endParaRPr lang="de-DE" sz="11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lnSpc>
                          <a:spcPct val="150000"/>
                        </a:lnSpc>
                        <a:spcAft>
                          <a:spcPts val="0"/>
                        </a:spcAft>
                      </a:pPr>
                      <a:r>
                        <a:rPr lang="en-US" sz="1100">
                          <a:effectLst/>
                        </a:rPr>
                        <a:t>2040</a:t>
                      </a:r>
                      <a:endParaRPr lang="de-DE"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lnSpc>
                          <a:spcPct val="150000"/>
                        </a:lnSpc>
                        <a:spcAft>
                          <a:spcPts val="0"/>
                        </a:spcAft>
                      </a:pPr>
                      <a:r>
                        <a:rPr lang="en-US" sz="1100" dirty="0">
                          <a:effectLst/>
                        </a:rPr>
                        <a:t>1947</a:t>
                      </a:r>
                      <a:endParaRPr lang="de-DE" sz="11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50000"/>
                        </a:lnSpc>
                        <a:spcAft>
                          <a:spcPts val="0"/>
                        </a:spcAft>
                      </a:pPr>
                      <a:r>
                        <a:rPr lang="en-US" sz="1100">
                          <a:effectLst/>
                        </a:rPr>
                        <a:t>Solar Med Atlas</a:t>
                      </a:r>
                      <a:endParaRPr lang="de-DE" sz="1100">
                        <a:effectLst/>
                        <a:latin typeface="Times New Roman" panose="02020603050405020304" pitchFamily="18" charset="0"/>
                        <a:ea typeface="Times New Roman" panose="02020603050405020304" pitchFamily="18" charset="0"/>
                      </a:endParaRPr>
                    </a:p>
                  </a:txBody>
                  <a:tcPr marL="68580" marR="68580" marT="0" marB="0"/>
                </a:tc>
              </a:tr>
              <a:tr h="200025">
                <a:tc>
                  <a:txBody>
                    <a:bodyPr/>
                    <a:lstStyle/>
                    <a:p>
                      <a:pPr algn="r">
                        <a:lnSpc>
                          <a:spcPct val="150000"/>
                        </a:lnSpc>
                        <a:spcAft>
                          <a:spcPts val="0"/>
                        </a:spcAft>
                      </a:pPr>
                      <a:r>
                        <a:rPr lang="en-US" sz="1100" b="0" dirty="0">
                          <a:solidFill>
                            <a:srgbClr val="6E6452"/>
                          </a:solidFill>
                          <a:effectLst/>
                        </a:rPr>
                        <a:t>1719</a:t>
                      </a:r>
                      <a:endParaRPr lang="de-DE" sz="1100" b="0" dirty="0">
                        <a:solidFill>
                          <a:srgbClr val="6E6452"/>
                        </a:solidFill>
                        <a:effectLst/>
                        <a:latin typeface="Times New Roman" panose="02020603050405020304" pitchFamily="18" charset="0"/>
                        <a:ea typeface="Times New Roman" panose="02020603050405020304" pitchFamily="18" charset="0"/>
                      </a:endParaRPr>
                    </a:p>
                  </a:txBody>
                  <a:tcPr marL="68580" marR="68580" marT="0" marB="0">
                    <a:solidFill>
                      <a:srgbClr val="EBCCCC"/>
                    </a:solidFill>
                  </a:tcPr>
                </a:tc>
                <a:tc>
                  <a:txBody>
                    <a:bodyPr/>
                    <a:lstStyle/>
                    <a:p>
                      <a:pPr algn="r">
                        <a:lnSpc>
                          <a:spcPct val="150000"/>
                        </a:lnSpc>
                        <a:spcAft>
                          <a:spcPts val="0"/>
                        </a:spcAft>
                      </a:pPr>
                      <a:r>
                        <a:rPr lang="en-US" sz="1100" b="0">
                          <a:solidFill>
                            <a:srgbClr val="6E6452"/>
                          </a:solidFill>
                          <a:effectLst/>
                        </a:rPr>
                        <a:t>1820</a:t>
                      </a:r>
                      <a:endParaRPr lang="de-DE" sz="1100" b="0">
                        <a:solidFill>
                          <a:srgbClr val="6E6452"/>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lnSpc>
                          <a:spcPct val="150000"/>
                        </a:lnSpc>
                        <a:spcAft>
                          <a:spcPts val="0"/>
                        </a:spcAft>
                      </a:pPr>
                      <a:r>
                        <a:rPr lang="en-US" sz="1100">
                          <a:effectLst/>
                        </a:rPr>
                        <a:t>1770</a:t>
                      </a:r>
                      <a:endParaRPr lang="de-DE"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lnSpc>
                          <a:spcPct val="150000"/>
                        </a:lnSpc>
                        <a:spcAft>
                          <a:spcPts val="0"/>
                        </a:spcAft>
                      </a:pPr>
                      <a:r>
                        <a:rPr lang="en-US" sz="1100">
                          <a:effectLst/>
                        </a:rPr>
                        <a:t>1814</a:t>
                      </a:r>
                      <a:endParaRPr lang="de-DE"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lnSpc>
                          <a:spcPct val="150000"/>
                        </a:lnSpc>
                        <a:spcAft>
                          <a:spcPts val="0"/>
                        </a:spcAft>
                      </a:pPr>
                      <a:r>
                        <a:rPr lang="en-US" sz="1100">
                          <a:effectLst/>
                        </a:rPr>
                        <a:t>1888</a:t>
                      </a:r>
                      <a:endParaRPr lang="de-DE"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lnSpc>
                          <a:spcPct val="150000"/>
                        </a:lnSpc>
                        <a:spcAft>
                          <a:spcPts val="0"/>
                        </a:spcAft>
                      </a:pPr>
                      <a:r>
                        <a:rPr lang="en-US" sz="1100">
                          <a:effectLst/>
                        </a:rPr>
                        <a:t>1851</a:t>
                      </a:r>
                      <a:endParaRPr lang="de-DE"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50000"/>
                        </a:lnSpc>
                        <a:spcAft>
                          <a:spcPts val="0"/>
                        </a:spcAft>
                      </a:pPr>
                      <a:r>
                        <a:rPr lang="en-US" sz="1100">
                          <a:effectLst/>
                        </a:rPr>
                        <a:t>SoDa, 2005</a:t>
                      </a:r>
                      <a:endParaRPr lang="de-DE" sz="1100">
                        <a:effectLst/>
                        <a:latin typeface="Times New Roman" panose="02020603050405020304" pitchFamily="18" charset="0"/>
                        <a:ea typeface="Times New Roman" panose="02020603050405020304" pitchFamily="18" charset="0"/>
                      </a:endParaRPr>
                    </a:p>
                  </a:txBody>
                  <a:tcPr marL="68580" marR="68580" marT="0" marB="0"/>
                </a:tc>
              </a:tr>
              <a:tr h="396875">
                <a:tc>
                  <a:txBody>
                    <a:bodyPr/>
                    <a:lstStyle/>
                    <a:p>
                      <a:pPr algn="r">
                        <a:lnSpc>
                          <a:spcPct val="150000"/>
                        </a:lnSpc>
                        <a:spcAft>
                          <a:spcPts val="0"/>
                        </a:spcAft>
                      </a:pPr>
                      <a:r>
                        <a:rPr lang="en-US" sz="1100" b="0" dirty="0">
                          <a:solidFill>
                            <a:srgbClr val="6E6452"/>
                          </a:solidFill>
                          <a:effectLst/>
                        </a:rPr>
                        <a:t>1856</a:t>
                      </a:r>
                      <a:endParaRPr lang="de-DE" sz="1100" b="0" dirty="0">
                        <a:solidFill>
                          <a:srgbClr val="6E6452"/>
                        </a:solidFill>
                        <a:effectLst/>
                      </a:endParaRPr>
                    </a:p>
                    <a:p>
                      <a:pPr algn="r">
                        <a:lnSpc>
                          <a:spcPct val="150000"/>
                        </a:lnSpc>
                        <a:spcAft>
                          <a:spcPts val="0"/>
                        </a:spcAft>
                      </a:pPr>
                      <a:r>
                        <a:rPr lang="en-US" sz="1100" b="0" dirty="0">
                          <a:solidFill>
                            <a:srgbClr val="6E6452"/>
                          </a:solidFill>
                          <a:effectLst/>
                        </a:rPr>
                        <a:t>(2112)</a:t>
                      </a:r>
                      <a:endParaRPr lang="de-DE" sz="1100" b="0" dirty="0">
                        <a:solidFill>
                          <a:srgbClr val="6E6452"/>
                        </a:solidFill>
                        <a:effectLst/>
                        <a:latin typeface="Times New Roman" panose="02020603050405020304" pitchFamily="18" charset="0"/>
                        <a:ea typeface="Times New Roman" panose="02020603050405020304" pitchFamily="18" charset="0"/>
                      </a:endParaRPr>
                    </a:p>
                  </a:txBody>
                  <a:tcPr marL="68580" marR="68580" marT="0" marB="0" anchor="ctr">
                    <a:solidFill>
                      <a:srgbClr val="F5E7E7"/>
                    </a:solidFill>
                  </a:tcPr>
                </a:tc>
                <a:tc>
                  <a:txBody>
                    <a:bodyPr/>
                    <a:lstStyle/>
                    <a:p>
                      <a:pPr algn="r">
                        <a:lnSpc>
                          <a:spcPct val="150000"/>
                        </a:lnSpc>
                        <a:spcAft>
                          <a:spcPts val="0"/>
                        </a:spcAft>
                      </a:pPr>
                      <a:r>
                        <a:rPr lang="en-US" sz="1100" b="0">
                          <a:solidFill>
                            <a:srgbClr val="6E6452"/>
                          </a:solidFill>
                          <a:effectLst/>
                        </a:rPr>
                        <a:t>2047</a:t>
                      </a:r>
                      <a:endParaRPr lang="de-DE" sz="1100" b="0">
                        <a:solidFill>
                          <a:srgbClr val="6E6452"/>
                        </a:solidFill>
                        <a:effectLst/>
                      </a:endParaRPr>
                    </a:p>
                    <a:p>
                      <a:pPr algn="r">
                        <a:lnSpc>
                          <a:spcPct val="150000"/>
                        </a:lnSpc>
                        <a:spcAft>
                          <a:spcPts val="0"/>
                        </a:spcAft>
                      </a:pPr>
                      <a:r>
                        <a:rPr lang="en-US" sz="1100" b="0">
                          <a:solidFill>
                            <a:srgbClr val="6E6452"/>
                          </a:solidFill>
                          <a:effectLst/>
                        </a:rPr>
                        <a:t>(2332)</a:t>
                      </a:r>
                      <a:endParaRPr lang="de-DE" sz="1100" b="0">
                        <a:solidFill>
                          <a:srgbClr val="6E6452"/>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lnSpc>
                          <a:spcPct val="150000"/>
                        </a:lnSpc>
                        <a:spcAft>
                          <a:spcPts val="0"/>
                        </a:spcAft>
                      </a:pPr>
                      <a:r>
                        <a:rPr lang="en-US" sz="1100">
                          <a:effectLst/>
                        </a:rPr>
                        <a:t>1952</a:t>
                      </a:r>
                      <a:endParaRPr lang="de-DE" sz="1100">
                        <a:effectLst/>
                      </a:endParaRPr>
                    </a:p>
                    <a:p>
                      <a:pPr algn="r">
                        <a:lnSpc>
                          <a:spcPct val="150000"/>
                        </a:lnSpc>
                        <a:spcAft>
                          <a:spcPts val="0"/>
                        </a:spcAft>
                      </a:pPr>
                      <a:r>
                        <a:rPr lang="en-US" sz="1100">
                          <a:effectLst/>
                        </a:rPr>
                        <a:t>(2222)</a:t>
                      </a:r>
                      <a:endParaRPr lang="de-DE" sz="11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lnSpc>
                          <a:spcPct val="150000"/>
                        </a:lnSpc>
                        <a:spcAft>
                          <a:spcPts val="0"/>
                        </a:spcAft>
                      </a:pPr>
                      <a:r>
                        <a:rPr lang="en-US" sz="1100">
                          <a:effectLst/>
                        </a:rPr>
                        <a:t>2113</a:t>
                      </a:r>
                      <a:endParaRPr lang="de-DE" sz="11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lnSpc>
                          <a:spcPct val="150000"/>
                        </a:lnSpc>
                        <a:spcAft>
                          <a:spcPts val="0"/>
                        </a:spcAft>
                      </a:pPr>
                      <a:r>
                        <a:rPr lang="en-US" sz="1100">
                          <a:effectLst/>
                        </a:rPr>
                        <a:t>2311</a:t>
                      </a:r>
                      <a:endParaRPr lang="de-DE" sz="1100">
                        <a:effectLst/>
                      </a:endParaRPr>
                    </a:p>
                    <a:p>
                      <a:pPr algn="r">
                        <a:lnSpc>
                          <a:spcPct val="150000"/>
                        </a:lnSpc>
                        <a:spcAft>
                          <a:spcPts val="0"/>
                        </a:spcAft>
                      </a:pPr>
                      <a:r>
                        <a:rPr lang="en-US" sz="1100">
                          <a:effectLst/>
                        </a:rPr>
                        <a:t> </a:t>
                      </a:r>
                      <a:endParaRPr lang="de-DE" sz="11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lnSpc>
                          <a:spcPct val="150000"/>
                        </a:lnSpc>
                        <a:spcAft>
                          <a:spcPts val="0"/>
                        </a:spcAft>
                      </a:pPr>
                      <a:r>
                        <a:rPr lang="en-US" sz="1100">
                          <a:effectLst/>
                        </a:rPr>
                        <a:t>2212</a:t>
                      </a:r>
                      <a:endParaRPr lang="de-DE" sz="1100">
                        <a:effectLst/>
                      </a:endParaRPr>
                    </a:p>
                    <a:p>
                      <a:pPr algn="r">
                        <a:lnSpc>
                          <a:spcPct val="150000"/>
                        </a:lnSpc>
                        <a:spcAft>
                          <a:spcPts val="0"/>
                        </a:spcAft>
                      </a:pPr>
                      <a:r>
                        <a:rPr lang="en-US" sz="1100">
                          <a:effectLst/>
                        </a:rPr>
                        <a:t> </a:t>
                      </a:r>
                      <a:endParaRPr lang="de-DE" sz="11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lnSpc>
                          <a:spcPct val="150000"/>
                        </a:lnSpc>
                        <a:spcAft>
                          <a:spcPts val="0"/>
                        </a:spcAft>
                      </a:pPr>
                      <a:r>
                        <a:rPr lang="en-US" sz="1100">
                          <a:effectLst/>
                        </a:rPr>
                        <a:t>PVGIS</a:t>
                      </a:r>
                      <a:endParaRPr lang="de-DE" sz="1100">
                        <a:effectLst/>
                      </a:endParaRPr>
                    </a:p>
                    <a:p>
                      <a:pPr algn="just">
                        <a:lnSpc>
                          <a:spcPct val="150000"/>
                        </a:lnSpc>
                        <a:spcAft>
                          <a:spcPts val="0"/>
                        </a:spcAft>
                      </a:pPr>
                      <a:r>
                        <a:rPr lang="en-US" sz="1100">
                          <a:effectLst/>
                        </a:rPr>
                        <a:t>(optimal inclination angle: 31°)</a:t>
                      </a:r>
                      <a:endParaRPr lang="de-DE" sz="1100">
                        <a:effectLst/>
                        <a:latin typeface="Times New Roman" panose="02020603050405020304" pitchFamily="18" charset="0"/>
                        <a:ea typeface="Times New Roman" panose="02020603050405020304" pitchFamily="18" charset="0"/>
                      </a:endParaRPr>
                    </a:p>
                  </a:txBody>
                  <a:tcPr marL="68580" marR="68580" marT="0" marB="0" anchor="ctr"/>
                </a:tc>
              </a:tr>
              <a:tr h="201295">
                <a:tc>
                  <a:txBody>
                    <a:bodyPr/>
                    <a:lstStyle/>
                    <a:p>
                      <a:pPr algn="r">
                        <a:lnSpc>
                          <a:spcPct val="150000"/>
                        </a:lnSpc>
                        <a:spcAft>
                          <a:spcPts val="0"/>
                        </a:spcAft>
                      </a:pPr>
                      <a:r>
                        <a:rPr lang="en-US" sz="1100" b="0" dirty="0">
                          <a:solidFill>
                            <a:srgbClr val="6E6452"/>
                          </a:solidFill>
                          <a:effectLst/>
                        </a:rPr>
                        <a:t>-</a:t>
                      </a:r>
                      <a:endParaRPr lang="de-DE" sz="1100" b="0" dirty="0">
                        <a:solidFill>
                          <a:srgbClr val="6E6452"/>
                        </a:solidFill>
                        <a:effectLst/>
                        <a:latin typeface="Times New Roman" panose="02020603050405020304" pitchFamily="18" charset="0"/>
                        <a:ea typeface="Times New Roman" panose="02020603050405020304" pitchFamily="18" charset="0"/>
                      </a:endParaRPr>
                    </a:p>
                  </a:txBody>
                  <a:tcPr marL="68580" marR="68580" marT="0" marB="0" anchor="ctr">
                    <a:solidFill>
                      <a:srgbClr val="EBCCCC"/>
                    </a:solidFill>
                  </a:tcPr>
                </a:tc>
                <a:tc>
                  <a:txBody>
                    <a:bodyPr/>
                    <a:lstStyle/>
                    <a:p>
                      <a:pPr algn="r">
                        <a:lnSpc>
                          <a:spcPct val="150000"/>
                        </a:lnSpc>
                        <a:spcAft>
                          <a:spcPts val="0"/>
                        </a:spcAft>
                      </a:pPr>
                      <a:r>
                        <a:rPr lang="en-US" sz="1100" b="0">
                          <a:solidFill>
                            <a:srgbClr val="6E6452"/>
                          </a:solidFill>
                          <a:effectLst/>
                        </a:rPr>
                        <a:t>-</a:t>
                      </a:r>
                      <a:endParaRPr lang="de-DE" sz="1100" b="0">
                        <a:solidFill>
                          <a:srgbClr val="6E6452"/>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lnSpc>
                          <a:spcPct val="150000"/>
                        </a:lnSpc>
                        <a:spcAft>
                          <a:spcPts val="0"/>
                        </a:spcAft>
                      </a:pPr>
                      <a:r>
                        <a:rPr lang="en-US" sz="1100">
                          <a:effectLst/>
                        </a:rPr>
                        <a:t>-</a:t>
                      </a:r>
                      <a:endParaRPr lang="de-DE" sz="11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lnSpc>
                          <a:spcPct val="150000"/>
                        </a:lnSpc>
                        <a:spcAft>
                          <a:spcPts val="0"/>
                        </a:spcAft>
                      </a:pPr>
                      <a:r>
                        <a:rPr lang="en-US" sz="1100" dirty="0">
                          <a:effectLst/>
                        </a:rPr>
                        <a:t>1800</a:t>
                      </a:r>
                      <a:endParaRPr lang="de-DE" sz="11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lnSpc>
                          <a:spcPct val="150000"/>
                        </a:lnSpc>
                        <a:spcAft>
                          <a:spcPts val="0"/>
                        </a:spcAft>
                      </a:pPr>
                      <a:r>
                        <a:rPr lang="en-US" sz="1100">
                          <a:effectLst/>
                        </a:rPr>
                        <a:t>2250</a:t>
                      </a:r>
                      <a:endParaRPr lang="de-DE" sz="11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lnSpc>
                          <a:spcPct val="150000"/>
                        </a:lnSpc>
                        <a:spcAft>
                          <a:spcPts val="0"/>
                        </a:spcAft>
                      </a:pPr>
                      <a:r>
                        <a:rPr lang="en-US" sz="1100">
                          <a:effectLst/>
                        </a:rPr>
                        <a:t>2025</a:t>
                      </a:r>
                      <a:endParaRPr lang="de-DE" sz="11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lnSpc>
                          <a:spcPct val="150000"/>
                        </a:lnSpc>
                        <a:spcAft>
                          <a:spcPts val="0"/>
                        </a:spcAft>
                      </a:pPr>
                      <a:r>
                        <a:rPr lang="en-US" sz="1100">
                          <a:effectLst/>
                        </a:rPr>
                        <a:t>Trieb et al.</a:t>
                      </a:r>
                      <a:endParaRPr lang="de-DE" sz="1100">
                        <a:effectLst/>
                        <a:latin typeface="Times New Roman" panose="02020603050405020304" pitchFamily="18" charset="0"/>
                        <a:ea typeface="Times New Roman" panose="02020603050405020304" pitchFamily="18" charset="0"/>
                      </a:endParaRPr>
                    </a:p>
                  </a:txBody>
                  <a:tcPr marL="68580" marR="68580" marT="0" marB="0" anchor="ctr"/>
                </a:tc>
              </a:tr>
              <a:tr h="201295">
                <a:tc>
                  <a:txBody>
                    <a:bodyPr/>
                    <a:lstStyle/>
                    <a:p>
                      <a:pPr algn="r">
                        <a:lnSpc>
                          <a:spcPct val="150000"/>
                        </a:lnSpc>
                        <a:spcAft>
                          <a:spcPts val="0"/>
                        </a:spcAft>
                      </a:pPr>
                      <a:r>
                        <a:rPr lang="en-US" sz="1100" b="0" dirty="0">
                          <a:solidFill>
                            <a:srgbClr val="6E6452"/>
                          </a:solidFill>
                          <a:effectLst/>
                        </a:rPr>
                        <a:t>1716</a:t>
                      </a:r>
                      <a:endParaRPr lang="de-DE" sz="1100" b="0" dirty="0">
                        <a:solidFill>
                          <a:srgbClr val="6E6452"/>
                        </a:solidFill>
                        <a:effectLst/>
                        <a:latin typeface="Times New Roman" panose="02020603050405020304" pitchFamily="18" charset="0"/>
                        <a:ea typeface="Times New Roman" panose="02020603050405020304" pitchFamily="18" charset="0"/>
                      </a:endParaRPr>
                    </a:p>
                  </a:txBody>
                  <a:tcPr marL="68580" marR="68580" marT="0" marB="0" anchor="ctr">
                    <a:solidFill>
                      <a:srgbClr val="F5E7E7"/>
                    </a:solidFill>
                  </a:tcPr>
                </a:tc>
                <a:tc>
                  <a:txBody>
                    <a:bodyPr/>
                    <a:lstStyle/>
                    <a:p>
                      <a:pPr algn="r">
                        <a:lnSpc>
                          <a:spcPct val="150000"/>
                        </a:lnSpc>
                        <a:spcAft>
                          <a:spcPts val="0"/>
                        </a:spcAft>
                      </a:pPr>
                      <a:r>
                        <a:rPr lang="en-US" sz="1100" b="0">
                          <a:solidFill>
                            <a:srgbClr val="6E6452"/>
                          </a:solidFill>
                          <a:effectLst/>
                        </a:rPr>
                        <a:t>-</a:t>
                      </a:r>
                      <a:endParaRPr lang="de-DE" sz="1100" b="0">
                        <a:solidFill>
                          <a:srgbClr val="6E6452"/>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lnSpc>
                          <a:spcPct val="150000"/>
                        </a:lnSpc>
                        <a:spcAft>
                          <a:spcPts val="0"/>
                        </a:spcAft>
                      </a:pPr>
                      <a:r>
                        <a:rPr lang="en-US" sz="1100">
                          <a:effectLst/>
                        </a:rPr>
                        <a:t>-</a:t>
                      </a:r>
                      <a:endParaRPr lang="de-DE" sz="11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lnSpc>
                          <a:spcPct val="150000"/>
                        </a:lnSpc>
                        <a:spcAft>
                          <a:spcPts val="0"/>
                        </a:spcAft>
                      </a:pPr>
                      <a:r>
                        <a:rPr lang="en-US" sz="1100">
                          <a:effectLst/>
                        </a:rPr>
                        <a:t>-</a:t>
                      </a:r>
                      <a:endParaRPr lang="de-DE" sz="11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lnSpc>
                          <a:spcPct val="150000"/>
                        </a:lnSpc>
                        <a:spcAft>
                          <a:spcPts val="0"/>
                        </a:spcAft>
                      </a:pPr>
                      <a:r>
                        <a:rPr lang="en-US" sz="1100">
                          <a:effectLst/>
                        </a:rPr>
                        <a:t>-</a:t>
                      </a:r>
                      <a:endParaRPr lang="de-DE" sz="11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lnSpc>
                          <a:spcPct val="150000"/>
                        </a:lnSpc>
                        <a:spcAft>
                          <a:spcPts val="0"/>
                        </a:spcAft>
                      </a:pPr>
                      <a:r>
                        <a:rPr lang="en-US" sz="1100">
                          <a:effectLst/>
                        </a:rPr>
                        <a:t>-</a:t>
                      </a:r>
                      <a:endParaRPr lang="de-DE" sz="11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lnSpc>
                          <a:spcPct val="150000"/>
                        </a:lnSpc>
                        <a:spcAft>
                          <a:spcPts val="0"/>
                        </a:spcAft>
                      </a:pPr>
                      <a:r>
                        <a:rPr lang="en-US" sz="1100">
                          <a:effectLst/>
                        </a:rPr>
                        <a:t>El Ouderni et al.</a:t>
                      </a:r>
                      <a:endParaRPr lang="de-DE" sz="1100">
                        <a:effectLst/>
                        <a:latin typeface="Times New Roman" panose="02020603050405020304" pitchFamily="18" charset="0"/>
                        <a:ea typeface="Times New Roman" panose="02020603050405020304" pitchFamily="18" charset="0"/>
                      </a:endParaRPr>
                    </a:p>
                  </a:txBody>
                  <a:tcPr marL="68580" marR="68580" marT="0" marB="0" anchor="ctr"/>
                </a:tc>
              </a:tr>
              <a:tr h="190500">
                <a:tc>
                  <a:txBody>
                    <a:bodyPr/>
                    <a:lstStyle/>
                    <a:p>
                      <a:pPr algn="r">
                        <a:lnSpc>
                          <a:spcPct val="150000"/>
                        </a:lnSpc>
                        <a:spcAft>
                          <a:spcPts val="0"/>
                        </a:spcAft>
                      </a:pPr>
                      <a:r>
                        <a:rPr lang="en-US" sz="1100" b="0" dirty="0">
                          <a:solidFill>
                            <a:srgbClr val="6E6452"/>
                          </a:solidFill>
                          <a:effectLst/>
                        </a:rPr>
                        <a:t>1759</a:t>
                      </a:r>
                      <a:endParaRPr lang="de-DE" sz="1100" b="0" dirty="0">
                        <a:solidFill>
                          <a:srgbClr val="6E6452"/>
                        </a:solidFill>
                        <a:effectLst/>
                      </a:endParaRPr>
                    </a:p>
                    <a:p>
                      <a:pPr algn="r">
                        <a:lnSpc>
                          <a:spcPct val="150000"/>
                        </a:lnSpc>
                        <a:spcAft>
                          <a:spcPts val="0"/>
                        </a:spcAft>
                      </a:pPr>
                      <a:r>
                        <a:rPr lang="en-US" sz="1100" b="0" dirty="0">
                          <a:solidFill>
                            <a:srgbClr val="6E6452"/>
                          </a:solidFill>
                          <a:effectLst/>
                        </a:rPr>
                        <a:t>(1988)</a:t>
                      </a:r>
                      <a:endParaRPr lang="de-DE" sz="1100" b="0" dirty="0">
                        <a:solidFill>
                          <a:srgbClr val="6E6452"/>
                        </a:solidFill>
                        <a:effectLst/>
                        <a:latin typeface="Times New Roman" panose="02020603050405020304" pitchFamily="18" charset="0"/>
                        <a:ea typeface="Times New Roman" panose="02020603050405020304" pitchFamily="18" charset="0"/>
                      </a:endParaRPr>
                    </a:p>
                  </a:txBody>
                  <a:tcPr marL="68580" marR="68580" marT="0" marB="0">
                    <a:solidFill>
                      <a:srgbClr val="EBCCCC"/>
                    </a:solidFill>
                  </a:tcPr>
                </a:tc>
                <a:tc>
                  <a:txBody>
                    <a:bodyPr/>
                    <a:lstStyle/>
                    <a:p>
                      <a:pPr algn="r">
                        <a:lnSpc>
                          <a:spcPct val="150000"/>
                        </a:lnSpc>
                        <a:spcAft>
                          <a:spcPts val="0"/>
                        </a:spcAft>
                      </a:pPr>
                      <a:r>
                        <a:rPr lang="en-US" sz="1100" b="0" dirty="0">
                          <a:solidFill>
                            <a:srgbClr val="6E6452"/>
                          </a:solidFill>
                          <a:effectLst/>
                        </a:rPr>
                        <a:t>1919</a:t>
                      </a:r>
                      <a:endParaRPr lang="de-DE" sz="1100" b="0" dirty="0">
                        <a:solidFill>
                          <a:srgbClr val="6E6452"/>
                        </a:solidFill>
                        <a:effectLst/>
                      </a:endParaRPr>
                    </a:p>
                    <a:p>
                      <a:pPr algn="r">
                        <a:lnSpc>
                          <a:spcPct val="150000"/>
                        </a:lnSpc>
                        <a:spcAft>
                          <a:spcPts val="0"/>
                        </a:spcAft>
                      </a:pPr>
                      <a:r>
                        <a:rPr lang="en-US" sz="1100" b="0" dirty="0">
                          <a:solidFill>
                            <a:srgbClr val="6E6452"/>
                          </a:solidFill>
                          <a:effectLst/>
                        </a:rPr>
                        <a:t>(2168)</a:t>
                      </a:r>
                      <a:endParaRPr lang="de-DE" sz="1100" b="0" dirty="0">
                        <a:solidFill>
                          <a:srgbClr val="6E6452"/>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lnSpc>
                          <a:spcPct val="150000"/>
                        </a:lnSpc>
                        <a:spcAft>
                          <a:spcPts val="0"/>
                        </a:spcAft>
                      </a:pPr>
                      <a:r>
                        <a:rPr lang="en-US" sz="1100" b="1" dirty="0">
                          <a:effectLst/>
                        </a:rPr>
                        <a:t>1839</a:t>
                      </a:r>
                      <a:endParaRPr lang="de-DE" sz="1100" b="1" dirty="0">
                        <a:effectLst/>
                      </a:endParaRPr>
                    </a:p>
                    <a:p>
                      <a:pPr algn="r">
                        <a:lnSpc>
                          <a:spcPct val="150000"/>
                        </a:lnSpc>
                        <a:spcAft>
                          <a:spcPts val="0"/>
                        </a:spcAft>
                      </a:pPr>
                      <a:r>
                        <a:rPr lang="en-US" sz="1100" b="1" dirty="0">
                          <a:effectLst/>
                        </a:rPr>
                        <a:t>(2078)</a:t>
                      </a:r>
                      <a:endParaRPr lang="de-DE" sz="1100" b="1"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lnSpc>
                          <a:spcPct val="150000"/>
                        </a:lnSpc>
                        <a:spcAft>
                          <a:spcPts val="0"/>
                        </a:spcAft>
                      </a:pPr>
                      <a:r>
                        <a:rPr lang="en-US" sz="1100" dirty="0">
                          <a:effectLst/>
                        </a:rPr>
                        <a:t>1895</a:t>
                      </a:r>
                      <a:endParaRPr lang="de-DE" sz="11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lnSpc>
                          <a:spcPct val="150000"/>
                        </a:lnSpc>
                        <a:spcAft>
                          <a:spcPts val="0"/>
                        </a:spcAft>
                      </a:pPr>
                      <a:r>
                        <a:rPr lang="en-US" sz="1100">
                          <a:effectLst/>
                        </a:rPr>
                        <a:t>2122</a:t>
                      </a:r>
                      <a:endParaRPr lang="de-DE" sz="11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lnSpc>
                          <a:spcPct val="150000"/>
                        </a:lnSpc>
                        <a:spcAft>
                          <a:spcPts val="0"/>
                        </a:spcAft>
                      </a:pPr>
                      <a:r>
                        <a:rPr lang="en-US" sz="1100" b="1" dirty="0">
                          <a:effectLst/>
                        </a:rPr>
                        <a:t>2009</a:t>
                      </a:r>
                      <a:endParaRPr lang="de-DE" sz="1100" b="1"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50000"/>
                        </a:lnSpc>
                        <a:spcAft>
                          <a:spcPts val="0"/>
                        </a:spcAft>
                      </a:pPr>
                      <a:r>
                        <a:rPr lang="en-US" sz="1100" b="1" dirty="0">
                          <a:effectLst/>
                        </a:rPr>
                        <a:t>Total Average</a:t>
                      </a:r>
                      <a:endParaRPr lang="de-DE" sz="1100" b="1" dirty="0">
                        <a:effectLst/>
                      </a:endParaRPr>
                    </a:p>
                    <a:p>
                      <a:pPr algn="l">
                        <a:lnSpc>
                          <a:spcPct val="150000"/>
                        </a:lnSpc>
                        <a:spcAft>
                          <a:spcPts val="0"/>
                        </a:spcAft>
                      </a:pPr>
                      <a:r>
                        <a:rPr lang="en-US" sz="1100" dirty="0">
                          <a:effectLst/>
                        </a:rPr>
                        <a:t>(Irradiation at optimal angle)</a:t>
                      </a:r>
                      <a:endParaRPr lang="de-DE" sz="1100" dirty="0">
                        <a:effectLst/>
                        <a:latin typeface="Times New Roman" panose="02020603050405020304" pitchFamily="18" charset="0"/>
                        <a:ea typeface="Times New Roman" panose="02020603050405020304" pitchFamily="18" charset="0"/>
                      </a:endParaRPr>
                    </a:p>
                  </a:txBody>
                  <a:tcPr marL="68580" marR="68580" marT="0" marB="0"/>
                </a:tc>
              </a:tr>
            </a:tbl>
          </a:graphicData>
        </a:graphic>
      </p:graphicFrame>
      <p:sp>
        <p:nvSpPr>
          <p:cNvPr id="5" name="Titel 1"/>
          <p:cNvSpPr txBox="1">
            <a:spLocks/>
          </p:cNvSpPr>
          <p:nvPr/>
        </p:nvSpPr>
        <p:spPr>
          <a:xfrm>
            <a:off x="516952" y="1254608"/>
            <a:ext cx="7776000"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C80F0F"/>
                </a:solidFill>
              </a:rPr>
              <a:t>Solar Irradiation</a:t>
            </a:r>
            <a:endParaRPr lang="de-DE" kern="0" dirty="0">
              <a:solidFill>
                <a:srgbClr val="C80F0F"/>
              </a:solidFill>
            </a:endParaRPr>
          </a:p>
        </p:txBody>
      </p:sp>
    </p:spTree>
    <p:extLst>
      <p:ext uri="{BB962C8B-B14F-4D97-AF65-F5344CB8AC3E}">
        <p14:creationId xmlns:p14="http://schemas.microsoft.com/office/powerpoint/2010/main" val="135810785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en-GB" dirty="0" smtClean="0"/>
              <a:t>Economic Assessment of SHIP in Tunisia</a:t>
            </a:r>
            <a:endParaRPr lang="en-GB" dirty="0"/>
          </a:p>
        </p:txBody>
      </p:sp>
      <p:sp>
        <p:nvSpPr>
          <p:cNvPr id="4" name="Datumsplatzhalter 3"/>
          <p:cNvSpPr>
            <a:spLocks noGrp="1"/>
          </p:cNvSpPr>
          <p:nvPr>
            <p:ph type="dt" sz="half" idx="11"/>
          </p:nvPr>
        </p:nvSpPr>
        <p:spPr/>
        <p:txBody>
          <a:bodyPr/>
          <a:lstStyle/>
          <a:p>
            <a:fld id="{1642F447-6DF5-4E1B-8383-CBE995231C1F}" type="datetime1">
              <a:rPr lang="fr-FR" smtClean="0"/>
              <a:t>26/09/2014</a:t>
            </a:fld>
            <a:endParaRPr lang="de-DE" dirty="0"/>
          </a:p>
        </p:txBody>
      </p:sp>
      <p:sp>
        <p:nvSpPr>
          <p:cNvPr id="6" name="Titel 1"/>
          <p:cNvSpPr txBox="1">
            <a:spLocks/>
          </p:cNvSpPr>
          <p:nvPr/>
        </p:nvSpPr>
        <p:spPr>
          <a:xfrm>
            <a:off x="516952" y="1254608"/>
            <a:ext cx="7776000"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C80F0F"/>
                </a:solidFill>
              </a:rPr>
              <a:t>Content</a:t>
            </a:r>
            <a:endParaRPr lang="de-DE" kern="0" dirty="0">
              <a:solidFill>
                <a:srgbClr val="C80F0F"/>
              </a:solidFill>
            </a:endParaRPr>
          </a:p>
        </p:txBody>
      </p:sp>
      <p:sp>
        <p:nvSpPr>
          <p:cNvPr id="7" name="Inhaltsplatzhalter 10"/>
          <p:cNvSpPr txBox="1">
            <a:spLocks/>
          </p:cNvSpPr>
          <p:nvPr/>
        </p:nvSpPr>
        <p:spPr>
          <a:xfrm>
            <a:off x="518328" y="1872535"/>
            <a:ext cx="7776000" cy="3221979"/>
          </a:xfrm>
          <a:prstGeom prst="rect">
            <a:avLst/>
          </a:prstGeom>
        </p:spPr>
        <p:txBody>
          <a:bodyPr/>
          <a:lstStyle>
            <a:lvl1pPr marL="0" indent="0" algn="ctr" rtl="0" eaLnBrk="1" fontAlgn="base" hangingPunct="1">
              <a:spcBef>
                <a:spcPts val="400"/>
              </a:spcBef>
              <a:spcAft>
                <a:spcPts val="800"/>
              </a:spcAft>
              <a:buClr>
                <a:srgbClr val="C80F0F"/>
              </a:buClr>
              <a:buFont typeface="Arial" pitchFamily="34" charset="0"/>
              <a:buNone/>
              <a:tabLst>
                <a:tab pos="2190750" algn="l"/>
              </a:tabLst>
              <a:defRPr sz="2400" b="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440000" indent="0" algn="l" rtl="0" eaLnBrk="1" fontAlgn="base" hangingPunct="1">
              <a:spcBef>
                <a:spcPts val="400"/>
              </a:spcBef>
              <a:spcAft>
                <a:spcPts val="800"/>
              </a:spcAft>
              <a:buClr>
                <a:srgbClr val="6E6452"/>
              </a:buClr>
              <a:buFont typeface="Arial" pitchFamily="34" charset="0"/>
              <a:buNone/>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457200" indent="-457200" algn="just">
              <a:buAutoNum type="arabicPeriod"/>
            </a:pPr>
            <a:r>
              <a:rPr lang="fr-FR" kern="0" dirty="0" err="1" smtClean="0"/>
              <a:t>Potential</a:t>
            </a:r>
            <a:endParaRPr lang="fr-FR" kern="0" dirty="0" smtClean="0"/>
          </a:p>
          <a:p>
            <a:pPr marL="457200" indent="-457200" algn="just">
              <a:buAutoNum type="arabicPeriod"/>
            </a:pPr>
            <a:r>
              <a:rPr lang="fr-FR" kern="0" dirty="0" smtClean="0"/>
              <a:t>Framework Conditions in </a:t>
            </a:r>
            <a:r>
              <a:rPr lang="fr-FR" kern="0" dirty="0" err="1" smtClean="0"/>
              <a:t>Tunisia</a:t>
            </a:r>
            <a:endParaRPr lang="fr-FR" kern="0" dirty="0" smtClean="0"/>
          </a:p>
          <a:p>
            <a:pPr marL="457200" indent="-457200" algn="just">
              <a:buAutoNum type="arabicPeriod"/>
            </a:pPr>
            <a:r>
              <a:rPr lang="fr-FR" kern="0" dirty="0" smtClean="0"/>
              <a:t>Reference Case</a:t>
            </a:r>
          </a:p>
          <a:p>
            <a:pPr marL="457200" indent="-457200" algn="just">
              <a:buAutoNum type="arabicPeriod"/>
            </a:pPr>
            <a:r>
              <a:rPr lang="fr-FR" kern="0" dirty="0" err="1" smtClean="0"/>
              <a:t>Sensitivity</a:t>
            </a:r>
            <a:r>
              <a:rPr lang="fr-FR" kern="0" dirty="0" smtClean="0"/>
              <a:t> </a:t>
            </a:r>
            <a:r>
              <a:rPr lang="fr-FR" kern="0" dirty="0" err="1" smtClean="0"/>
              <a:t>Analysis</a:t>
            </a:r>
            <a:endParaRPr lang="fr-FR" kern="0" dirty="0" smtClean="0"/>
          </a:p>
          <a:p>
            <a:pPr marL="457200" indent="-457200" algn="just">
              <a:buAutoNum type="arabicPeriod"/>
            </a:pPr>
            <a:r>
              <a:rPr lang="fr-FR" kern="0" dirty="0" smtClean="0"/>
              <a:t>Policy Instruments</a:t>
            </a:r>
          </a:p>
          <a:p>
            <a:pPr marL="457200" indent="-457200" algn="just">
              <a:buAutoNum type="arabicPeriod"/>
            </a:pPr>
            <a:r>
              <a:rPr lang="fr-FR" kern="0" dirty="0" smtClean="0"/>
              <a:t>Conclusion</a:t>
            </a:r>
          </a:p>
          <a:p>
            <a:pPr marL="457200" indent="-457200" algn="just">
              <a:buAutoNum type="arabicPeriod"/>
            </a:pPr>
            <a:endParaRPr lang="fr-FR" kern="0" dirty="0" smtClean="0"/>
          </a:p>
        </p:txBody>
      </p:sp>
    </p:spTree>
    <p:extLst>
      <p:ext uri="{BB962C8B-B14F-4D97-AF65-F5344CB8AC3E}">
        <p14:creationId xmlns:p14="http://schemas.microsoft.com/office/powerpoint/2010/main" val="1611512691"/>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p>
            <a:r>
              <a:rPr lang="en-GB" smtClean="0"/>
              <a:t>Economic Assessment of SHIP in Tunisia</a:t>
            </a:r>
            <a:endParaRPr lang="en-GB" dirty="0"/>
          </a:p>
        </p:txBody>
      </p:sp>
      <p:sp>
        <p:nvSpPr>
          <p:cNvPr id="3" name="Datumsplatzhalter 2"/>
          <p:cNvSpPr>
            <a:spLocks noGrp="1"/>
          </p:cNvSpPr>
          <p:nvPr>
            <p:ph type="dt" sz="half" idx="11"/>
          </p:nvPr>
        </p:nvSpPr>
        <p:spPr/>
        <p:txBody>
          <a:bodyPr/>
          <a:lstStyle/>
          <a:p>
            <a:fld id="{16A73F5A-F6F8-44BD-9605-8321BD5AF5DE}" type="datetime1">
              <a:rPr lang="fr-FR" noProof="0" smtClean="0"/>
              <a:t>26/09/2014</a:t>
            </a:fld>
            <a:endParaRPr lang="de-DE" noProof="0"/>
          </a:p>
        </p:txBody>
      </p:sp>
      <p:sp>
        <p:nvSpPr>
          <p:cNvPr id="4" name="Titel 1"/>
          <p:cNvSpPr txBox="1">
            <a:spLocks/>
          </p:cNvSpPr>
          <p:nvPr/>
        </p:nvSpPr>
        <p:spPr>
          <a:xfrm>
            <a:off x="516952" y="1254608"/>
            <a:ext cx="7776000"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C80F0F"/>
                </a:solidFill>
              </a:rPr>
              <a:t>Detailed Economics</a:t>
            </a:r>
            <a:endParaRPr lang="de-DE" kern="0" dirty="0">
              <a:solidFill>
                <a:srgbClr val="C80F0F"/>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1378419485"/>
              </p:ext>
            </p:extLst>
          </p:nvPr>
        </p:nvGraphicFramePr>
        <p:xfrm>
          <a:off x="679155" y="1805408"/>
          <a:ext cx="7740488" cy="4090127"/>
        </p:xfrm>
        <a:graphic>
          <a:graphicData uri="http://schemas.openxmlformats.org/drawingml/2006/table">
            <a:tbl>
              <a:tblPr firstRow="1" firstCol="1" bandRow="1">
                <a:tableStyleId>{5C22544A-7EE6-4342-B048-85BDC9FD1C3A}</a:tableStyleId>
              </a:tblPr>
              <a:tblGrid>
                <a:gridCol w="933267"/>
                <a:gridCol w="700101"/>
                <a:gridCol w="673390"/>
                <a:gridCol w="720000"/>
                <a:gridCol w="673390"/>
                <a:gridCol w="673390"/>
                <a:gridCol w="673390"/>
                <a:gridCol w="673390"/>
                <a:gridCol w="673390"/>
                <a:gridCol w="673390"/>
                <a:gridCol w="673390"/>
              </a:tblGrid>
              <a:tr h="532116">
                <a:tc>
                  <a:txBody>
                    <a:bodyPr/>
                    <a:lstStyle/>
                    <a:p>
                      <a:endParaRPr lang="de-DE" sz="1600" dirty="0"/>
                    </a:p>
                  </a:txBody>
                  <a:tcPr marL="68580" marR="68580" marT="0" marB="0" anchor="ctr"/>
                </a:tc>
                <a:tc>
                  <a:txBody>
                    <a:bodyPr/>
                    <a:lstStyle/>
                    <a:p>
                      <a:pPr algn="ctr"/>
                      <a:r>
                        <a:rPr lang="de-DE" sz="1600" dirty="0" smtClean="0"/>
                        <a:t>Unit</a:t>
                      </a:r>
                      <a:endParaRPr lang="de-DE" sz="1600" dirty="0"/>
                    </a:p>
                  </a:txBody>
                  <a:tcPr marL="68580" marR="68580" marT="0" marB="0" anchor="ctr"/>
                </a:tc>
                <a:tc gridSpan="3">
                  <a:txBody>
                    <a:bodyPr/>
                    <a:lstStyle/>
                    <a:p>
                      <a:pPr algn="ctr"/>
                      <a:r>
                        <a:rPr lang="de-DE" sz="1600" dirty="0" smtClean="0"/>
                        <a:t>FPC</a:t>
                      </a:r>
                      <a:endParaRPr lang="de-DE" sz="1600" dirty="0"/>
                    </a:p>
                  </a:txBody>
                  <a:tcPr marL="68580" marR="68580" marT="0" marB="0" anchor="ctr"/>
                </a:tc>
                <a:tc hMerge="1">
                  <a:txBody>
                    <a:bodyPr/>
                    <a:lstStyle/>
                    <a:p>
                      <a:endParaRPr lang="de-DE" dirty="0"/>
                    </a:p>
                  </a:txBody>
                  <a:tcPr marL="68580" marR="68580" marT="0" marB="0" anchor="ctr"/>
                </a:tc>
                <a:tc hMerge="1">
                  <a:txBody>
                    <a:bodyPr/>
                    <a:lstStyle/>
                    <a:p>
                      <a:endParaRPr lang="de-DE" dirty="0"/>
                    </a:p>
                  </a:txBody>
                  <a:tcPr marL="68580" marR="68580" marT="0" marB="0" anchor="ctr"/>
                </a:tc>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600" dirty="0" smtClean="0"/>
                        <a:t>ETC</a:t>
                      </a:r>
                    </a:p>
                  </a:txBody>
                  <a:tcPr marL="68580" marR="68580" marT="0" marB="0" anchor="ctr"/>
                </a:tc>
                <a:tc hMerge="1">
                  <a:txBody>
                    <a:bodyPr/>
                    <a:lstStyle/>
                    <a:p>
                      <a:endParaRPr lang="de-DE" dirty="0"/>
                    </a:p>
                  </a:txBody>
                  <a:tcPr marL="68580" marR="68580" marT="0" marB="0" anchor="ctr"/>
                </a:tc>
                <a:tc hMerge="1">
                  <a:txBody>
                    <a:bodyPr/>
                    <a:lstStyle/>
                    <a:p>
                      <a:endParaRPr lang="de-DE" dirty="0"/>
                    </a:p>
                  </a:txBody>
                  <a:tcPr marL="68580" marR="68580" marT="0" marB="0" anchor="ctr"/>
                </a:tc>
                <a:tc gridSpan="3">
                  <a:txBody>
                    <a:bodyPr/>
                    <a:lstStyle/>
                    <a:p>
                      <a:pPr algn="ctr"/>
                      <a:r>
                        <a:rPr lang="de-DE" sz="1600" dirty="0" err="1" smtClean="0"/>
                        <a:t>Concentrating</a:t>
                      </a:r>
                      <a:endParaRPr lang="de-DE" sz="1600" dirty="0"/>
                    </a:p>
                  </a:txBody>
                  <a:tcPr marL="68580" marR="68580" marT="0" marB="0" anchor="ctr"/>
                </a:tc>
                <a:tc hMerge="1">
                  <a:txBody>
                    <a:bodyPr/>
                    <a:lstStyle/>
                    <a:p>
                      <a:endParaRPr lang="de-DE" dirty="0"/>
                    </a:p>
                  </a:txBody>
                  <a:tcPr marL="68580" marR="68580" marT="0" marB="0"/>
                </a:tc>
                <a:tc hMerge="1">
                  <a:txBody>
                    <a:bodyPr/>
                    <a:lstStyle/>
                    <a:p>
                      <a:endParaRPr lang="de-DE" dirty="0"/>
                    </a:p>
                  </a:txBody>
                  <a:tcPr marL="68580" marR="68580" marT="0" marB="0"/>
                </a:tc>
              </a:tr>
              <a:tr h="532116">
                <a:tc>
                  <a:txBody>
                    <a:bodyPr/>
                    <a:lstStyle/>
                    <a:p>
                      <a:pPr algn="l"/>
                      <a:r>
                        <a:rPr lang="de-DE" sz="1600" dirty="0" smtClean="0"/>
                        <a:t>Grant rate</a:t>
                      </a:r>
                      <a:endParaRPr lang="de-DE" sz="1600" dirty="0"/>
                    </a:p>
                  </a:txBody>
                  <a:tcPr marL="68580" marR="68580" marT="0" marB="0" anchor="ctr"/>
                </a:tc>
                <a:tc>
                  <a:txBody>
                    <a:bodyPr/>
                    <a:lstStyle/>
                    <a:p>
                      <a:pPr algn="l"/>
                      <a:r>
                        <a:rPr lang="de-DE" sz="1600" dirty="0" smtClean="0"/>
                        <a:t>%</a:t>
                      </a:r>
                      <a:endParaRPr lang="de-DE" sz="1600" dirty="0"/>
                    </a:p>
                  </a:txBody>
                  <a:tcPr marL="68580" marR="68580" marT="0" marB="0" anchor="ctr"/>
                </a:tc>
                <a:tc>
                  <a:txBody>
                    <a:bodyPr/>
                    <a:lstStyle/>
                    <a:p>
                      <a:pPr algn="r"/>
                      <a:r>
                        <a:rPr lang="de-DE" dirty="0" smtClean="0"/>
                        <a:t>0</a:t>
                      </a:r>
                      <a:endParaRPr lang="de-DE" dirty="0"/>
                    </a:p>
                  </a:txBody>
                  <a:tcPr marL="68580" marR="68580" marT="0" marB="0" anchor="ctr"/>
                </a:tc>
                <a:tc>
                  <a:txBody>
                    <a:bodyPr/>
                    <a:lstStyle/>
                    <a:p>
                      <a:pPr algn="r"/>
                      <a:r>
                        <a:rPr lang="de-DE" dirty="0" smtClean="0"/>
                        <a:t>16.25</a:t>
                      </a:r>
                      <a:endParaRPr lang="de-DE" dirty="0"/>
                    </a:p>
                  </a:txBody>
                  <a:tcPr marL="68580" marR="68580" marT="0" marB="0" anchor="ctr"/>
                </a:tc>
                <a:tc>
                  <a:txBody>
                    <a:bodyPr/>
                    <a:lstStyle/>
                    <a:p>
                      <a:pPr algn="r"/>
                      <a:r>
                        <a:rPr lang="de-DE" dirty="0" smtClean="0"/>
                        <a:t>50</a:t>
                      </a:r>
                      <a:endParaRPr lang="de-DE" dirty="0"/>
                    </a:p>
                  </a:txBody>
                  <a:tcPr marL="68580" marR="68580" marT="0" marB="0" anchor="ctr"/>
                </a:tc>
                <a:tc>
                  <a:txBody>
                    <a:bodyPr/>
                    <a:lstStyle/>
                    <a:p>
                      <a:pPr algn="r"/>
                      <a:r>
                        <a:rPr lang="de-DE" dirty="0" smtClean="0"/>
                        <a:t>0</a:t>
                      </a:r>
                      <a:endParaRPr lang="de-DE" dirty="0"/>
                    </a:p>
                  </a:txBody>
                  <a:tcPr marL="68580" marR="68580" marT="0" marB="0" anchor="ctr"/>
                </a:tc>
                <a:tc>
                  <a:txBody>
                    <a:bodyPr/>
                    <a:lstStyle/>
                    <a:p>
                      <a:pPr algn="r"/>
                      <a:r>
                        <a:rPr lang="de-DE" dirty="0" smtClean="0"/>
                        <a:t>13</a:t>
                      </a:r>
                      <a:endParaRPr lang="de-DE" dirty="0"/>
                    </a:p>
                  </a:txBody>
                  <a:tcPr marL="68580" marR="68580" marT="0" marB="0" anchor="ctr"/>
                </a:tc>
                <a:tc>
                  <a:txBody>
                    <a:bodyPr/>
                    <a:lstStyle/>
                    <a:p>
                      <a:pPr algn="r"/>
                      <a:r>
                        <a:rPr lang="de-DE" dirty="0" smtClean="0"/>
                        <a:t>50</a:t>
                      </a:r>
                      <a:endParaRPr lang="de-DE" dirty="0"/>
                    </a:p>
                  </a:txBody>
                  <a:tcPr marL="68580" marR="68580" marT="0" marB="0" anchor="ctr"/>
                </a:tc>
                <a:tc>
                  <a:txBody>
                    <a:bodyPr/>
                    <a:lstStyle/>
                    <a:p>
                      <a:pPr algn="r"/>
                      <a:r>
                        <a:rPr lang="de-DE" dirty="0" smtClean="0"/>
                        <a:t>0</a:t>
                      </a:r>
                      <a:endParaRPr lang="de-DE" dirty="0"/>
                    </a:p>
                  </a:txBody>
                  <a:tcPr marL="68580" marR="68580" marT="0" marB="0" anchor="ctr"/>
                </a:tc>
                <a:tc>
                  <a:txBody>
                    <a:bodyPr/>
                    <a:lstStyle/>
                    <a:p>
                      <a:pPr algn="r"/>
                      <a:r>
                        <a:rPr lang="de-DE" dirty="0" smtClean="0"/>
                        <a:t>11.8</a:t>
                      </a:r>
                      <a:endParaRPr lang="de-DE" dirty="0"/>
                    </a:p>
                  </a:txBody>
                  <a:tcPr marL="68580" marR="68580" marT="0" marB="0" anchor="ctr"/>
                </a:tc>
                <a:tc>
                  <a:txBody>
                    <a:bodyPr/>
                    <a:lstStyle/>
                    <a:p>
                      <a:pPr algn="r"/>
                      <a:r>
                        <a:rPr lang="de-DE" dirty="0" smtClean="0"/>
                        <a:t>50</a:t>
                      </a:r>
                      <a:endParaRPr lang="de-DE" dirty="0"/>
                    </a:p>
                  </a:txBody>
                  <a:tcPr marL="68580" marR="68580" marT="0" marB="0" anchor="ctr"/>
                </a:tc>
              </a:tr>
              <a:tr h="324000">
                <a:tc gridSpan="11">
                  <a:txBody>
                    <a:bodyPr/>
                    <a:lstStyle/>
                    <a:p>
                      <a:pPr algn="ctr"/>
                      <a:r>
                        <a:rPr lang="de-DE" sz="1600" dirty="0" smtClean="0">
                          <a:solidFill>
                            <a:srgbClr val="6E6452"/>
                          </a:solidFill>
                        </a:rPr>
                        <a:t>Natural</a:t>
                      </a:r>
                      <a:r>
                        <a:rPr lang="de-DE" sz="1600" baseline="0" dirty="0" smtClean="0">
                          <a:solidFill>
                            <a:srgbClr val="6E6452"/>
                          </a:solidFill>
                        </a:rPr>
                        <a:t> Gas </a:t>
                      </a:r>
                      <a:r>
                        <a:rPr lang="de-DE" sz="1600" baseline="0" dirty="0" err="1" smtClean="0">
                          <a:solidFill>
                            <a:srgbClr val="6E6452"/>
                          </a:solidFill>
                        </a:rPr>
                        <a:t>Replacement</a:t>
                      </a:r>
                      <a:endParaRPr lang="de-DE" sz="1600" dirty="0">
                        <a:solidFill>
                          <a:srgbClr val="6E6452"/>
                        </a:solidFill>
                      </a:endParaRPr>
                    </a:p>
                  </a:txBody>
                  <a:tcPr marL="68580" marR="68580" marT="0" marB="0" anchor="ctr">
                    <a:solidFill>
                      <a:schemeClr val="bg1"/>
                    </a:solidFill>
                  </a:tcPr>
                </a:tc>
                <a:tc hMerge="1">
                  <a:txBody>
                    <a:bodyPr/>
                    <a:lstStyle/>
                    <a:p>
                      <a:pPr algn="l"/>
                      <a:endParaRPr lang="de-DE" dirty="0"/>
                    </a:p>
                  </a:txBody>
                  <a:tcPr marL="68580" marR="68580" marT="0" marB="0" anchor="ctr"/>
                </a:tc>
                <a:tc hMerge="1">
                  <a:txBody>
                    <a:bodyPr/>
                    <a:lstStyle/>
                    <a:p>
                      <a:pPr algn="r"/>
                      <a:endParaRPr lang="de-DE" dirty="0"/>
                    </a:p>
                  </a:txBody>
                  <a:tcPr marL="68580" marR="68580" marT="0" marB="0" anchor="ctr"/>
                </a:tc>
                <a:tc hMerge="1">
                  <a:txBody>
                    <a:bodyPr/>
                    <a:lstStyle/>
                    <a:p>
                      <a:pPr algn="r"/>
                      <a:endParaRPr lang="de-DE" dirty="0"/>
                    </a:p>
                  </a:txBody>
                  <a:tcPr marL="68580" marR="68580" marT="0" marB="0" anchor="ctr"/>
                </a:tc>
                <a:tc hMerge="1">
                  <a:txBody>
                    <a:bodyPr/>
                    <a:lstStyle/>
                    <a:p>
                      <a:pPr algn="r"/>
                      <a:endParaRPr lang="de-DE" dirty="0"/>
                    </a:p>
                  </a:txBody>
                  <a:tcPr marL="68580" marR="68580" marT="0" marB="0" anchor="ctr"/>
                </a:tc>
                <a:tc hMerge="1">
                  <a:txBody>
                    <a:bodyPr/>
                    <a:lstStyle/>
                    <a:p>
                      <a:pPr algn="r"/>
                      <a:endParaRPr lang="de-DE" dirty="0"/>
                    </a:p>
                  </a:txBody>
                  <a:tcPr marL="68580" marR="68580" marT="0" marB="0" anchor="ctr"/>
                </a:tc>
                <a:tc hMerge="1">
                  <a:txBody>
                    <a:bodyPr/>
                    <a:lstStyle/>
                    <a:p>
                      <a:pPr algn="r"/>
                      <a:endParaRPr lang="de-DE" dirty="0"/>
                    </a:p>
                  </a:txBody>
                  <a:tcPr marL="68580" marR="68580" marT="0" marB="0" anchor="ctr"/>
                </a:tc>
                <a:tc hMerge="1">
                  <a:txBody>
                    <a:bodyPr/>
                    <a:lstStyle/>
                    <a:p>
                      <a:pPr algn="r"/>
                      <a:endParaRPr lang="de-DE" dirty="0"/>
                    </a:p>
                  </a:txBody>
                  <a:tcPr marL="68580" marR="68580" marT="0" marB="0" anchor="ctr"/>
                </a:tc>
                <a:tc hMerge="1">
                  <a:txBody>
                    <a:bodyPr/>
                    <a:lstStyle/>
                    <a:p>
                      <a:pPr algn="r"/>
                      <a:endParaRPr lang="de-DE" dirty="0"/>
                    </a:p>
                  </a:txBody>
                  <a:tcPr marL="68580" marR="68580" marT="0" marB="0" anchor="ctr"/>
                </a:tc>
                <a:tc hMerge="1">
                  <a:txBody>
                    <a:bodyPr/>
                    <a:lstStyle/>
                    <a:p>
                      <a:pPr algn="r"/>
                      <a:endParaRPr lang="de-DE" dirty="0"/>
                    </a:p>
                  </a:txBody>
                  <a:tcPr marL="68580" marR="68580" marT="0" marB="0" anchor="ctr"/>
                </a:tc>
                <a:tc hMerge="1">
                  <a:txBody>
                    <a:bodyPr/>
                    <a:lstStyle/>
                    <a:p>
                      <a:pPr algn="r"/>
                      <a:endParaRPr lang="de-DE" dirty="0"/>
                    </a:p>
                  </a:txBody>
                  <a:tcPr marL="68580" marR="68580" marT="0" marB="0" anchor="ctr"/>
                </a:tc>
              </a:tr>
              <a:tr h="548745">
                <a:tc>
                  <a:txBody>
                    <a:bodyPr/>
                    <a:lstStyle/>
                    <a:p>
                      <a:pPr algn="l"/>
                      <a:r>
                        <a:rPr lang="de-DE" sz="1600" dirty="0" smtClean="0"/>
                        <a:t>NPV</a:t>
                      </a:r>
                      <a:endParaRPr lang="de-DE" sz="1600" dirty="0"/>
                    </a:p>
                  </a:txBody>
                  <a:tcPr marL="68580" marR="68580" marT="0" marB="0" anchor="ctr"/>
                </a:tc>
                <a:tc>
                  <a:txBody>
                    <a:bodyPr/>
                    <a:lstStyle/>
                    <a:p>
                      <a:pPr algn="l"/>
                      <a:r>
                        <a:rPr lang="de-DE" sz="1600" dirty="0" smtClean="0"/>
                        <a:t>EUR</a:t>
                      </a:r>
                      <a:endParaRPr lang="de-DE" sz="1600" dirty="0"/>
                    </a:p>
                  </a:txBody>
                  <a:tcPr marL="68580" marR="68580" marT="0" marB="0" anchor="ctr"/>
                </a:tc>
                <a:tc>
                  <a:txBody>
                    <a:bodyPr/>
                    <a:lstStyle/>
                    <a:p>
                      <a:pPr algn="r" fontAlgn="ctr"/>
                      <a:r>
                        <a:rPr lang="de-DE" sz="1200" b="0" i="0" u="none" strike="noStrike" dirty="0">
                          <a:solidFill>
                            <a:srgbClr val="6E6452"/>
                          </a:solidFill>
                          <a:effectLst/>
                          <a:latin typeface="Arial" panose="020B0604020202020204" pitchFamily="34" charset="0"/>
                        </a:rPr>
                        <a:t>- 249,571   </a:t>
                      </a:r>
                    </a:p>
                  </a:txBody>
                  <a:tcPr marL="0" marR="0" marT="0" marB="0" anchor="ctr"/>
                </a:tc>
                <a:tc>
                  <a:txBody>
                    <a:bodyPr/>
                    <a:lstStyle/>
                    <a:p>
                      <a:pPr algn="r" fontAlgn="ctr"/>
                      <a:r>
                        <a:rPr lang="de-DE" sz="1200" b="0" i="0" u="none" strike="noStrike" dirty="0">
                          <a:solidFill>
                            <a:srgbClr val="6E6452"/>
                          </a:solidFill>
                          <a:effectLst/>
                          <a:latin typeface="Arial" panose="020B0604020202020204" pitchFamily="34" charset="0"/>
                        </a:rPr>
                        <a:t>- 189,777   </a:t>
                      </a:r>
                    </a:p>
                  </a:txBody>
                  <a:tcPr marL="0" marR="0" marT="0" marB="0" anchor="ctr"/>
                </a:tc>
                <a:tc>
                  <a:txBody>
                    <a:bodyPr/>
                    <a:lstStyle/>
                    <a:p>
                      <a:pPr algn="r" fontAlgn="ctr"/>
                      <a:r>
                        <a:rPr lang="de-DE" sz="1200" b="0" i="0" u="none" strike="noStrike" dirty="0">
                          <a:solidFill>
                            <a:srgbClr val="6E6452"/>
                          </a:solidFill>
                          <a:effectLst/>
                          <a:latin typeface="Arial" panose="020B0604020202020204" pitchFamily="34" charset="0"/>
                        </a:rPr>
                        <a:t>-   65,591   </a:t>
                      </a:r>
                    </a:p>
                  </a:txBody>
                  <a:tcPr marL="0" marR="0" marT="0" marB="0" anchor="ctr"/>
                </a:tc>
                <a:tc>
                  <a:txBody>
                    <a:bodyPr/>
                    <a:lstStyle/>
                    <a:p>
                      <a:pPr algn="r" fontAlgn="ctr"/>
                      <a:r>
                        <a:rPr lang="de-DE" sz="1200" b="0" i="0" u="none" strike="noStrike" dirty="0">
                          <a:solidFill>
                            <a:srgbClr val="6E6452"/>
                          </a:solidFill>
                          <a:effectLst/>
                          <a:latin typeface="Arial" panose="020B0604020202020204" pitchFamily="34" charset="0"/>
                        </a:rPr>
                        <a:t>- 370,592   </a:t>
                      </a:r>
                    </a:p>
                  </a:txBody>
                  <a:tcPr marL="0" marR="0" marT="0" marB="0" anchor="ctr"/>
                </a:tc>
                <a:tc>
                  <a:txBody>
                    <a:bodyPr/>
                    <a:lstStyle/>
                    <a:p>
                      <a:pPr algn="r" fontAlgn="ctr"/>
                      <a:r>
                        <a:rPr lang="de-DE" sz="1200" b="0" i="0" u="none" strike="noStrike" dirty="0">
                          <a:solidFill>
                            <a:srgbClr val="6E6452"/>
                          </a:solidFill>
                          <a:effectLst/>
                          <a:latin typeface="Arial" panose="020B0604020202020204" pitchFamily="34" charset="0"/>
                        </a:rPr>
                        <a:t>- 310,799   </a:t>
                      </a:r>
                    </a:p>
                  </a:txBody>
                  <a:tcPr marL="0" marR="0" marT="0" marB="0" anchor="ctr"/>
                </a:tc>
                <a:tc>
                  <a:txBody>
                    <a:bodyPr/>
                    <a:lstStyle/>
                    <a:p>
                      <a:pPr algn="r" fontAlgn="ctr"/>
                      <a:r>
                        <a:rPr lang="de-DE" sz="1200" b="0" i="0" u="none" strike="noStrike" dirty="0">
                          <a:solidFill>
                            <a:srgbClr val="6E6452"/>
                          </a:solidFill>
                          <a:effectLst/>
                          <a:latin typeface="Arial" panose="020B0604020202020204" pitchFamily="34" charset="0"/>
                        </a:rPr>
                        <a:t>- 140,617   </a:t>
                      </a:r>
                    </a:p>
                  </a:txBody>
                  <a:tcPr marL="0" marR="0" marT="0" marB="0" anchor="ctr"/>
                </a:tc>
                <a:tc>
                  <a:txBody>
                    <a:bodyPr/>
                    <a:lstStyle/>
                    <a:p>
                      <a:pPr algn="r" fontAlgn="ctr"/>
                      <a:r>
                        <a:rPr lang="de-DE" sz="1200" b="0" i="0" u="none" strike="noStrike" dirty="0">
                          <a:solidFill>
                            <a:srgbClr val="6E6452"/>
                          </a:solidFill>
                          <a:effectLst/>
                          <a:latin typeface="Arial" panose="020B0604020202020204" pitchFamily="34" charset="0"/>
                        </a:rPr>
                        <a:t>- 431,787   </a:t>
                      </a:r>
                    </a:p>
                  </a:txBody>
                  <a:tcPr marL="0" marR="0" marT="0" marB="0" anchor="ctr"/>
                </a:tc>
                <a:tc>
                  <a:txBody>
                    <a:bodyPr/>
                    <a:lstStyle/>
                    <a:p>
                      <a:pPr algn="r" fontAlgn="ctr"/>
                      <a:r>
                        <a:rPr lang="de-DE" sz="1200" b="0" i="0" u="none" strike="noStrike" dirty="0">
                          <a:solidFill>
                            <a:srgbClr val="6E6452"/>
                          </a:solidFill>
                          <a:effectLst/>
                          <a:latin typeface="Arial" panose="020B0604020202020204" pitchFamily="34" charset="0"/>
                        </a:rPr>
                        <a:t>- 372,086   </a:t>
                      </a:r>
                    </a:p>
                  </a:txBody>
                  <a:tcPr marL="0" marR="0" marT="0" marB="0" anchor="ctr"/>
                </a:tc>
                <a:tc>
                  <a:txBody>
                    <a:bodyPr/>
                    <a:lstStyle/>
                    <a:p>
                      <a:pPr algn="r" fontAlgn="ctr"/>
                      <a:r>
                        <a:rPr lang="de-DE" sz="1200" b="0" i="0" u="none" strike="noStrike" dirty="0">
                          <a:solidFill>
                            <a:srgbClr val="6E6452"/>
                          </a:solidFill>
                          <a:effectLst/>
                          <a:latin typeface="Arial" panose="020B0604020202020204" pitchFamily="34" charset="0"/>
                        </a:rPr>
                        <a:t>- 178,815   </a:t>
                      </a:r>
                    </a:p>
                  </a:txBody>
                  <a:tcPr marL="0" marR="0" marT="0" marB="0" anchor="ctr"/>
                </a:tc>
              </a:tr>
              <a:tr h="365830">
                <a:tc>
                  <a:txBody>
                    <a:bodyPr/>
                    <a:lstStyle/>
                    <a:p>
                      <a:pPr algn="l"/>
                      <a:r>
                        <a:rPr lang="de-DE" sz="1600" dirty="0" smtClean="0"/>
                        <a:t>IRR</a:t>
                      </a:r>
                      <a:endParaRPr lang="de-DE" sz="1600" dirty="0"/>
                    </a:p>
                  </a:txBody>
                  <a:tcPr marL="68580" marR="68580" marT="0" marB="0" anchor="ctr"/>
                </a:tc>
                <a:tc>
                  <a:txBody>
                    <a:bodyPr/>
                    <a:lstStyle/>
                    <a:p>
                      <a:pPr algn="l"/>
                      <a:r>
                        <a:rPr lang="de-DE" sz="1600" dirty="0" smtClean="0"/>
                        <a:t>%</a:t>
                      </a:r>
                      <a:endParaRPr lang="de-DE" sz="1600" dirty="0"/>
                    </a:p>
                  </a:txBody>
                  <a:tcPr marL="68580" marR="68580" marT="0" marB="0" anchor="ctr"/>
                </a:tc>
                <a:tc>
                  <a:txBody>
                    <a:bodyPr/>
                    <a:lstStyle/>
                    <a:p>
                      <a:pPr algn="r" fontAlgn="b"/>
                      <a:r>
                        <a:rPr lang="de-DE" sz="1200" b="0" i="0" u="none" strike="noStrike">
                          <a:solidFill>
                            <a:srgbClr val="6E6452"/>
                          </a:solidFill>
                          <a:effectLst/>
                          <a:latin typeface="Arial" panose="020B0604020202020204" pitchFamily="34" charset="0"/>
                        </a:rPr>
                        <a:t>-1.99%</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-0.28%</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5.45%</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-6.34%</a:t>
                      </a:r>
                    </a:p>
                  </a:txBody>
                  <a:tcPr marL="0" marR="0" marT="0" marB="0" anchor="b"/>
                </a:tc>
                <a:tc>
                  <a:txBody>
                    <a:bodyPr/>
                    <a:lstStyle/>
                    <a:p>
                      <a:pPr algn="r" fontAlgn="b"/>
                      <a:r>
                        <a:rPr lang="de-DE" sz="1200" b="0" i="0" u="none" strike="noStrike">
                          <a:solidFill>
                            <a:srgbClr val="6E6452"/>
                          </a:solidFill>
                          <a:effectLst/>
                          <a:latin typeface="Arial" panose="020B0604020202020204" pitchFamily="34" charset="0"/>
                        </a:rPr>
                        <a:t>-5.19%</a:t>
                      </a:r>
                    </a:p>
                  </a:txBody>
                  <a:tcPr marL="0" marR="0" marT="0" marB="0" anchor="b"/>
                </a:tc>
                <a:tc>
                  <a:txBody>
                    <a:bodyPr/>
                    <a:lstStyle/>
                    <a:p>
                      <a:pPr algn="r" fontAlgn="b"/>
                      <a:r>
                        <a:rPr lang="de-DE" sz="1200" b="0" i="0" u="none" strike="noStrike">
                          <a:solidFill>
                            <a:srgbClr val="6E6452"/>
                          </a:solidFill>
                          <a:effectLst/>
                          <a:latin typeface="Arial" panose="020B0604020202020204" pitchFamily="34" charset="0"/>
                        </a:rPr>
                        <a:t>-0.13%</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-8.50%</a:t>
                      </a:r>
                    </a:p>
                  </a:txBody>
                  <a:tcPr marL="0" marR="0" marT="0" marB="0" anchor="b"/>
                </a:tc>
                <a:tc>
                  <a:txBody>
                    <a:bodyPr/>
                    <a:lstStyle/>
                    <a:p>
                      <a:pPr algn="r" fontAlgn="b"/>
                      <a:r>
                        <a:rPr lang="de-DE" sz="1200" b="0" i="0" u="none" strike="noStrike">
                          <a:solidFill>
                            <a:srgbClr val="6E6452"/>
                          </a:solidFill>
                          <a:effectLst/>
                          <a:latin typeface="Arial" panose="020B0604020202020204" pitchFamily="34" charset="0"/>
                        </a:rPr>
                        <a:t>-7.53%</a:t>
                      </a:r>
                    </a:p>
                  </a:txBody>
                  <a:tcPr marL="0" marR="0" marT="0" marB="0" anchor="b"/>
                </a:tc>
                <a:tc>
                  <a:txBody>
                    <a:bodyPr/>
                    <a:lstStyle/>
                    <a:p>
                      <a:pPr algn="r" fontAlgn="b"/>
                      <a:r>
                        <a:rPr lang="de-DE" sz="1200" b="0" i="0" u="none" strike="noStrike">
                          <a:solidFill>
                            <a:srgbClr val="6E6452"/>
                          </a:solidFill>
                          <a:effectLst/>
                          <a:latin typeface="Arial" panose="020B0604020202020204" pitchFamily="34" charset="0"/>
                        </a:rPr>
                        <a:t>-2.75%</a:t>
                      </a:r>
                    </a:p>
                  </a:txBody>
                  <a:tcPr marL="0" marR="0" marT="0" marB="0" anchor="b"/>
                </a:tc>
              </a:tr>
              <a:tr h="365830">
                <a:tc>
                  <a:txBody>
                    <a:bodyPr/>
                    <a:lstStyle/>
                    <a:p>
                      <a:pPr algn="l"/>
                      <a:r>
                        <a:rPr lang="de-DE" sz="1600" dirty="0" smtClean="0"/>
                        <a:t>SPP</a:t>
                      </a:r>
                      <a:endParaRPr lang="de-DE" sz="1600" dirty="0"/>
                    </a:p>
                  </a:txBody>
                  <a:tcPr marL="68580" marR="68580" marT="0" marB="0" anchor="ctr"/>
                </a:tc>
                <a:tc>
                  <a:txBody>
                    <a:bodyPr/>
                    <a:lstStyle/>
                    <a:p>
                      <a:pPr algn="l"/>
                      <a:r>
                        <a:rPr lang="de-DE" sz="1600" dirty="0" smtClean="0"/>
                        <a:t>a</a:t>
                      </a:r>
                      <a:endParaRPr lang="de-DE" sz="1600" dirty="0"/>
                    </a:p>
                  </a:txBody>
                  <a:tcPr marL="68580" marR="68580" marT="0" marB="0" anchor="ctr"/>
                </a:tc>
                <a:tc>
                  <a:txBody>
                    <a:bodyPr/>
                    <a:lstStyle/>
                    <a:p>
                      <a:pPr algn="r" fontAlgn="b"/>
                      <a:r>
                        <a:rPr lang="de-DE" sz="1200" b="0" i="0" u="none" strike="noStrike">
                          <a:solidFill>
                            <a:srgbClr val="6E6452"/>
                          </a:solidFill>
                          <a:effectLst/>
                          <a:latin typeface="Arial" panose="020B0604020202020204" pitchFamily="34" charset="0"/>
                        </a:rPr>
                        <a:t>22.8</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20.4</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14.3</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30.8</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28.5</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20.2</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36.4</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33.9</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24.1</a:t>
                      </a:r>
                    </a:p>
                  </a:txBody>
                  <a:tcPr marL="0" marR="0" marT="0" marB="0" anchor="b"/>
                </a:tc>
              </a:tr>
              <a:tr h="324000">
                <a:tc gridSpan="11">
                  <a:txBody>
                    <a:bodyPr/>
                    <a:lstStyle/>
                    <a:p>
                      <a:pPr algn="ctr"/>
                      <a:r>
                        <a:rPr lang="de-DE" sz="1600" dirty="0" smtClean="0">
                          <a:solidFill>
                            <a:srgbClr val="6E6452"/>
                          </a:solidFill>
                        </a:rPr>
                        <a:t>Fuel</a:t>
                      </a:r>
                      <a:r>
                        <a:rPr lang="de-DE" sz="1600" baseline="0" dirty="0" smtClean="0">
                          <a:solidFill>
                            <a:srgbClr val="6E6452"/>
                          </a:solidFill>
                        </a:rPr>
                        <a:t> </a:t>
                      </a:r>
                      <a:r>
                        <a:rPr lang="de-DE" sz="1600" baseline="0" dirty="0" err="1" smtClean="0">
                          <a:solidFill>
                            <a:srgbClr val="6E6452"/>
                          </a:solidFill>
                        </a:rPr>
                        <a:t>Oil</a:t>
                      </a:r>
                      <a:r>
                        <a:rPr lang="de-DE" sz="1600" baseline="0" dirty="0" smtClean="0">
                          <a:solidFill>
                            <a:srgbClr val="6E6452"/>
                          </a:solidFill>
                        </a:rPr>
                        <a:t> </a:t>
                      </a:r>
                      <a:r>
                        <a:rPr lang="de-DE" sz="1600" baseline="0" dirty="0" err="1" smtClean="0">
                          <a:solidFill>
                            <a:srgbClr val="6E6452"/>
                          </a:solidFill>
                        </a:rPr>
                        <a:t>Replacement</a:t>
                      </a:r>
                      <a:endParaRPr lang="de-DE" sz="1600" dirty="0">
                        <a:solidFill>
                          <a:srgbClr val="6E6452"/>
                        </a:solidFill>
                      </a:endParaRPr>
                    </a:p>
                  </a:txBody>
                  <a:tcPr marL="68580" marR="68580" marT="0" marB="0" anchor="ctr">
                    <a:solidFill>
                      <a:schemeClr val="bg1"/>
                    </a:solidFill>
                  </a:tcPr>
                </a:tc>
                <a:tc hMerge="1">
                  <a:txBody>
                    <a:bodyPr/>
                    <a:lstStyle/>
                    <a:p>
                      <a:pPr algn="ctr"/>
                      <a:endParaRPr lang="de-DE" dirty="0">
                        <a:solidFill>
                          <a:srgbClr val="6E6452"/>
                        </a:solidFill>
                      </a:endParaRPr>
                    </a:p>
                  </a:txBody>
                  <a:tcPr marL="68580" marR="68580" marT="0" marB="0" anchor="ctr">
                    <a:solidFill>
                      <a:schemeClr val="bg1"/>
                    </a:solidFill>
                  </a:tcPr>
                </a:tc>
                <a:tc hMerge="1">
                  <a:txBody>
                    <a:bodyPr/>
                    <a:lstStyle/>
                    <a:p>
                      <a:pPr algn="ctr"/>
                      <a:endParaRPr lang="de-DE" dirty="0">
                        <a:solidFill>
                          <a:srgbClr val="6E6452"/>
                        </a:solidFill>
                      </a:endParaRPr>
                    </a:p>
                  </a:txBody>
                  <a:tcPr marL="68580" marR="68580" marT="0" marB="0" anchor="ctr">
                    <a:solidFill>
                      <a:schemeClr val="bg1"/>
                    </a:solidFill>
                  </a:tcPr>
                </a:tc>
                <a:tc hMerge="1">
                  <a:txBody>
                    <a:bodyPr/>
                    <a:lstStyle/>
                    <a:p>
                      <a:pPr algn="ctr"/>
                      <a:endParaRPr lang="de-DE" dirty="0">
                        <a:solidFill>
                          <a:srgbClr val="6E6452"/>
                        </a:solidFill>
                      </a:endParaRPr>
                    </a:p>
                  </a:txBody>
                  <a:tcPr marL="68580" marR="68580" marT="0" marB="0" anchor="ctr">
                    <a:solidFill>
                      <a:schemeClr val="bg1"/>
                    </a:solidFill>
                  </a:tcPr>
                </a:tc>
                <a:tc hMerge="1">
                  <a:txBody>
                    <a:bodyPr/>
                    <a:lstStyle/>
                    <a:p>
                      <a:pPr algn="ctr"/>
                      <a:endParaRPr lang="de-DE" dirty="0">
                        <a:solidFill>
                          <a:srgbClr val="6E6452"/>
                        </a:solidFill>
                      </a:endParaRPr>
                    </a:p>
                  </a:txBody>
                  <a:tcPr marL="68580" marR="68580" marT="0" marB="0" anchor="ctr">
                    <a:solidFill>
                      <a:schemeClr val="bg1"/>
                    </a:solidFill>
                  </a:tcPr>
                </a:tc>
                <a:tc hMerge="1">
                  <a:txBody>
                    <a:bodyPr/>
                    <a:lstStyle/>
                    <a:p>
                      <a:pPr algn="ctr"/>
                      <a:endParaRPr lang="de-DE" dirty="0">
                        <a:solidFill>
                          <a:srgbClr val="6E6452"/>
                        </a:solidFill>
                      </a:endParaRPr>
                    </a:p>
                  </a:txBody>
                  <a:tcPr marL="68580" marR="68580" marT="0" marB="0" anchor="ctr">
                    <a:solidFill>
                      <a:schemeClr val="bg1"/>
                    </a:solidFill>
                  </a:tcPr>
                </a:tc>
                <a:tc hMerge="1">
                  <a:txBody>
                    <a:bodyPr/>
                    <a:lstStyle/>
                    <a:p>
                      <a:pPr algn="ctr"/>
                      <a:endParaRPr lang="de-DE" dirty="0">
                        <a:solidFill>
                          <a:srgbClr val="6E6452"/>
                        </a:solidFill>
                      </a:endParaRPr>
                    </a:p>
                  </a:txBody>
                  <a:tcPr marL="68580" marR="68580" marT="0" marB="0" anchor="ctr">
                    <a:solidFill>
                      <a:schemeClr val="bg1"/>
                    </a:solidFill>
                  </a:tcPr>
                </a:tc>
                <a:tc hMerge="1">
                  <a:txBody>
                    <a:bodyPr/>
                    <a:lstStyle/>
                    <a:p>
                      <a:pPr algn="ctr"/>
                      <a:endParaRPr lang="de-DE">
                        <a:solidFill>
                          <a:srgbClr val="6E6452"/>
                        </a:solidFill>
                      </a:endParaRPr>
                    </a:p>
                  </a:txBody>
                  <a:tcPr marL="68580" marR="68580" marT="0" marB="0" anchor="ctr">
                    <a:solidFill>
                      <a:schemeClr val="bg1"/>
                    </a:solidFill>
                  </a:tcPr>
                </a:tc>
                <a:tc hMerge="1">
                  <a:txBody>
                    <a:bodyPr/>
                    <a:lstStyle/>
                    <a:p>
                      <a:pPr algn="ctr"/>
                      <a:endParaRPr lang="de-DE" dirty="0">
                        <a:solidFill>
                          <a:srgbClr val="6E6452"/>
                        </a:solidFill>
                      </a:endParaRPr>
                    </a:p>
                  </a:txBody>
                  <a:tcPr marL="68580" marR="68580" marT="0" marB="0" anchor="ctr">
                    <a:solidFill>
                      <a:schemeClr val="bg1"/>
                    </a:solidFill>
                  </a:tcPr>
                </a:tc>
                <a:tc hMerge="1">
                  <a:txBody>
                    <a:bodyPr/>
                    <a:lstStyle/>
                    <a:p>
                      <a:pPr algn="ctr"/>
                      <a:endParaRPr lang="de-DE" dirty="0">
                        <a:solidFill>
                          <a:srgbClr val="6E6452"/>
                        </a:solidFill>
                      </a:endParaRPr>
                    </a:p>
                  </a:txBody>
                  <a:tcPr marL="68580" marR="68580" marT="0" marB="0" anchor="ctr">
                    <a:solidFill>
                      <a:schemeClr val="bg1"/>
                    </a:solidFill>
                  </a:tcPr>
                </a:tc>
                <a:tc hMerge="1">
                  <a:txBody>
                    <a:bodyPr/>
                    <a:lstStyle/>
                    <a:p>
                      <a:pPr algn="ctr"/>
                      <a:endParaRPr lang="de-DE" dirty="0">
                        <a:solidFill>
                          <a:srgbClr val="6E6452"/>
                        </a:solidFill>
                      </a:endParaRPr>
                    </a:p>
                  </a:txBody>
                  <a:tcPr marL="68580" marR="68580" marT="0" marB="0" anchor="ctr">
                    <a:solidFill>
                      <a:schemeClr val="bg1"/>
                    </a:solidFill>
                  </a:tcPr>
                </a:tc>
              </a:tr>
              <a:tr h="365830">
                <a:tc>
                  <a:txBody>
                    <a:bodyPr/>
                    <a:lstStyle/>
                    <a:p>
                      <a:pPr algn="l"/>
                      <a:r>
                        <a:rPr lang="de-DE" sz="1600" dirty="0" smtClean="0"/>
                        <a:t>NPV</a:t>
                      </a:r>
                      <a:endParaRPr lang="de-DE" sz="1600" dirty="0"/>
                    </a:p>
                  </a:txBody>
                  <a:tcPr marL="68580" marR="68580" marT="0" marB="0" anchor="ctr"/>
                </a:tc>
                <a:tc>
                  <a:txBody>
                    <a:bodyPr/>
                    <a:lstStyle/>
                    <a:p>
                      <a:pPr algn="l"/>
                      <a:r>
                        <a:rPr lang="de-DE" sz="1600" dirty="0" smtClean="0"/>
                        <a:t>EUR</a:t>
                      </a:r>
                      <a:endParaRPr lang="de-DE" sz="1600" dirty="0"/>
                    </a:p>
                  </a:txBody>
                  <a:tcPr marL="68580" marR="68580" marT="0" marB="0" anchor="ctr"/>
                </a:tc>
                <a:tc>
                  <a:txBody>
                    <a:bodyPr/>
                    <a:lstStyle/>
                    <a:p>
                      <a:pPr algn="r" fontAlgn="ctr"/>
                      <a:r>
                        <a:rPr lang="de-DE" sz="1200" b="0" i="0" u="none" strike="noStrike" dirty="0">
                          <a:solidFill>
                            <a:srgbClr val="6E6452"/>
                          </a:solidFill>
                          <a:effectLst/>
                          <a:latin typeface="Arial" panose="020B0604020202020204" pitchFamily="34" charset="0"/>
                        </a:rPr>
                        <a:t>- 178,518   </a:t>
                      </a:r>
                    </a:p>
                  </a:txBody>
                  <a:tcPr marL="0" marR="0" marT="0" marB="0" anchor="ctr"/>
                </a:tc>
                <a:tc>
                  <a:txBody>
                    <a:bodyPr/>
                    <a:lstStyle/>
                    <a:p>
                      <a:pPr algn="r" fontAlgn="ctr"/>
                      <a:r>
                        <a:rPr lang="de-DE" sz="1200" b="0" i="0" u="none" strike="noStrike" dirty="0">
                          <a:solidFill>
                            <a:srgbClr val="6E6452"/>
                          </a:solidFill>
                          <a:effectLst/>
                          <a:latin typeface="Arial" panose="020B0604020202020204" pitchFamily="34" charset="0"/>
                        </a:rPr>
                        <a:t>- 118,725   </a:t>
                      </a:r>
                    </a:p>
                  </a:txBody>
                  <a:tcPr marL="0" marR="0" marT="0" marB="0" anchor="ctr"/>
                </a:tc>
                <a:tc>
                  <a:txBody>
                    <a:bodyPr/>
                    <a:lstStyle/>
                    <a:p>
                      <a:pPr algn="r" fontAlgn="ctr"/>
                      <a:r>
                        <a:rPr lang="de-DE" sz="1200" b="0" i="0" u="none" strike="noStrike" dirty="0">
                          <a:solidFill>
                            <a:srgbClr val="6E6452"/>
                          </a:solidFill>
                          <a:effectLst/>
                          <a:latin typeface="Arial" panose="020B0604020202020204" pitchFamily="34" charset="0"/>
                        </a:rPr>
                        <a:t>      5,462   </a:t>
                      </a:r>
                    </a:p>
                  </a:txBody>
                  <a:tcPr marL="0" marR="0" marT="0" marB="0" anchor="ctr">
                    <a:solidFill>
                      <a:schemeClr val="accent6">
                        <a:lumMod val="60000"/>
                        <a:lumOff val="40000"/>
                      </a:schemeClr>
                    </a:solidFill>
                  </a:tcPr>
                </a:tc>
                <a:tc>
                  <a:txBody>
                    <a:bodyPr/>
                    <a:lstStyle/>
                    <a:p>
                      <a:pPr algn="r" fontAlgn="ctr"/>
                      <a:r>
                        <a:rPr lang="de-DE" sz="1200" b="0" i="0" u="none" strike="noStrike" dirty="0">
                          <a:solidFill>
                            <a:srgbClr val="6E6452"/>
                          </a:solidFill>
                          <a:effectLst/>
                          <a:latin typeface="Arial" panose="020B0604020202020204" pitchFamily="34" charset="0"/>
                        </a:rPr>
                        <a:t>- 307,434   </a:t>
                      </a:r>
                    </a:p>
                  </a:txBody>
                  <a:tcPr marL="0" marR="0" marT="0" marB="0" anchor="ctr"/>
                </a:tc>
                <a:tc>
                  <a:txBody>
                    <a:bodyPr/>
                    <a:lstStyle/>
                    <a:p>
                      <a:pPr algn="r" fontAlgn="ctr"/>
                      <a:r>
                        <a:rPr lang="de-DE" sz="1200" b="0" i="0" u="none" strike="noStrike" dirty="0">
                          <a:solidFill>
                            <a:srgbClr val="6E6452"/>
                          </a:solidFill>
                          <a:effectLst/>
                          <a:latin typeface="Arial" panose="020B0604020202020204" pitchFamily="34" charset="0"/>
                        </a:rPr>
                        <a:t>- 247,641   </a:t>
                      </a:r>
                    </a:p>
                  </a:txBody>
                  <a:tcPr marL="0" marR="0" marT="0" marB="0" anchor="ctr"/>
                </a:tc>
                <a:tc>
                  <a:txBody>
                    <a:bodyPr/>
                    <a:lstStyle/>
                    <a:p>
                      <a:pPr algn="r" fontAlgn="ctr"/>
                      <a:r>
                        <a:rPr lang="de-DE" sz="1200" b="0" i="0" u="none" strike="noStrike" dirty="0">
                          <a:solidFill>
                            <a:srgbClr val="6E6452"/>
                          </a:solidFill>
                          <a:effectLst/>
                          <a:latin typeface="Arial" panose="020B0604020202020204" pitchFamily="34" charset="0"/>
                        </a:rPr>
                        <a:t>-   77,460   </a:t>
                      </a:r>
                    </a:p>
                  </a:txBody>
                  <a:tcPr marL="0" marR="0" marT="0" marB="0" anchor="ctr"/>
                </a:tc>
                <a:tc>
                  <a:txBody>
                    <a:bodyPr/>
                    <a:lstStyle/>
                    <a:p>
                      <a:pPr algn="r" fontAlgn="ctr"/>
                      <a:r>
                        <a:rPr lang="de-DE" sz="1200" b="0" i="0" u="none" strike="noStrike" dirty="0">
                          <a:solidFill>
                            <a:srgbClr val="6E6452"/>
                          </a:solidFill>
                          <a:effectLst/>
                          <a:latin typeface="Arial" panose="020B0604020202020204" pitchFamily="34" charset="0"/>
                        </a:rPr>
                        <a:t>- 357,846   </a:t>
                      </a:r>
                    </a:p>
                  </a:txBody>
                  <a:tcPr marL="0" marR="0" marT="0" marB="0" anchor="ctr"/>
                </a:tc>
                <a:tc>
                  <a:txBody>
                    <a:bodyPr/>
                    <a:lstStyle/>
                    <a:p>
                      <a:pPr algn="r" fontAlgn="ctr"/>
                      <a:r>
                        <a:rPr lang="de-DE" sz="1200" b="0" i="0" u="none" strike="noStrike" dirty="0">
                          <a:solidFill>
                            <a:srgbClr val="6E6452"/>
                          </a:solidFill>
                          <a:effectLst/>
                          <a:latin typeface="Arial" panose="020B0604020202020204" pitchFamily="34" charset="0"/>
                        </a:rPr>
                        <a:t>- 298,145   </a:t>
                      </a:r>
                    </a:p>
                  </a:txBody>
                  <a:tcPr marL="0" marR="0" marT="0" marB="0" anchor="ctr"/>
                </a:tc>
                <a:tc>
                  <a:txBody>
                    <a:bodyPr/>
                    <a:lstStyle/>
                    <a:p>
                      <a:pPr algn="r" fontAlgn="ctr"/>
                      <a:r>
                        <a:rPr lang="de-DE" sz="1200" b="0" i="0" u="none" strike="noStrike" dirty="0">
                          <a:solidFill>
                            <a:srgbClr val="6E6452"/>
                          </a:solidFill>
                          <a:effectLst/>
                          <a:latin typeface="Arial" panose="020B0604020202020204" pitchFamily="34" charset="0"/>
                        </a:rPr>
                        <a:t>- 104,875   </a:t>
                      </a:r>
                    </a:p>
                  </a:txBody>
                  <a:tcPr marL="0" marR="0" marT="0" marB="0" anchor="ctr"/>
                </a:tc>
              </a:tr>
              <a:tr h="365830">
                <a:tc>
                  <a:txBody>
                    <a:bodyPr/>
                    <a:lstStyle/>
                    <a:p>
                      <a:pPr algn="l"/>
                      <a:r>
                        <a:rPr lang="de-DE" sz="1600" dirty="0" smtClean="0"/>
                        <a:t>IRR</a:t>
                      </a:r>
                      <a:endParaRPr lang="de-DE" sz="1600" dirty="0"/>
                    </a:p>
                  </a:txBody>
                  <a:tcPr marL="68580" marR="68580" marT="0" marB="0" anchor="ctr"/>
                </a:tc>
                <a:tc>
                  <a:txBody>
                    <a:bodyPr/>
                    <a:lstStyle/>
                    <a:p>
                      <a:pPr algn="l"/>
                      <a:r>
                        <a:rPr lang="de-DE" sz="1600" dirty="0" smtClean="0"/>
                        <a:t>%</a:t>
                      </a:r>
                      <a:endParaRPr lang="de-DE" sz="1600" dirty="0"/>
                    </a:p>
                  </a:txBody>
                  <a:tcPr marL="68580" marR="68580" marT="0" marB="0" anchor="ctr"/>
                </a:tc>
                <a:tc>
                  <a:txBody>
                    <a:bodyPr/>
                    <a:lstStyle/>
                    <a:p>
                      <a:pPr algn="r" fontAlgn="b"/>
                      <a:r>
                        <a:rPr lang="de-DE" sz="1200" b="0" i="0" u="none" strike="noStrike">
                          <a:solidFill>
                            <a:srgbClr val="6E6452"/>
                          </a:solidFill>
                          <a:effectLst/>
                          <a:latin typeface="Arial" panose="020B0604020202020204" pitchFamily="34" charset="0"/>
                        </a:rPr>
                        <a:t>2.80%</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4.87%</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12.19%</a:t>
                      </a:r>
                    </a:p>
                  </a:txBody>
                  <a:tcPr marL="0" marR="0" marT="0" marB="0" anchor="b">
                    <a:solidFill>
                      <a:schemeClr val="accent6">
                        <a:lumMod val="60000"/>
                        <a:lumOff val="40000"/>
                      </a:schemeClr>
                    </a:solidFill>
                  </a:tcPr>
                </a:tc>
                <a:tc>
                  <a:txBody>
                    <a:bodyPr/>
                    <a:lstStyle/>
                    <a:p>
                      <a:pPr algn="r" fontAlgn="b"/>
                      <a:r>
                        <a:rPr lang="de-DE" sz="1200" b="0" i="0" u="none" strike="noStrike" dirty="0">
                          <a:solidFill>
                            <a:srgbClr val="6E6452"/>
                          </a:solidFill>
                          <a:effectLst/>
                          <a:latin typeface="Arial" panose="020B0604020202020204" pitchFamily="34" charset="0"/>
                        </a:rPr>
                        <a:t>-1.70%</a:t>
                      </a:r>
                    </a:p>
                  </a:txBody>
                  <a:tcPr marL="0" marR="0" marT="0" marB="0" anchor="b"/>
                </a:tc>
                <a:tc>
                  <a:txBody>
                    <a:bodyPr/>
                    <a:lstStyle/>
                    <a:p>
                      <a:pPr algn="r" fontAlgn="b"/>
                      <a:r>
                        <a:rPr lang="de-DE" sz="1200" b="0" i="0" u="none" strike="noStrike">
                          <a:solidFill>
                            <a:srgbClr val="6E6452"/>
                          </a:solidFill>
                          <a:effectLst/>
                          <a:latin typeface="Arial" panose="020B0604020202020204" pitchFamily="34" charset="0"/>
                        </a:rPr>
                        <a:t>-0.35%</a:t>
                      </a:r>
                    </a:p>
                  </a:txBody>
                  <a:tcPr marL="0" marR="0" marT="0" marB="0" anchor="b"/>
                </a:tc>
                <a:tc>
                  <a:txBody>
                    <a:bodyPr/>
                    <a:lstStyle/>
                    <a:p>
                      <a:pPr algn="r" fontAlgn="b"/>
                      <a:r>
                        <a:rPr lang="de-DE" sz="1200" b="0" i="0" u="none" strike="noStrike">
                          <a:solidFill>
                            <a:srgbClr val="6E6452"/>
                          </a:solidFill>
                          <a:effectLst/>
                          <a:latin typeface="Arial" panose="020B0604020202020204" pitchFamily="34" charset="0"/>
                        </a:rPr>
                        <a:t>5.83%</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-2.83%</a:t>
                      </a:r>
                    </a:p>
                  </a:txBody>
                  <a:tcPr marL="0" marR="0" marT="0" marB="0" anchor="b"/>
                </a:tc>
                <a:tc>
                  <a:txBody>
                    <a:bodyPr/>
                    <a:lstStyle/>
                    <a:p>
                      <a:pPr algn="r" fontAlgn="b"/>
                      <a:r>
                        <a:rPr lang="de-DE" sz="1200" b="0" i="0" u="none" strike="noStrike">
                          <a:solidFill>
                            <a:srgbClr val="6E6452"/>
                          </a:solidFill>
                          <a:effectLst/>
                          <a:latin typeface="Arial" panose="020B0604020202020204" pitchFamily="34" charset="0"/>
                        </a:rPr>
                        <a:t>-1.66%</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4.32%</a:t>
                      </a:r>
                    </a:p>
                  </a:txBody>
                  <a:tcPr marL="0" marR="0" marT="0" marB="0" anchor="b"/>
                </a:tc>
              </a:tr>
              <a:tr h="365830">
                <a:tc>
                  <a:txBody>
                    <a:bodyPr/>
                    <a:lstStyle/>
                    <a:p>
                      <a:pPr algn="l"/>
                      <a:r>
                        <a:rPr lang="de-DE" sz="1600" dirty="0" smtClean="0"/>
                        <a:t>SPP</a:t>
                      </a:r>
                      <a:endParaRPr lang="de-DE" sz="1600" dirty="0"/>
                    </a:p>
                  </a:txBody>
                  <a:tcPr marL="68580" marR="68580" marT="0" marB="0" anchor="ctr"/>
                </a:tc>
                <a:tc>
                  <a:txBody>
                    <a:bodyPr/>
                    <a:lstStyle/>
                    <a:p>
                      <a:pPr algn="l"/>
                      <a:r>
                        <a:rPr lang="de-DE" sz="1600" dirty="0" smtClean="0"/>
                        <a:t>a</a:t>
                      </a:r>
                      <a:endParaRPr lang="de-DE" sz="1600" dirty="0"/>
                    </a:p>
                  </a:txBody>
                  <a:tcPr marL="68580" marR="68580" marT="0" marB="0" anchor="ctr"/>
                </a:tc>
                <a:tc>
                  <a:txBody>
                    <a:bodyPr/>
                    <a:lstStyle/>
                    <a:p>
                      <a:pPr algn="r" fontAlgn="b"/>
                      <a:r>
                        <a:rPr lang="de-DE" sz="1200" b="0" i="0" u="none" strike="noStrike">
                          <a:solidFill>
                            <a:srgbClr val="6E6452"/>
                          </a:solidFill>
                          <a:effectLst/>
                          <a:latin typeface="Arial" panose="020B0604020202020204" pitchFamily="34" charset="0"/>
                        </a:rPr>
                        <a:t>16.7</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14.8</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10.1</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22.4</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20.5</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14.0</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24.2</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22.3</a:t>
                      </a:r>
                    </a:p>
                  </a:txBody>
                  <a:tcPr marL="0" marR="0" marT="0" marB="0" anchor="b"/>
                </a:tc>
                <a:tc>
                  <a:txBody>
                    <a:bodyPr/>
                    <a:lstStyle/>
                    <a:p>
                      <a:pPr algn="r" fontAlgn="b"/>
                      <a:r>
                        <a:rPr lang="de-DE" sz="1200" b="0" i="0" u="none" strike="noStrike" dirty="0">
                          <a:solidFill>
                            <a:srgbClr val="6E6452"/>
                          </a:solidFill>
                          <a:effectLst/>
                          <a:latin typeface="Arial" panose="020B0604020202020204" pitchFamily="34" charset="0"/>
                        </a:rPr>
                        <a:t>15.2</a:t>
                      </a:r>
                    </a:p>
                  </a:txBody>
                  <a:tcPr marL="0" marR="0" marT="0" marB="0" anchor="b"/>
                </a:tc>
              </a:tr>
            </a:tbl>
          </a:graphicData>
        </a:graphic>
      </p:graphicFrame>
    </p:spTree>
    <p:extLst>
      <p:ext uri="{BB962C8B-B14F-4D97-AF65-F5344CB8AC3E}">
        <p14:creationId xmlns:p14="http://schemas.microsoft.com/office/powerpoint/2010/main" val="1092801931"/>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p>
            <a:r>
              <a:rPr lang="en-GB" smtClean="0"/>
              <a:t>Economic Assessment of SHIP in Tunisia</a:t>
            </a:r>
            <a:endParaRPr lang="en-GB" dirty="0"/>
          </a:p>
        </p:txBody>
      </p:sp>
      <p:sp>
        <p:nvSpPr>
          <p:cNvPr id="3" name="Datumsplatzhalter 2"/>
          <p:cNvSpPr>
            <a:spLocks noGrp="1"/>
          </p:cNvSpPr>
          <p:nvPr>
            <p:ph type="dt" sz="half" idx="11"/>
          </p:nvPr>
        </p:nvSpPr>
        <p:spPr/>
        <p:txBody>
          <a:bodyPr/>
          <a:lstStyle/>
          <a:p>
            <a:fld id="{16A73F5A-F6F8-44BD-9605-8321BD5AF5DE}" type="datetime1">
              <a:rPr lang="fr-FR" noProof="0" smtClean="0"/>
              <a:t>26/09/2014</a:t>
            </a:fld>
            <a:endParaRPr lang="de-DE" noProof="0"/>
          </a:p>
        </p:txBody>
      </p:sp>
      <p:graphicFrame>
        <p:nvGraphicFramePr>
          <p:cNvPr id="4" name="Tabelle 3"/>
          <p:cNvGraphicFramePr>
            <a:graphicFrameLocks noGrp="1"/>
          </p:cNvGraphicFramePr>
          <p:nvPr>
            <p:extLst>
              <p:ext uri="{D42A27DB-BD31-4B8C-83A1-F6EECF244321}">
                <p14:modId xmlns:p14="http://schemas.microsoft.com/office/powerpoint/2010/main" val="3321692052"/>
              </p:ext>
            </p:extLst>
          </p:nvPr>
        </p:nvGraphicFramePr>
        <p:xfrm>
          <a:off x="679155" y="2115344"/>
          <a:ext cx="7879456" cy="4160520"/>
        </p:xfrm>
        <a:graphic>
          <a:graphicData uri="http://schemas.openxmlformats.org/drawingml/2006/table">
            <a:tbl>
              <a:tblPr firstRow="1" firstCol="1" bandRow="1">
                <a:tableStyleId>{5C22544A-7EE6-4342-B048-85BDC9FD1C3A}</a:tableStyleId>
              </a:tblPr>
              <a:tblGrid>
                <a:gridCol w="2021214"/>
                <a:gridCol w="1090869"/>
                <a:gridCol w="951058"/>
                <a:gridCol w="882016"/>
                <a:gridCol w="1101225"/>
                <a:gridCol w="951058"/>
                <a:gridCol w="882016"/>
              </a:tblGrid>
              <a:tr h="295947">
                <a:tc>
                  <a:txBody>
                    <a:bodyPr/>
                    <a:lstStyle/>
                    <a:p>
                      <a:pPr algn="ctr">
                        <a:lnSpc>
                          <a:spcPct val="150000"/>
                        </a:lnSpc>
                        <a:spcAft>
                          <a:spcPts val="0"/>
                        </a:spcAft>
                      </a:pPr>
                      <a:r>
                        <a:rPr lang="en-US" sz="1400" b="1" dirty="0">
                          <a:effectLst/>
                          <a:latin typeface="+mj-lt"/>
                        </a:rPr>
                        <a:t>Input parameter</a:t>
                      </a:r>
                      <a:endParaRPr lang="de-DE" sz="1400" b="1" dirty="0">
                        <a:effectLst/>
                        <a:latin typeface="+mj-lt"/>
                        <a:ea typeface="Times New Roman" panose="02020603050405020304" pitchFamily="18" charset="0"/>
                      </a:endParaRPr>
                    </a:p>
                  </a:txBody>
                  <a:tcPr marL="68580" marR="68580" marT="0" marB="0"/>
                </a:tc>
                <a:tc>
                  <a:txBody>
                    <a:bodyPr/>
                    <a:lstStyle/>
                    <a:p>
                      <a:pPr algn="ctr">
                        <a:lnSpc>
                          <a:spcPct val="150000"/>
                        </a:lnSpc>
                        <a:spcAft>
                          <a:spcPts val="0"/>
                        </a:spcAft>
                      </a:pPr>
                      <a:r>
                        <a:rPr lang="en-US" sz="1400" dirty="0">
                          <a:effectLst/>
                          <a:latin typeface="+mj-lt"/>
                        </a:rPr>
                        <a:t>Unit</a:t>
                      </a:r>
                      <a:endParaRPr lang="de-DE" sz="1400" dirty="0">
                        <a:effectLst/>
                        <a:latin typeface="+mj-lt"/>
                        <a:ea typeface="Times New Roman" panose="02020603050405020304" pitchFamily="18" charset="0"/>
                      </a:endParaRPr>
                    </a:p>
                  </a:txBody>
                  <a:tcPr marL="68580" marR="68580" marT="0" marB="0"/>
                </a:tc>
                <a:tc gridSpan="2">
                  <a:txBody>
                    <a:bodyPr/>
                    <a:lstStyle/>
                    <a:p>
                      <a:pPr algn="ctr">
                        <a:lnSpc>
                          <a:spcPct val="150000"/>
                        </a:lnSpc>
                        <a:spcAft>
                          <a:spcPts val="0"/>
                        </a:spcAft>
                      </a:pPr>
                      <a:r>
                        <a:rPr lang="en-US" sz="1400">
                          <a:effectLst/>
                          <a:latin typeface="+mj-lt"/>
                        </a:rPr>
                        <a:t>Minimum</a:t>
                      </a:r>
                      <a:endParaRPr lang="de-DE" sz="1400">
                        <a:effectLst/>
                        <a:latin typeface="+mj-lt"/>
                        <a:ea typeface="Times New Roman" panose="02020603050405020304" pitchFamily="18" charset="0"/>
                      </a:endParaRPr>
                    </a:p>
                  </a:txBody>
                  <a:tcPr marL="68580" marR="68580" marT="0" marB="0"/>
                </a:tc>
                <a:tc hMerge="1">
                  <a:txBody>
                    <a:bodyPr/>
                    <a:lstStyle/>
                    <a:p>
                      <a:endParaRPr lang="de-DE"/>
                    </a:p>
                  </a:txBody>
                  <a:tcPr/>
                </a:tc>
                <a:tc>
                  <a:txBody>
                    <a:bodyPr/>
                    <a:lstStyle/>
                    <a:p>
                      <a:pPr algn="ctr">
                        <a:lnSpc>
                          <a:spcPct val="150000"/>
                        </a:lnSpc>
                        <a:spcAft>
                          <a:spcPts val="0"/>
                        </a:spcAft>
                      </a:pPr>
                      <a:r>
                        <a:rPr lang="en-US" sz="1400">
                          <a:effectLst/>
                          <a:latin typeface="+mj-lt"/>
                        </a:rPr>
                        <a:t>Reference</a:t>
                      </a:r>
                      <a:endParaRPr lang="de-DE" sz="1400">
                        <a:effectLst/>
                        <a:latin typeface="+mj-lt"/>
                        <a:ea typeface="Times New Roman" panose="02020603050405020304" pitchFamily="18" charset="0"/>
                      </a:endParaRPr>
                    </a:p>
                  </a:txBody>
                  <a:tcPr marL="68580" marR="68580" marT="0" marB="0"/>
                </a:tc>
                <a:tc gridSpan="2">
                  <a:txBody>
                    <a:bodyPr/>
                    <a:lstStyle/>
                    <a:p>
                      <a:pPr algn="ctr">
                        <a:lnSpc>
                          <a:spcPct val="150000"/>
                        </a:lnSpc>
                        <a:spcAft>
                          <a:spcPts val="0"/>
                        </a:spcAft>
                      </a:pPr>
                      <a:r>
                        <a:rPr lang="en-US" sz="1400">
                          <a:effectLst/>
                          <a:latin typeface="+mj-lt"/>
                        </a:rPr>
                        <a:t>Maximum</a:t>
                      </a:r>
                      <a:endParaRPr lang="de-DE" sz="1400">
                        <a:effectLst/>
                        <a:latin typeface="+mj-lt"/>
                        <a:ea typeface="Times New Roman" panose="02020603050405020304" pitchFamily="18" charset="0"/>
                      </a:endParaRPr>
                    </a:p>
                  </a:txBody>
                  <a:tcPr marL="68580" marR="68580" marT="0" marB="0"/>
                </a:tc>
                <a:tc hMerge="1">
                  <a:txBody>
                    <a:bodyPr/>
                    <a:lstStyle/>
                    <a:p>
                      <a:endParaRPr lang="de-DE"/>
                    </a:p>
                  </a:txBody>
                  <a:tcPr/>
                </a:tc>
              </a:tr>
              <a:tr h="295947">
                <a:tc>
                  <a:txBody>
                    <a:bodyPr/>
                    <a:lstStyle/>
                    <a:p>
                      <a:pPr algn="l">
                        <a:lnSpc>
                          <a:spcPct val="150000"/>
                        </a:lnSpc>
                        <a:spcAft>
                          <a:spcPts val="0"/>
                        </a:spcAft>
                      </a:pPr>
                      <a:r>
                        <a:rPr lang="en-US" sz="1400" b="1">
                          <a:effectLst/>
                          <a:latin typeface="+mj-lt"/>
                        </a:rPr>
                        <a:t> </a:t>
                      </a:r>
                      <a:endParaRPr lang="de-DE" sz="1400" b="1">
                        <a:effectLst/>
                        <a:latin typeface="+mj-lt"/>
                        <a:ea typeface="Times New Roman" panose="02020603050405020304" pitchFamily="18" charset="0"/>
                      </a:endParaRPr>
                    </a:p>
                  </a:txBody>
                  <a:tcPr marL="68580" marR="68580" marT="0" marB="0"/>
                </a:tc>
                <a:tc>
                  <a:txBody>
                    <a:bodyPr/>
                    <a:lstStyle/>
                    <a:p>
                      <a:pPr algn="l">
                        <a:lnSpc>
                          <a:spcPct val="150000"/>
                        </a:lnSpc>
                        <a:spcAft>
                          <a:spcPts val="0"/>
                        </a:spcAft>
                      </a:pPr>
                      <a:r>
                        <a:rPr lang="en-US" sz="1400">
                          <a:effectLst/>
                          <a:latin typeface="+mj-lt"/>
                        </a:rPr>
                        <a:t> </a:t>
                      </a:r>
                      <a:endParaRPr lang="de-DE" sz="1400">
                        <a:effectLst/>
                        <a:latin typeface="+mj-lt"/>
                        <a:ea typeface="Times New Roman" panose="02020603050405020304" pitchFamily="18" charset="0"/>
                      </a:endParaRPr>
                    </a:p>
                  </a:txBody>
                  <a:tcPr marL="68580" marR="68580" marT="0" marB="0"/>
                </a:tc>
                <a:tc>
                  <a:txBody>
                    <a:bodyPr/>
                    <a:lstStyle/>
                    <a:p>
                      <a:pPr algn="ctr">
                        <a:lnSpc>
                          <a:spcPct val="150000"/>
                        </a:lnSpc>
                        <a:spcAft>
                          <a:spcPts val="0"/>
                        </a:spcAft>
                      </a:pPr>
                      <a:r>
                        <a:rPr lang="en-US" sz="1400">
                          <a:effectLst/>
                          <a:latin typeface="+mj-lt"/>
                        </a:rPr>
                        <a:t>absolute</a:t>
                      </a:r>
                      <a:endParaRPr lang="de-DE" sz="1400">
                        <a:effectLst/>
                        <a:latin typeface="+mj-lt"/>
                        <a:ea typeface="Times New Roman" panose="02020603050405020304" pitchFamily="18" charset="0"/>
                      </a:endParaRPr>
                    </a:p>
                  </a:txBody>
                  <a:tcPr marL="68580" marR="68580" marT="0" marB="0"/>
                </a:tc>
                <a:tc>
                  <a:txBody>
                    <a:bodyPr/>
                    <a:lstStyle/>
                    <a:p>
                      <a:pPr algn="ctr">
                        <a:lnSpc>
                          <a:spcPct val="150000"/>
                        </a:lnSpc>
                        <a:spcAft>
                          <a:spcPts val="0"/>
                        </a:spcAft>
                      </a:pPr>
                      <a:r>
                        <a:rPr lang="en-US" sz="1400">
                          <a:effectLst/>
                          <a:latin typeface="+mj-lt"/>
                        </a:rPr>
                        <a:t>relative</a:t>
                      </a:r>
                      <a:endParaRPr lang="de-DE" sz="1400">
                        <a:effectLst/>
                        <a:latin typeface="+mj-lt"/>
                        <a:ea typeface="Times New Roman" panose="02020603050405020304" pitchFamily="18" charset="0"/>
                      </a:endParaRPr>
                    </a:p>
                  </a:txBody>
                  <a:tcPr marL="68580" marR="68580" marT="0" marB="0"/>
                </a:tc>
                <a:tc>
                  <a:txBody>
                    <a:bodyPr/>
                    <a:lstStyle/>
                    <a:p>
                      <a:pPr algn="ctr">
                        <a:lnSpc>
                          <a:spcPct val="150000"/>
                        </a:lnSpc>
                        <a:spcAft>
                          <a:spcPts val="0"/>
                        </a:spcAft>
                      </a:pPr>
                      <a:r>
                        <a:rPr lang="en-US" sz="1400">
                          <a:effectLst/>
                          <a:latin typeface="+mj-lt"/>
                        </a:rPr>
                        <a:t>absolute</a:t>
                      </a:r>
                      <a:endParaRPr lang="de-DE" sz="1400">
                        <a:effectLst/>
                        <a:latin typeface="+mj-lt"/>
                        <a:ea typeface="Times New Roman" panose="02020603050405020304" pitchFamily="18" charset="0"/>
                      </a:endParaRPr>
                    </a:p>
                  </a:txBody>
                  <a:tcPr marL="68580" marR="68580" marT="0" marB="0"/>
                </a:tc>
                <a:tc>
                  <a:txBody>
                    <a:bodyPr/>
                    <a:lstStyle/>
                    <a:p>
                      <a:pPr algn="ctr">
                        <a:lnSpc>
                          <a:spcPct val="150000"/>
                        </a:lnSpc>
                        <a:spcAft>
                          <a:spcPts val="0"/>
                        </a:spcAft>
                      </a:pPr>
                      <a:r>
                        <a:rPr lang="en-US" sz="1400">
                          <a:effectLst/>
                          <a:latin typeface="+mj-lt"/>
                        </a:rPr>
                        <a:t>absolute</a:t>
                      </a:r>
                      <a:endParaRPr lang="de-DE" sz="1400">
                        <a:effectLst/>
                        <a:latin typeface="+mj-lt"/>
                        <a:ea typeface="Times New Roman" panose="02020603050405020304" pitchFamily="18" charset="0"/>
                      </a:endParaRPr>
                    </a:p>
                  </a:txBody>
                  <a:tcPr marL="68580" marR="68580" marT="0" marB="0"/>
                </a:tc>
                <a:tc>
                  <a:txBody>
                    <a:bodyPr/>
                    <a:lstStyle/>
                    <a:p>
                      <a:pPr algn="ctr">
                        <a:lnSpc>
                          <a:spcPct val="150000"/>
                        </a:lnSpc>
                        <a:spcAft>
                          <a:spcPts val="0"/>
                        </a:spcAft>
                      </a:pPr>
                      <a:r>
                        <a:rPr lang="en-US" sz="1400">
                          <a:effectLst/>
                          <a:latin typeface="+mj-lt"/>
                        </a:rPr>
                        <a:t>relative</a:t>
                      </a:r>
                      <a:endParaRPr lang="de-DE" sz="1400">
                        <a:effectLst/>
                        <a:latin typeface="+mj-lt"/>
                        <a:ea typeface="Times New Roman" panose="02020603050405020304" pitchFamily="18" charset="0"/>
                      </a:endParaRPr>
                    </a:p>
                  </a:txBody>
                  <a:tcPr marL="68580" marR="68580" marT="0" marB="0"/>
                </a:tc>
              </a:tr>
              <a:tr h="295947">
                <a:tc>
                  <a:txBody>
                    <a:bodyPr/>
                    <a:lstStyle/>
                    <a:p>
                      <a:pPr algn="l">
                        <a:lnSpc>
                          <a:spcPct val="150000"/>
                        </a:lnSpc>
                        <a:spcAft>
                          <a:spcPts val="0"/>
                        </a:spcAft>
                      </a:pPr>
                      <a:r>
                        <a:rPr lang="en-US" sz="1400" b="1">
                          <a:effectLst/>
                          <a:latin typeface="+mj-lt"/>
                        </a:rPr>
                        <a:t>Annual inflation</a:t>
                      </a:r>
                      <a:endParaRPr lang="de-DE" sz="1400" b="1">
                        <a:effectLst/>
                        <a:latin typeface="+mj-lt"/>
                        <a:ea typeface="Times New Roman" panose="02020603050405020304" pitchFamily="18" charset="0"/>
                      </a:endParaRPr>
                    </a:p>
                  </a:txBody>
                  <a:tcPr marL="68580" marR="68580" marT="0" marB="0"/>
                </a:tc>
                <a:tc>
                  <a:txBody>
                    <a:bodyPr/>
                    <a:lstStyle/>
                    <a:p>
                      <a:pPr algn="l">
                        <a:lnSpc>
                          <a:spcPct val="150000"/>
                        </a:lnSpc>
                        <a:spcAft>
                          <a:spcPts val="0"/>
                        </a:spcAft>
                      </a:pPr>
                      <a:r>
                        <a:rPr lang="en-US" sz="1400">
                          <a:effectLst/>
                          <a:latin typeface="+mj-lt"/>
                        </a:rPr>
                        <a:t>%/a</a:t>
                      </a:r>
                      <a:endParaRPr lang="de-DE" sz="140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a:effectLst/>
                          <a:latin typeface="+mj-lt"/>
                        </a:rPr>
                        <a:t>2</a:t>
                      </a:r>
                      <a:endParaRPr lang="de-DE" sz="140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a:effectLst/>
                          <a:latin typeface="+mj-lt"/>
                        </a:rPr>
                        <a:t>45%</a:t>
                      </a:r>
                      <a:endParaRPr lang="de-DE" sz="140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a:effectLst/>
                          <a:latin typeface="+mj-lt"/>
                        </a:rPr>
                        <a:t>4.4</a:t>
                      </a:r>
                      <a:endParaRPr lang="de-DE" sz="140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de-DE" sz="1400" dirty="0" smtClean="0">
                          <a:effectLst/>
                          <a:latin typeface="+mj-lt"/>
                          <a:ea typeface="Times New Roman" panose="02020603050405020304" pitchFamily="18" charset="0"/>
                        </a:rPr>
                        <a:t>6.5</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dirty="0" smtClean="0">
                          <a:effectLst/>
                          <a:latin typeface="+mj-lt"/>
                        </a:rPr>
                        <a:t>148%</a:t>
                      </a:r>
                      <a:endParaRPr lang="de-DE" sz="1400" dirty="0">
                        <a:effectLst/>
                        <a:latin typeface="+mj-lt"/>
                        <a:ea typeface="Times New Roman" panose="02020603050405020304" pitchFamily="18" charset="0"/>
                      </a:endParaRPr>
                    </a:p>
                  </a:txBody>
                  <a:tcPr marL="68580" marR="68580" marT="0" marB="0"/>
                </a:tc>
              </a:tr>
              <a:tr h="295947">
                <a:tc>
                  <a:txBody>
                    <a:bodyPr/>
                    <a:lstStyle/>
                    <a:p>
                      <a:pPr algn="l">
                        <a:lnSpc>
                          <a:spcPct val="150000"/>
                        </a:lnSpc>
                        <a:spcAft>
                          <a:spcPts val="0"/>
                        </a:spcAft>
                      </a:pPr>
                      <a:r>
                        <a:rPr lang="en-US" sz="1400" b="1">
                          <a:effectLst/>
                          <a:latin typeface="+mj-lt"/>
                        </a:rPr>
                        <a:t>Natural gas price</a:t>
                      </a:r>
                      <a:endParaRPr lang="de-DE" sz="1400" b="1">
                        <a:effectLst/>
                        <a:latin typeface="+mj-lt"/>
                        <a:ea typeface="Times New Roman" panose="02020603050405020304" pitchFamily="18" charset="0"/>
                      </a:endParaRPr>
                    </a:p>
                  </a:txBody>
                  <a:tcPr marL="68580" marR="68580" marT="0" marB="0"/>
                </a:tc>
                <a:tc>
                  <a:txBody>
                    <a:bodyPr/>
                    <a:lstStyle/>
                    <a:p>
                      <a:pPr algn="l">
                        <a:lnSpc>
                          <a:spcPct val="150000"/>
                        </a:lnSpc>
                        <a:spcAft>
                          <a:spcPts val="0"/>
                        </a:spcAft>
                      </a:pPr>
                      <a:r>
                        <a:rPr lang="en-US" sz="1400">
                          <a:effectLst/>
                          <a:latin typeface="+mj-lt"/>
                        </a:rPr>
                        <a:t>EUR/kWh</a:t>
                      </a:r>
                      <a:endParaRPr lang="de-DE" sz="140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a:effectLst/>
                          <a:latin typeface="+mj-lt"/>
                        </a:rPr>
                        <a:t>-</a:t>
                      </a:r>
                      <a:endParaRPr lang="de-DE" sz="140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a:effectLst/>
                          <a:latin typeface="+mj-lt"/>
                        </a:rPr>
                        <a:t>-</a:t>
                      </a:r>
                      <a:endParaRPr lang="de-DE" sz="140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a:effectLst/>
                          <a:latin typeface="+mj-lt"/>
                        </a:rPr>
                        <a:t>0.0163</a:t>
                      </a:r>
                      <a:endParaRPr lang="de-DE" sz="140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a:effectLst/>
                          <a:latin typeface="+mj-lt"/>
                        </a:rPr>
                        <a:t>0.037</a:t>
                      </a:r>
                      <a:endParaRPr lang="de-DE" sz="140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a:effectLst/>
                          <a:latin typeface="+mj-lt"/>
                        </a:rPr>
                        <a:t>227%</a:t>
                      </a:r>
                      <a:endParaRPr lang="de-DE" sz="1400">
                        <a:effectLst/>
                        <a:latin typeface="+mj-lt"/>
                        <a:ea typeface="Times New Roman" panose="02020603050405020304" pitchFamily="18" charset="0"/>
                      </a:endParaRPr>
                    </a:p>
                  </a:txBody>
                  <a:tcPr marL="68580" marR="68580" marT="0" marB="0"/>
                </a:tc>
              </a:tr>
              <a:tr h="591893">
                <a:tc>
                  <a:txBody>
                    <a:bodyPr/>
                    <a:lstStyle/>
                    <a:p>
                      <a:pPr algn="l">
                        <a:lnSpc>
                          <a:spcPct val="150000"/>
                        </a:lnSpc>
                        <a:spcAft>
                          <a:spcPts val="0"/>
                        </a:spcAft>
                      </a:pPr>
                      <a:r>
                        <a:rPr lang="en-US" sz="1400" b="1">
                          <a:effectLst/>
                          <a:latin typeface="+mj-lt"/>
                        </a:rPr>
                        <a:t>Annual energy price increase</a:t>
                      </a:r>
                      <a:endParaRPr lang="de-DE" sz="1400" b="1">
                        <a:effectLst/>
                        <a:latin typeface="+mj-lt"/>
                        <a:ea typeface="Times New Roman" panose="02020603050405020304" pitchFamily="18" charset="0"/>
                      </a:endParaRPr>
                    </a:p>
                  </a:txBody>
                  <a:tcPr marL="68580" marR="68580" marT="0" marB="0"/>
                </a:tc>
                <a:tc>
                  <a:txBody>
                    <a:bodyPr/>
                    <a:lstStyle/>
                    <a:p>
                      <a:pPr algn="l">
                        <a:lnSpc>
                          <a:spcPct val="150000"/>
                        </a:lnSpc>
                        <a:spcAft>
                          <a:spcPts val="0"/>
                        </a:spcAft>
                      </a:pPr>
                      <a:r>
                        <a:rPr lang="en-US" sz="1400" dirty="0">
                          <a:effectLst/>
                          <a:latin typeface="+mj-lt"/>
                        </a:rPr>
                        <a:t>%/a</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a:effectLst/>
                          <a:latin typeface="+mj-lt"/>
                        </a:rPr>
                        <a:t>1</a:t>
                      </a:r>
                      <a:endParaRPr lang="de-DE" sz="140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dirty="0">
                          <a:effectLst/>
                          <a:latin typeface="+mj-lt"/>
                        </a:rPr>
                        <a:t>14%</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a:effectLst/>
                          <a:latin typeface="+mj-lt"/>
                        </a:rPr>
                        <a:t>7</a:t>
                      </a:r>
                      <a:endParaRPr lang="de-DE" sz="140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dirty="0">
                          <a:effectLst/>
                          <a:latin typeface="+mj-lt"/>
                        </a:rPr>
                        <a:t>10</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a:effectLst/>
                          <a:latin typeface="+mj-lt"/>
                        </a:rPr>
                        <a:t>143%</a:t>
                      </a:r>
                      <a:endParaRPr lang="de-DE" sz="1400">
                        <a:effectLst/>
                        <a:latin typeface="+mj-lt"/>
                        <a:ea typeface="Times New Roman" panose="02020603050405020304" pitchFamily="18" charset="0"/>
                      </a:endParaRPr>
                    </a:p>
                  </a:txBody>
                  <a:tcPr marL="68580" marR="68580" marT="0" marB="0"/>
                </a:tc>
              </a:tr>
              <a:tr h="295947">
                <a:tc>
                  <a:txBody>
                    <a:bodyPr/>
                    <a:lstStyle/>
                    <a:p>
                      <a:pPr algn="l">
                        <a:lnSpc>
                          <a:spcPct val="150000"/>
                        </a:lnSpc>
                        <a:spcAft>
                          <a:spcPts val="0"/>
                        </a:spcAft>
                      </a:pPr>
                      <a:r>
                        <a:rPr lang="en-US" sz="1400" b="1">
                          <a:effectLst/>
                          <a:latin typeface="+mj-lt"/>
                        </a:rPr>
                        <a:t>Interest rate</a:t>
                      </a:r>
                      <a:endParaRPr lang="de-DE" sz="1400" b="1">
                        <a:effectLst/>
                        <a:latin typeface="+mj-lt"/>
                        <a:ea typeface="Times New Roman" panose="02020603050405020304" pitchFamily="18" charset="0"/>
                      </a:endParaRPr>
                    </a:p>
                  </a:txBody>
                  <a:tcPr marL="68580" marR="68580" marT="0" marB="0"/>
                </a:tc>
                <a:tc>
                  <a:txBody>
                    <a:bodyPr/>
                    <a:lstStyle/>
                    <a:p>
                      <a:pPr algn="l">
                        <a:lnSpc>
                          <a:spcPct val="150000"/>
                        </a:lnSpc>
                        <a:spcAft>
                          <a:spcPts val="0"/>
                        </a:spcAft>
                      </a:pPr>
                      <a:r>
                        <a:rPr lang="en-US" sz="1400">
                          <a:effectLst/>
                          <a:latin typeface="+mj-lt"/>
                        </a:rPr>
                        <a:t>%</a:t>
                      </a:r>
                      <a:endParaRPr lang="de-DE" sz="140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a:effectLst/>
                          <a:latin typeface="+mj-lt"/>
                        </a:rPr>
                        <a:t>5.5</a:t>
                      </a:r>
                      <a:endParaRPr lang="de-DE" sz="140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dirty="0" smtClean="0">
                          <a:effectLst/>
                          <a:latin typeface="+mj-lt"/>
                        </a:rPr>
                        <a:t>79%</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de-DE" sz="1400" dirty="0" smtClean="0">
                          <a:effectLst/>
                          <a:latin typeface="+mj-lt"/>
                          <a:ea typeface="Times New Roman" panose="02020603050405020304" pitchFamily="18" charset="0"/>
                        </a:rPr>
                        <a:t>7</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a:effectLst/>
                          <a:latin typeface="+mj-lt"/>
                        </a:rPr>
                        <a:t>12</a:t>
                      </a:r>
                      <a:endParaRPr lang="de-DE" sz="140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dirty="0" smtClean="0">
                          <a:effectLst/>
                          <a:latin typeface="+mj-lt"/>
                        </a:rPr>
                        <a:t>171%</a:t>
                      </a:r>
                      <a:endParaRPr lang="de-DE" sz="1400" dirty="0">
                        <a:effectLst/>
                        <a:latin typeface="+mj-lt"/>
                        <a:ea typeface="Times New Roman" panose="02020603050405020304" pitchFamily="18" charset="0"/>
                      </a:endParaRPr>
                    </a:p>
                  </a:txBody>
                  <a:tcPr marL="68580" marR="68580" marT="0" marB="0"/>
                </a:tc>
              </a:tr>
              <a:tr h="295947">
                <a:tc>
                  <a:txBody>
                    <a:bodyPr/>
                    <a:lstStyle/>
                    <a:p>
                      <a:pPr algn="l">
                        <a:lnSpc>
                          <a:spcPct val="150000"/>
                        </a:lnSpc>
                        <a:spcAft>
                          <a:spcPts val="0"/>
                        </a:spcAft>
                      </a:pPr>
                      <a:r>
                        <a:rPr lang="en-US" sz="1400" b="1">
                          <a:effectLst/>
                          <a:latin typeface="+mj-lt"/>
                        </a:rPr>
                        <a:t>Boiler efficiency</a:t>
                      </a:r>
                      <a:endParaRPr lang="de-DE" sz="1400" b="1">
                        <a:effectLst/>
                        <a:latin typeface="+mj-lt"/>
                        <a:ea typeface="Times New Roman" panose="02020603050405020304" pitchFamily="18" charset="0"/>
                      </a:endParaRPr>
                    </a:p>
                  </a:txBody>
                  <a:tcPr marL="68580" marR="68580" marT="0" marB="0"/>
                </a:tc>
                <a:tc>
                  <a:txBody>
                    <a:bodyPr/>
                    <a:lstStyle/>
                    <a:p>
                      <a:pPr algn="l">
                        <a:lnSpc>
                          <a:spcPct val="150000"/>
                        </a:lnSpc>
                        <a:spcAft>
                          <a:spcPts val="0"/>
                        </a:spcAft>
                      </a:pPr>
                      <a:r>
                        <a:rPr lang="en-US" sz="1400">
                          <a:effectLst/>
                          <a:latin typeface="+mj-lt"/>
                        </a:rPr>
                        <a:t>%</a:t>
                      </a:r>
                      <a:endParaRPr lang="de-DE" sz="140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dirty="0">
                          <a:effectLst/>
                          <a:latin typeface="+mj-lt"/>
                        </a:rPr>
                        <a:t>75</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a:effectLst/>
                          <a:latin typeface="+mj-lt"/>
                        </a:rPr>
                        <a:t>88%</a:t>
                      </a:r>
                      <a:endParaRPr lang="de-DE" sz="140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a:effectLst/>
                          <a:latin typeface="+mj-lt"/>
                        </a:rPr>
                        <a:t>85</a:t>
                      </a:r>
                      <a:endParaRPr lang="de-DE" sz="140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a:effectLst/>
                          <a:latin typeface="+mj-lt"/>
                        </a:rPr>
                        <a:t>95</a:t>
                      </a:r>
                      <a:endParaRPr lang="de-DE" sz="140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a:effectLst/>
                          <a:latin typeface="+mj-lt"/>
                        </a:rPr>
                        <a:t>112%</a:t>
                      </a:r>
                      <a:endParaRPr lang="de-DE" sz="1400">
                        <a:effectLst/>
                        <a:latin typeface="+mj-lt"/>
                        <a:ea typeface="Times New Roman" panose="02020603050405020304" pitchFamily="18" charset="0"/>
                      </a:endParaRPr>
                    </a:p>
                  </a:txBody>
                  <a:tcPr marL="68580" marR="68580" marT="0" marB="0"/>
                </a:tc>
              </a:tr>
              <a:tr h="591893">
                <a:tc>
                  <a:txBody>
                    <a:bodyPr/>
                    <a:lstStyle/>
                    <a:p>
                      <a:pPr algn="l">
                        <a:lnSpc>
                          <a:spcPct val="150000"/>
                        </a:lnSpc>
                        <a:spcAft>
                          <a:spcPts val="0"/>
                        </a:spcAft>
                      </a:pPr>
                      <a:r>
                        <a:rPr lang="en-US" sz="1400" b="1">
                          <a:effectLst/>
                          <a:latin typeface="+mj-lt"/>
                        </a:rPr>
                        <a:t>Specific Total Investment Costs</a:t>
                      </a:r>
                      <a:endParaRPr lang="de-DE" sz="1400" b="1">
                        <a:effectLst/>
                        <a:latin typeface="+mj-lt"/>
                        <a:ea typeface="Times New Roman" panose="02020603050405020304" pitchFamily="18" charset="0"/>
                      </a:endParaRPr>
                    </a:p>
                  </a:txBody>
                  <a:tcPr marL="68580" marR="68580" marT="0" marB="0" anchor="ctr"/>
                </a:tc>
                <a:tc>
                  <a:txBody>
                    <a:bodyPr/>
                    <a:lstStyle/>
                    <a:p>
                      <a:pPr algn="l">
                        <a:lnSpc>
                          <a:spcPct val="150000"/>
                        </a:lnSpc>
                        <a:spcAft>
                          <a:spcPts val="0"/>
                        </a:spcAft>
                      </a:pPr>
                      <a:r>
                        <a:rPr lang="en-US" sz="1400" dirty="0">
                          <a:effectLst/>
                          <a:latin typeface="+mj-lt"/>
                        </a:rPr>
                        <a:t>EUR/m²</a:t>
                      </a:r>
                      <a:endParaRPr lang="de-DE" sz="1400" dirty="0">
                        <a:effectLst/>
                        <a:latin typeface="+mj-lt"/>
                        <a:ea typeface="Times New Roman" panose="02020603050405020304" pitchFamily="18" charset="0"/>
                      </a:endParaRPr>
                    </a:p>
                  </a:txBody>
                  <a:tcPr marL="68580" marR="68580" marT="0" marB="0" anchor="ctr"/>
                </a:tc>
                <a:tc>
                  <a:txBody>
                    <a:bodyPr/>
                    <a:lstStyle/>
                    <a:p>
                      <a:pPr algn="r">
                        <a:lnSpc>
                          <a:spcPct val="150000"/>
                        </a:lnSpc>
                        <a:spcAft>
                          <a:spcPts val="0"/>
                        </a:spcAft>
                      </a:pPr>
                      <a:r>
                        <a:rPr lang="en-US" sz="1400" dirty="0" smtClean="0">
                          <a:effectLst/>
                          <a:latin typeface="+mj-lt"/>
                        </a:rPr>
                        <a:t>400</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dirty="0" smtClean="0">
                          <a:effectLst/>
                          <a:latin typeface="+mj-lt"/>
                        </a:rPr>
                        <a:t>73%</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dirty="0" smtClean="0">
                          <a:effectLst/>
                          <a:latin typeface="+mj-lt"/>
                          <a:ea typeface="+mn-ea"/>
                        </a:rPr>
                        <a:t>550</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dirty="0" smtClean="0">
                          <a:effectLst/>
                          <a:latin typeface="+mj-lt"/>
                        </a:rPr>
                        <a:t>1000</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dirty="0" smtClean="0">
                          <a:effectLst/>
                          <a:latin typeface="+mj-lt"/>
                        </a:rPr>
                        <a:t>182%</a:t>
                      </a:r>
                      <a:endParaRPr lang="de-DE" sz="1400" dirty="0">
                        <a:effectLst/>
                        <a:latin typeface="+mj-lt"/>
                        <a:ea typeface="Times New Roman" panose="02020603050405020304" pitchFamily="18" charset="0"/>
                      </a:endParaRPr>
                    </a:p>
                  </a:txBody>
                  <a:tcPr marL="68580" marR="68580" marT="0" marB="0"/>
                </a:tc>
              </a:tr>
              <a:tr h="295947">
                <a:tc>
                  <a:txBody>
                    <a:bodyPr/>
                    <a:lstStyle/>
                    <a:p>
                      <a:pPr algn="l">
                        <a:lnSpc>
                          <a:spcPct val="150000"/>
                        </a:lnSpc>
                        <a:spcAft>
                          <a:spcPts val="0"/>
                        </a:spcAft>
                      </a:pPr>
                      <a:r>
                        <a:rPr lang="en-US" sz="1400" b="1">
                          <a:effectLst/>
                          <a:latin typeface="+mj-lt"/>
                        </a:rPr>
                        <a:t>O&amp;M</a:t>
                      </a:r>
                      <a:endParaRPr lang="de-DE" sz="1400" b="1">
                        <a:effectLst/>
                        <a:latin typeface="+mj-lt"/>
                        <a:ea typeface="Times New Roman" panose="02020603050405020304" pitchFamily="18" charset="0"/>
                      </a:endParaRPr>
                    </a:p>
                  </a:txBody>
                  <a:tcPr marL="68580" marR="68580" marT="0" marB="0" anchor="ctr"/>
                </a:tc>
                <a:tc>
                  <a:txBody>
                    <a:bodyPr/>
                    <a:lstStyle/>
                    <a:p>
                      <a:pPr algn="l">
                        <a:lnSpc>
                          <a:spcPct val="150000"/>
                        </a:lnSpc>
                        <a:spcAft>
                          <a:spcPts val="0"/>
                        </a:spcAft>
                      </a:pPr>
                      <a:r>
                        <a:rPr lang="en-US" sz="1400">
                          <a:effectLst/>
                          <a:latin typeface="+mj-lt"/>
                        </a:rPr>
                        <a:t>% of C</a:t>
                      </a:r>
                      <a:r>
                        <a:rPr lang="en-US" sz="1400" baseline="-25000">
                          <a:effectLst/>
                          <a:latin typeface="+mj-lt"/>
                        </a:rPr>
                        <a:t>inv</a:t>
                      </a:r>
                      <a:endParaRPr lang="de-DE" sz="1400">
                        <a:effectLst/>
                        <a:latin typeface="+mj-lt"/>
                        <a:ea typeface="Times New Roman" panose="02020603050405020304" pitchFamily="18" charset="0"/>
                      </a:endParaRPr>
                    </a:p>
                  </a:txBody>
                  <a:tcPr marL="68580" marR="68580" marT="0" marB="0" anchor="ctr"/>
                </a:tc>
                <a:tc>
                  <a:txBody>
                    <a:bodyPr/>
                    <a:lstStyle/>
                    <a:p>
                      <a:pPr algn="r">
                        <a:lnSpc>
                          <a:spcPct val="150000"/>
                        </a:lnSpc>
                        <a:spcAft>
                          <a:spcPts val="0"/>
                        </a:spcAft>
                      </a:pPr>
                      <a:r>
                        <a:rPr lang="en-US" sz="1400" dirty="0" smtClean="0">
                          <a:effectLst/>
                          <a:latin typeface="+mj-lt"/>
                        </a:rPr>
                        <a:t>0.75</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dirty="0" smtClean="0">
                          <a:effectLst/>
                          <a:latin typeface="+mj-lt"/>
                        </a:rPr>
                        <a:t>50</a:t>
                      </a:r>
                      <a:r>
                        <a:rPr lang="en-US" sz="1400" dirty="0">
                          <a:effectLst/>
                          <a:latin typeface="+mj-lt"/>
                        </a:rPr>
                        <a:t>%</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dirty="0" smtClean="0">
                          <a:effectLst/>
                          <a:latin typeface="+mj-lt"/>
                        </a:rPr>
                        <a:t>1.5</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de-DE" sz="1400" dirty="0" smtClean="0">
                          <a:effectLst/>
                          <a:latin typeface="+mj-lt"/>
                          <a:ea typeface="Times New Roman" panose="02020603050405020304" pitchFamily="18" charset="0"/>
                        </a:rPr>
                        <a:t>3</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dirty="0" smtClean="0">
                          <a:effectLst/>
                          <a:latin typeface="+mj-lt"/>
                        </a:rPr>
                        <a:t>200</a:t>
                      </a:r>
                      <a:r>
                        <a:rPr lang="en-US" sz="1400" dirty="0">
                          <a:effectLst/>
                          <a:latin typeface="+mj-lt"/>
                        </a:rPr>
                        <a:t>%</a:t>
                      </a:r>
                      <a:endParaRPr lang="de-DE" sz="1400" dirty="0">
                        <a:effectLst/>
                        <a:latin typeface="+mj-lt"/>
                        <a:ea typeface="Times New Roman" panose="02020603050405020304" pitchFamily="18" charset="0"/>
                      </a:endParaRPr>
                    </a:p>
                  </a:txBody>
                  <a:tcPr marL="68580" marR="68580" marT="0" marB="0"/>
                </a:tc>
              </a:tr>
              <a:tr h="295947">
                <a:tc>
                  <a:txBody>
                    <a:bodyPr/>
                    <a:lstStyle/>
                    <a:p>
                      <a:pPr algn="l">
                        <a:lnSpc>
                          <a:spcPct val="150000"/>
                        </a:lnSpc>
                        <a:spcAft>
                          <a:spcPts val="0"/>
                        </a:spcAft>
                      </a:pPr>
                      <a:r>
                        <a:rPr lang="en-US" sz="1400" b="1" dirty="0">
                          <a:effectLst/>
                          <a:latin typeface="+mj-lt"/>
                        </a:rPr>
                        <a:t>System efficiency</a:t>
                      </a:r>
                      <a:endParaRPr lang="de-DE" sz="1400" b="1" dirty="0">
                        <a:effectLst/>
                        <a:latin typeface="+mj-lt"/>
                        <a:ea typeface="Times New Roman" panose="02020603050405020304" pitchFamily="18" charset="0"/>
                      </a:endParaRPr>
                    </a:p>
                  </a:txBody>
                  <a:tcPr marL="68580" marR="68580" marT="0" marB="0" anchor="ctr"/>
                </a:tc>
                <a:tc>
                  <a:txBody>
                    <a:bodyPr/>
                    <a:lstStyle/>
                    <a:p>
                      <a:pPr algn="l">
                        <a:lnSpc>
                          <a:spcPct val="150000"/>
                        </a:lnSpc>
                        <a:spcAft>
                          <a:spcPts val="0"/>
                        </a:spcAft>
                      </a:pPr>
                      <a:r>
                        <a:rPr lang="en-US" sz="1400">
                          <a:effectLst/>
                          <a:latin typeface="+mj-lt"/>
                        </a:rPr>
                        <a:t>% of G</a:t>
                      </a:r>
                      <a:endParaRPr lang="de-DE" sz="1400">
                        <a:effectLst/>
                        <a:latin typeface="+mj-lt"/>
                        <a:ea typeface="Times New Roman" panose="02020603050405020304" pitchFamily="18" charset="0"/>
                      </a:endParaRPr>
                    </a:p>
                  </a:txBody>
                  <a:tcPr marL="68580" marR="68580" marT="0" marB="0" anchor="ctr"/>
                </a:tc>
                <a:tc>
                  <a:txBody>
                    <a:bodyPr/>
                    <a:lstStyle/>
                    <a:p>
                      <a:pPr algn="r">
                        <a:lnSpc>
                          <a:spcPct val="150000"/>
                        </a:lnSpc>
                        <a:spcAft>
                          <a:spcPts val="0"/>
                        </a:spcAft>
                      </a:pPr>
                      <a:r>
                        <a:rPr lang="en-US" sz="1400" dirty="0" smtClean="0">
                          <a:effectLst/>
                          <a:latin typeface="+mj-lt"/>
                        </a:rPr>
                        <a:t>25</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dirty="0" smtClean="0">
                          <a:effectLst/>
                          <a:latin typeface="+mj-lt"/>
                        </a:rPr>
                        <a:t>63%</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dirty="0" smtClean="0">
                          <a:effectLst/>
                          <a:latin typeface="+mj-lt"/>
                          <a:ea typeface="+mn-ea"/>
                        </a:rPr>
                        <a:t>40</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dirty="0" smtClean="0">
                          <a:effectLst/>
                          <a:latin typeface="+mj-lt"/>
                        </a:rPr>
                        <a:t>50</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dirty="0" smtClean="0">
                          <a:effectLst/>
                          <a:latin typeface="+mj-lt"/>
                        </a:rPr>
                        <a:t>125%</a:t>
                      </a:r>
                      <a:endParaRPr lang="de-DE" sz="1400" dirty="0">
                        <a:effectLst/>
                        <a:latin typeface="+mj-lt"/>
                        <a:ea typeface="Times New Roman" panose="02020603050405020304" pitchFamily="18" charset="0"/>
                      </a:endParaRPr>
                    </a:p>
                  </a:txBody>
                  <a:tcPr marL="68580" marR="68580" marT="0" marB="0"/>
                </a:tc>
              </a:tr>
              <a:tr h="295947">
                <a:tc>
                  <a:txBody>
                    <a:bodyPr/>
                    <a:lstStyle/>
                    <a:p>
                      <a:pPr algn="l">
                        <a:lnSpc>
                          <a:spcPct val="150000"/>
                        </a:lnSpc>
                        <a:spcAft>
                          <a:spcPts val="0"/>
                        </a:spcAft>
                      </a:pPr>
                      <a:r>
                        <a:rPr lang="en-US" sz="1400" b="1" dirty="0">
                          <a:effectLst/>
                          <a:latin typeface="+mj-lt"/>
                        </a:rPr>
                        <a:t>Utilization rate</a:t>
                      </a:r>
                      <a:endParaRPr lang="de-DE" sz="1400" b="1" dirty="0">
                        <a:effectLst/>
                        <a:latin typeface="+mj-lt"/>
                        <a:ea typeface="Times New Roman" panose="02020603050405020304" pitchFamily="18" charset="0"/>
                      </a:endParaRPr>
                    </a:p>
                  </a:txBody>
                  <a:tcPr marL="68580" marR="68580" marT="0" marB="0" anchor="ctr"/>
                </a:tc>
                <a:tc>
                  <a:txBody>
                    <a:bodyPr/>
                    <a:lstStyle/>
                    <a:p>
                      <a:pPr algn="l">
                        <a:lnSpc>
                          <a:spcPct val="150000"/>
                        </a:lnSpc>
                        <a:spcAft>
                          <a:spcPts val="0"/>
                        </a:spcAft>
                      </a:pPr>
                      <a:r>
                        <a:rPr lang="en-US" sz="1400">
                          <a:effectLst/>
                          <a:latin typeface="+mj-lt"/>
                        </a:rPr>
                        <a:t>% of Q</a:t>
                      </a:r>
                      <a:r>
                        <a:rPr lang="en-US" sz="1400" baseline="-25000">
                          <a:effectLst/>
                          <a:latin typeface="+mj-lt"/>
                        </a:rPr>
                        <a:t>sol</a:t>
                      </a:r>
                      <a:endParaRPr lang="de-DE" sz="1400">
                        <a:effectLst/>
                        <a:latin typeface="+mj-lt"/>
                        <a:ea typeface="Times New Roman" panose="02020603050405020304" pitchFamily="18" charset="0"/>
                      </a:endParaRPr>
                    </a:p>
                  </a:txBody>
                  <a:tcPr marL="68580" marR="68580" marT="0" marB="0" anchor="ctr"/>
                </a:tc>
                <a:tc>
                  <a:txBody>
                    <a:bodyPr/>
                    <a:lstStyle/>
                    <a:p>
                      <a:pPr algn="r">
                        <a:lnSpc>
                          <a:spcPct val="150000"/>
                        </a:lnSpc>
                        <a:spcAft>
                          <a:spcPts val="0"/>
                        </a:spcAft>
                      </a:pPr>
                      <a:r>
                        <a:rPr lang="en-US" sz="1400" dirty="0" smtClean="0">
                          <a:effectLst/>
                          <a:latin typeface="+mj-lt"/>
                        </a:rPr>
                        <a:t>60</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dirty="0" smtClean="0">
                          <a:effectLst/>
                          <a:latin typeface="+mj-lt"/>
                        </a:rPr>
                        <a:t>67%</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dirty="0" smtClean="0">
                          <a:effectLst/>
                          <a:latin typeface="+mj-lt"/>
                        </a:rPr>
                        <a:t>90</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dirty="0" smtClean="0">
                          <a:effectLst/>
                          <a:latin typeface="+mj-lt"/>
                        </a:rPr>
                        <a:t>100</a:t>
                      </a:r>
                      <a:endParaRPr lang="de-DE" sz="1400" dirty="0">
                        <a:effectLst/>
                        <a:latin typeface="+mj-lt"/>
                        <a:ea typeface="Times New Roman" panose="02020603050405020304" pitchFamily="18" charset="0"/>
                      </a:endParaRPr>
                    </a:p>
                  </a:txBody>
                  <a:tcPr marL="68580" marR="68580" marT="0" marB="0"/>
                </a:tc>
                <a:tc>
                  <a:txBody>
                    <a:bodyPr/>
                    <a:lstStyle/>
                    <a:p>
                      <a:pPr algn="r">
                        <a:lnSpc>
                          <a:spcPct val="150000"/>
                        </a:lnSpc>
                        <a:spcAft>
                          <a:spcPts val="0"/>
                        </a:spcAft>
                      </a:pPr>
                      <a:r>
                        <a:rPr lang="en-US" sz="1400" dirty="0" smtClean="0">
                          <a:effectLst/>
                          <a:latin typeface="+mj-lt"/>
                        </a:rPr>
                        <a:t>111%</a:t>
                      </a:r>
                      <a:endParaRPr lang="de-DE" sz="1400" dirty="0">
                        <a:effectLst/>
                        <a:latin typeface="+mj-lt"/>
                        <a:ea typeface="Times New Roman" panose="02020603050405020304" pitchFamily="18" charset="0"/>
                      </a:endParaRPr>
                    </a:p>
                  </a:txBody>
                  <a:tcPr marL="68580" marR="68580" marT="0" marB="0"/>
                </a:tc>
              </a:tr>
            </a:tbl>
          </a:graphicData>
        </a:graphic>
      </p:graphicFrame>
      <p:sp>
        <p:nvSpPr>
          <p:cNvPr id="5" name="Titel 1"/>
          <p:cNvSpPr txBox="1">
            <a:spLocks/>
          </p:cNvSpPr>
          <p:nvPr/>
        </p:nvSpPr>
        <p:spPr>
          <a:xfrm>
            <a:off x="516952" y="1254608"/>
            <a:ext cx="7776000"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C80F0F"/>
                </a:solidFill>
              </a:rPr>
              <a:t>Sensitivity Analysis - Ranges</a:t>
            </a:r>
            <a:endParaRPr lang="de-DE" kern="0" dirty="0">
              <a:solidFill>
                <a:srgbClr val="C80F0F"/>
              </a:solidFill>
            </a:endParaRPr>
          </a:p>
        </p:txBody>
      </p:sp>
    </p:spTree>
    <p:extLst>
      <p:ext uri="{BB962C8B-B14F-4D97-AF65-F5344CB8AC3E}">
        <p14:creationId xmlns:p14="http://schemas.microsoft.com/office/powerpoint/2010/main" val="415462681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2"/>
          <p:cNvSpPr>
            <a:spLocks noGrp="1"/>
          </p:cNvSpPr>
          <p:nvPr>
            <p:ph type="ftr" sz="quarter" idx="10"/>
          </p:nvPr>
        </p:nvSpPr>
        <p:spPr/>
        <p:txBody>
          <a:bodyPr/>
          <a:lstStyle/>
          <a:p>
            <a:r>
              <a:rPr lang="en-GB" dirty="0" smtClean="0"/>
              <a:t>Economic Assessment of SHIP in Tunisia</a:t>
            </a:r>
            <a:endParaRPr lang="en-GB" dirty="0"/>
          </a:p>
        </p:txBody>
      </p:sp>
      <p:sp>
        <p:nvSpPr>
          <p:cNvPr id="3" name="Datumsplatzhalter 2"/>
          <p:cNvSpPr>
            <a:spLocks noGrp="1"/>
          </p:cNvSpPr>
          <p:nvPr>
            <p:ph type="dt" sz="half" idx="11"/>
          </p:nvPr>
        </p:nvSpPr>
        <p:spPr/>
        <p:txBody>
          <a:bodyPr/>
          <a:lstStyle/>
          <a:p>
            <a:fld id="{16A73F5A-F6F8-44BD-9605-8321BD5AF5DE}" type="datetime1">
              <a:rPr lang="fr-FR" noProof="0" smtClean="0"/>
              <a:t>26/09/2014</a:t>
            </a:fld>
            <a:endParaRPr lang="de-DE" noProof="0"/>
          </a:p>
        </p:txBody>
      </p:sp>
      <p:graphicFrame>
        <p:nvGraphicFramePr>
          <p:cNvPr id="7" name="Tabelle 6"/>
          <p:cNvGraphicFramePr>
            <a:graphicFrameLocks noGrp="1"/>
          </p:cNvGraphicFramePr>
          <p:nvPr>
            <p:extLst>
              <p:ext uri="{D42A27DB-BD31-4B8C-83A1-F6EECF244321}">
                <p14:modId xmlns:p14="http://schemas.microsoft.com/office/powerpoint/2010/main" val="2116766774"/>
              </p:ext>
            </p:extLst>
          </p:nvPr>
        </p:nvGraphicFramePr>
        <p:xfrm>
          <a:off x="516952" y="2309762"/>
          <a:ext cx="7937236" cy="1381760"/>
        </p:xfrm>
        <a:graphic>
          <a:graphicData uri="http://schemas.openxmlformats.org/drawingml/2006/table">
            <a:tbl>
              <a:tblPr firstRow="1" bandRow="1">
                <a:tableStyleId>{5C22544A-7EE6-4342-B048-85BDC9FD1C3A}</a:tableStyleId>
              </a:tblPr>
              <a:tblGrid>
                <a:gridCol w="3063423"/>
                <a:gridCol w="3063423"/>
                <a:gridCol w="1810390"/>
              </a:tblGrid>
              <a:tr h="370840">
                <a:tc>
                  <a:txBody>
                    <a:bodyPr/>
                    <a:lstStyle/>
                    <a:p>
                      <a:pPr algn="ctr"/>
                      <a:r>
                        <a:rPr lang="de-DE" dirty="0" err="1" smtClean="0"/>
                        <a:t>Theoretical</a:t>
                      </a:r>
                      <a:endParaRPr lang="de-DE" dirty="0" smtClean="0"/>
                    </a:p>
                    <a:p>
                      <a:pPr algn="ctr"/>
                      <a:r>
                        <a:rPr lang="de-DE" dirty="0" smtClean="0"/>
                        <a:t>Industrial </a:t>
                      </a:r>
                      <a:r>
                        <a:rPr lang="de-DE" dirty="0" err="1" smtClean="0"/>
                        <a:t>Heat</a:t>
                      </a:r>
                      <a:r>
                        <a:rPr lang="de-DE" dirty="0" smtClean="0"/>
                        <a:t> &lt;250 °C</a:t>
                      </a:r>
                      <a:endParaRPr lang="de-DE" dirty="0"/>
                    </a:p>
                  </a:txBody>
                  <a:tcPr/>
                </a:tc>
                <a:tc>
                  <a:txBody>
                    <a:bodyPr/>
                    <a:lstStyle/>
                    <a:p>
                      <a:pPr algn="ctr"/>
                      <a:r>
                        <a:rPr lang="de-DE" dirty="0" smtClean="0"/>
                        <a:t>Technical</a:t>
                      </a:r>
                    </a:p>
                    <a:p>
                      <a:pPr algn="ctr"/>
                      <a:r>
                        <a:rPr lang="de-DE" dirty="0" smtClean="0"/>
                        <a:t>Solar </a:t>
                      </a:r>
                      <a:r>
                        <a:rPr lang="de-DE" dirty="0" err="1" smtClean="0"/>
                        <a:t>Heat</a:t>
                      </a:r>
                      <a:endParaRPr lang="de-DE" dirty="0"/>
                    </a:p>
                  </a:txBody>
                  <a:tcPr/>
                </a:tc>
                <a:tc>
                  <a:txBody>
                    <a:bodyPr/>
                    <a:lstStyle/>
                    <a:p>
                      <a:pPr algn="ctr"/>
                      <a:r>
                        <a:rPr lang="de-DE" dirty="0" smtClean="0"/>
                        <a:t>Source</a:t>
                      </a:r>
                      <a:endParaRPr lang="de-DE" dirty="0"/>
                    </a:p>
                  </a:txBody>
                  <a:tcPr anchor="ctr"/>
                </a:tc>
              </a:tr>
              <a:tr h="370840">
                <a:tc>
                  <a:txBody>
                    <a:bodyPr/>
                    <a:lstStyle/>
                    <a:p>
                      <a:pPr algn="ctr"/>
                      <a:r>
                        <a:rPr lang="de-DE" dirty="0" smtClean="0"/>
                        <a:t>376.61</a:t>
                      </a:r>
                      <a:endParaRPr lang="de-DE" dirty="0"/>
                    </a:p>
                  </a:txBody>
                  <a:tcPr/>
                </a:tc>
                <a:tc>
                  <a:txBody>
                    <a:bodyPr/>
                    <a:lstStyle/>
                    <a:p>
                      <a:pPr algn="ctr"/>
                      <a:r>
                        <a:rPr lang="de-DE" dirty="0" smtClean="0"/>
                        <a:t>n/a</a:t>
                      </a:r>
                      <a:endParaRPr lang="de-DE" dirty="0"/>
                    </a:p>
                  </a:txBody>
                  <a:tcPr/>
                </a:tc>
                <a:tc>
                  <a:txBody>
                    <a:bodyPr/>
                    <a:lstStyle/>
                    <a:p>
                      <a:r>
                        <a:rPr lang="de-DE" dirty="0" smtClean="0"/>
                        <a:t>Reiners</a:t>
                      </a:r>
                      <a:r>
                        <a:rPr lang="de-DE" baseline="0" dirty="0" smtClean="0"/>
                        <a:t>, 2011</a:t>
                      </a:r>
                      <a:endParaRPr lang="de-DE" dirty="0"/>
                    </a:p>
                  </a:txBody>
                  <a:tcPr/>
                </a:tc>
              </a:tr>
              <a:tr h="370840">
                <a:tc>
                  <a:txBody>
                    <a:bodyPr/>
                    <a:lstStyle/>
                    <a:p>
                      <a:pPr algn="ctr"/>
                      <a:r>
                        <a:rPr lang="de-DE" dirty="0" smtClean="0"/>
                        <a:t>318.92</a:t>
                      </a:r>
                      <a:endParaRPr lang="de-DE" dirty="0"/>
                    </a:p>
                  </a:txBody>
                  <a:tcPr/>
                </a:tc>
                <a:tc>
                  <a:txBody>
                    <a:bodyPr/>
                    <a:lstStyle/>
                    <a:p>
                      <a:pPr algn="ctr"/>
                      <a:r>
                        <a:rPr lang="de-DE" dirty="0" smtClean="0"/>
                        <a:t>31.89</a:t>
                      </a:r>
                      <a:endParaRPr lang="de-DE" dirty="0"/>
                    </a:p>
                  </a:txBody>
                  <a:tcPr/>
                </a:tc>
                <a:tc>
                  <a:txBody>
                    <a:bodyPr/>
                    <a:lstStyle/>
                    <a:p>
                      <a:r>
                        <a:rPr lang="de-DE" dirty="0" err="1" smtClean="0"/>
                        <a:t>Amous</a:t>
                      </a:r>
                      <a:r>
                        <a:rPr lang="de-DE" dirty="0" smtClean="0"/>
                        <a:t>, 2013</a:t>
                      </a:r>
                      <a:endParaRPr lang="de-DE" dirty="0"/>
                    </a:p>
                  </a:txBody>
                  <a:tcPr/>
                </a:tc>
              </a:tr>
            </a:tbl>
          </a:graphicData>
        </a:graphic>
      </p:graphicFrame>
      <p:sp>
        <p:nvSpPr>
          <p:cNvPr id="9" name="Titel 1"/>
          <p:cNvSpPr txBox="1">
            <a:spLocks/>
          </p:cNvSpPr>
          <p:nvPr/>
        </p:nvSpPr>
        <p:spPr>
          <a:xfrm>
            <a:off x="516952" y="1254608"/>
            <a:ext cx="7776000"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C80F0F"/>
                </a:solidFill>
              </a:rPr>
              <a:t>1. Potential</a:t>
            </a:r>
            <a:endParaRPr lang="de-DE" kern="0" dirty="0">
              <a:solidFill>
                <a:srgbClr val="C80F0F"/>
              </a:solidFill>
            </a:endParaRPr>
          </a:p>
        </p:txBody>
      </p:sp>
      <p:sp>
        <p:nvSpPr>
          <p:cNvPr id="8" name="Titel 1"/>
          <p:cNvSpPr txBox="1">
            <a:spLocks/>
          </p:cNvSpPr>
          <p:nvPr/>
        </p:nvSpPr>
        <p:spPr>
          <a:xfrm>
            <a:off x="516952" y="4314694"/>
            <a:ext cx="7941248"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pPr algn="ctr"/>
            <a:r>
              <a:rPr lang="en-GB" kern="0" dirty="0" smtClean="0"/>
              <a:t>Economic Potential?</a:t>
            </a:r>
            <a:endParaRPr lang="de-DE" kern="0" dirty="0"/>
          </a:p>
        </p:txBody>
      </p:sp>
    </p:spTree>
    <p:extLst>
      <p:ext uri="{BB962C8B-B14F-4D97-AF65-F5344CB8AC3E}">
        <p14:creationId xmlns:p14="http://schemas.microsoft.com/office/powerpoint/2010/main" val="18196387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2"/>
          <p:cNvSpPr>
            <a:spLocks noGrp="1"/>
          </p:cNvSpPr>
          <p:nvPr>
            <p:ph type="ftr" sz="quarter" idx="10"/>
          </p:nvPr>
        </p:nvSpPr>
        <p:spPr/>
        <p:txBody>
          <a:bodyPr/>
          <a:lstStyle/>
          <a:p>
            <a:r>
              <a:rPr lang="en-GB" dirty="0" smtClean="0"/>
              <a:t>Economic Assessment of SHIP in Tunisia</a:t>
            </a:r>
            <a:endParaRPr lang="en-GB" dirty="0"/>
          </a:p>
        </p:txBody>
      </p:sp>
      <p:sp>
        <p:nvSpPr>
          <p:cNvPr id="3" name="Datumsplatzhalter 2"/>
          <p:cNvSpPr>
            <a:spLocks noGrp="1"/>
          </p:cNvSpPr>
          <p:nvPr>
            <p:ph type="dt" sz="half" idx="11"/>
          </p:nvPr>
        </p:nvSpPr>
        <p:spPr/>
        <p:txBody>
          <a:bodyPr/>
          <a:lstStyle/>
          <a:p>
            <a:fld id="{16A73F5A-F6F8-44BD-9605-8321BD5AF5DE}" type="datetime1">
              <a:rPr lang="fr-FR" noProof="0" smtClean="0"/>
              <a:t>26/09/2014</a:t>
            </a:fld>
            <a:endParaRPr lang="de-DE" noProof="0"/>
          </a:p>
        </p:txBody>
      </p:sp>
      <p:graphicFrame>
        <p:nvGraphicFramePr>
          <p:cNvPr id="2" name="Tabelle 1"/>
          <p:cNvGraphicFramePr>
            <a:graphicFrameLocks noGrp="1"/>
          </p:cNvGraphicFramePr>
          <p:nvPr>
            <p:extLst>
              <p:ext uri="{D42A27DB-BD31-4B8C-83A1-F6EECF244321}">
                <p14:modId xmlns:p14="http://schemas.microsoft.com/office/powerpoint/2010/main" val="2935500829"/>
              </p:ext>
            </p:extLst>
          </p:nvPr>
        </p:nvGraphicFramePr>
        <p:xfrm>
          <a:off x="623669" y="2477624"/>
          <a:ext cx="4525848" cy="1234440"/>
        </p:xfrm>
        <a:graphic>
          <a:graphicData uri="http://schemas.openxmlformats.org/drawingml/2006/table">
            <a:tbl>
              <a:tblPr firstRow="1" firstCol="1" bandRow="1">
                <a:tableStyleId>{5C22544A-7EE6-4342-B048-85BDC9FD1C3A}</a:tableStyleId>
              </a:tblPr>
              <a:tblGrid>
                <a:gridCol w="1508616"/>
                <a:gridCol w="1508616"/>
                <a:gridCol w="1508616"/>
              </a:tblGrid>
              <a:tr h="396000">
                <a:tc gridSpan="3">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de-DE" sz="1800" b="1" dirty="0" smtClean="0">
                          <a:solidFill>
                            <a:schemeClr val="bg1"/>
                          </a:solidFill>
                          <a:effectLst/>
                          <a:latin typeface="Times New Roman" panose="02020603050405020304" pitchFamily="18" charset="0"/>
                          <a:ea typeface="Times New Roman" panose="02020603050405020304" pitchFamily="18" charset="0"/>
                        </a:rPr>
                        <a:t> </a:t>
                      </a:r>
                      <a:r>
                        <a:rPr lang="de-DE" sz="1800" b="1" dirty="0" err="1" smtClean="0">
                          <a:solidFill>
                            <a:schemeClr val="bg1"/>
                          </a:solidFill>
                          <a:effectLst/>
                          <a:latin typeface="+mj-lt"/>
                          <a:ea typeface="Times New Roman" panose="02020603050405020304" pitchFamily="18" charset="0"/>
                        </a:rPr>
                        <a:t>Current</a:t>
                      </a:r>
                      <a:r>
                        <a:rPr lang="de-DE" sz="1800" b="1" dirty="0" smtClean="0">
                          <a:solidFill>
                            <a:schemeClr val="bg1"/>
                          </a:solidFill>
                          <a:effectLst/>
                          <a:latin typeface="+mj-lt"/>
                          <a:ea typeface="Times New Roman" panose="02020603050405020304" pitchFamily="18" charset="0"/>
                        </a:rPr>
                        <a:t> Prices </a:t>
                      </a:r>
                      <a:r>
                        <a:rPr lang="en-GB" sz="1600" b="0" kern="0" dirty="0" smtClean="0">
                          <a:solidFill>
                            <a:schemeClr val="bg1"/>
                          </a:solidFill>
                          <a:latin typeface="+mj-lt"/>
                        </a:rPr>
                        <a:t>in EUR cents/KWh (incl. VAT)</a:t>
                      </a:r>
                      <a:endParaRPr lang="de-DE" sz="1600" b="0" kern="0" dirty="0" smtClean="0">
                        <a:solidFill>
                          <a:schemeClr val="bg1"/>
                        </a:solidFill>
                        <a:latin typeface="+mj-lt"/>
                      </a:endParaRPr>
                    </a:p>
                  </a:txBody>
                  <a:tcPr marL="68580" marR="68580" marT="0" marB="0" anchor="ctr"/>
                </a:tc>
                <a:tc hMerge="1">
                  <a:txBody>
                    <a:bodyPr/>
                    <a:lstStyle/>
                    <a:p>
                      <a:pPr algn="ctr">
                        <a:lnSpc>
                          <a:spcPct val="150000"/>
                        </a:lnSpc>
                        <a:spcAft>
                          <a:spcPts val="0"/>
                        </a:spcAft>
                      </a:pPr>
                      <a:endParaRPr lang="de-DE" sz="1800" dirty="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pPr algn="ctr">
                        <a:lnSpc>
                          <a:spcPct val="150000"/>
                        </a:lnSpc>
                        <a:spcAft>
                          <a:spcPts val="0"/>
                        </a:spcAft>
                      </a:pPr>
                      <a:endParaRPr lang="de-DE" sz="1800" dirty="0">
                        <a:effectLst/>
                        <a:latin typeface="Times New Roman" panose="02020603050405020304" pitchFamily="18" charset="0"/>
                        <a:ea typeface="Times New Roman" panose="02020603050405020304" pitchFamily="18" charset="0"/>
                      </a:endParaRPr>
                    </a:p>
                  </a:txBody>
                  <a:tcPr marL="68580" marR="68580" marT="0" marB="0" anchor="ctr"/>
                </a:tc>
              </a:tr>
              <a:tr h="396000">
                <a:tc>
                  <a:txBody>
                    <a:bodyPr/>
                    <a:lstStyle/>
                    <a:p>
                      <a:pPr algn="ctr">
                        <a:lnSpc>
                          <a:spcPct val="150000"/>
                        </a:lnSpc>
                        <a:spcAft>
                          <a:spcPts val="0"/>
                        </a:spcAft>
                      </a:pPr>
                      <a:r>
                        <a:rPr lang="en-US" sz="1800" b="0" dirty="0" smtClean="0">
                          <a:solidFill>
                            <a:schemeClr val="tx1"/>
                          </a:solidFill>
                          <a:effectLst/>
                        </a:rPr>
                        <a:t>Natural</a:t>
                      </a:r>
                      <a:r>
                        <a:rPr lang="en-US" sz="1800" b="0" baseline="0" dirty="0" smtClean="0">
                          <a:solidFill>
                            <a:schemeClr val="tx1"/>
                          </a:solidFill>
                          <a:effectLst/>
                        </a:rPr>
                        <a:t> Gas</a:t>
                      </a:r>
                      <a:endParaRPr lang="de-DE" sz="18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solidFill>
                      <a:srgbClr val="EBCCCC"/>
                    </a:solidFill>
                  </a:tcPr>
                </a:tc>
                <a:tc>
                  <a:txBody>
                    <a:bodyPr/>
                    <a:lstStyle/>
                    <a:p>
                      <a:pPr algn="ctr">
                        <a:lnSpc>
                          <a:spcPct val="150000"/>
                        </a:lnSpc>
                        <a:spcAft>
                          <a:spcPts val="0"/>
                        </a:spcAft>
                      </a:pPr>
                      <a:r>
                        <a:rPr lang="en-US" sz="1800" dirty="0">
                          <a:effectLst/>
                        </a:rPr>
                        <a:t>Fuel Oil</a:t>
                      </a:r>
                      <a:endParaRPr lang="de-DE" sz="18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800" dirty="0" smtClean="0">
                          <a:effectLst/>
                        </a:rPr>
                        <a:t>Electricity</a:t>
                      </a:r>
                      <a:endParaRPr lang="de-DE" sz="1800" dirty="0">
                        <a:effectLst/>
                        <a:latin typeface="Times New Roman" panose="02020603050405020304" pitchFamily="18" charset="0"/>
                        <a:ea typeface="Times New Roman" panose="02020603050405020304" pitchFamily="18" charset="0"/>
                      </a:endParaRPr>
                    </a:p>
                  </a:txBody>
                  <a:tcPr marL="68580" marR="68580" marT="0" marB="0" anchor="ctr"/>
                </a:tc>
              </a:tr>
              <a:tr h="396000">
                <a:tc>
                  <a:txBody>
                    <a:bodyPr/>
                    <a:lstStyle/>
                    <a:p>
                      <a:pPr algn="r">
                        <a:lnSpc>
                          <a:spcPct val="150000"/>
                        </a:lnSpc>
                        <a:spcAft>
                          <a:spcPts val="0"/>
                        </a:spcAft>
                      </a:pPr>
                      <a:r>
                        <a:rPr lang="de-DE" sz="1800" b="0" dirty="0" smtClean="0">
                          <a:solidFill>
                            <a:schemeClr val="tx1"/>
                          </a:solidFill>
                          <a:effectLst/>
                          <a:latin typeface="+mj-lt"/>
                          <a:ea typeface="Times New Roman" panose="02020603050405020304" pitchFamily="18" charset="0"/>
                        </a:rPr>
                        <a:t>1.63</a:t>
                      </a:r>
                      <a:endParaRPr lang="de-DE" sz="1800" b="0" dirty="0">
                        <a:solidFill>
                          <a:schemeClr val="tx1"/>
                        </a:solidFill>
                        <a:effectLst/>
                        <a:latin typeface="+mj-lt"/>
                        <a:ea typeface="Times New Roman" panose="02020603050405020304" pitchFamily="18" charset="0"/>
                      </a:endParaRPr>
                    </a:p>
                  </a:txBody>
                  <a:tcPr marL="68580" marR="68580" marT="0" marB="0" anchor="ctr">
                    <a:solidFill>
                      <a:srgbClr val="F5E7E7"/>
                    </a:solidFill>
                  </a:tcPr>
                </a:tc>
                <a:tc>
                  <a:txBody>
                    <a:bodyPr/>
                    <a:lstStyle/>
                    <a:p>
                      <a:pPr algn="r">
                        <a:lnSpc>
                          <a:spcPct val="150000"/>
                        </a:lnSpc>
                        <a:spcAft>
                          <a:spcPts val="0"/>
                        </a:spcAft>
                      </a:pPr>
                      <a:r>
                        <a:rPr lang="en-US" sz="1800" dirty="0">
                          <a:effectLst/>
                        </a:rPr>
                        <a:t>2.28</a:t>
                      </a:r>
                      <a:endParaRPr lang="de-DE" sz="18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lnSpc>
                          <a:spcPct val="150000"/>
                        </a:lnSpc>
                        <a:spcAft>
                          <a:spcPts val="0"/>
                        </a:spcAft>
                      </a:pPr>
                      <a:r>
                        <a:rPr lang="en-US" sz="1800" dirty="0" smtClean="0">
                          <a:effectLst/>
                        </a:rPr>
                        <a:t>8.19</a:t>
                      </a:r>
                      <a:endParaRPr lang="de-DE" sz="1800" dirty="0">
                        <a:effectLst/>
                        <a:latin typeface="Times New Roman" panose="02020603050405020304" pitchFamily="18" charset="0"/>
                        <a:ea typeface="Times New Roman" panose="02020603050405020304" pitchFamily="18" charset="0"/>
                      </a:endParaRPr>
                    </a:p>
                  </a:txBody>
                  <a:tcPr marL="68580" marR="68580" marT="0" marB="0" anchor="ctr"/>
                </a:tc>
              </a:tr>
            </a:tbl>
          </a:graphicData>
        </a:graphic>
      </p:graphicFrame>
      <p:sp>
        <p:nvSpPr>
          <p:cNvPr id="8" name="Titel 1"/>
          <p:cNvSpPr txBox="1">
            <a:spLocks/>
          </p:cNvSpPr>
          <p:nvPr/>
        </p:nvSpPr>
        <p:spPr>
          <a:xfrm>
            <a:off x="516952" y="1254608"/>
            <a:ext cx="7776000"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C80F0F"/>
                </a:solidFill>
              </a:rPr>
              <a:t>2. Framework Conditions in Tunisia</a:t>
            </a:r>
            <a:endParaRPr lang="de-DE" kern="0" dirty="0">
              <a:solidFill>
                <a:srgbClr val="C80F0F"/>
              </a:solidFill>
            </a:endParaRPr>
          </a:p>
        </p:txBody>
      </p:sp>
      <p:sp>
        <p:nvSpPr>
          <p:cNvPr id="9" name="Titel 1"/>
          <p:cNvSpPr txBox="1">
            <a:spLocks/>
          </p:cNvSpPr>
          <p:nvPr/>
        </p:nvSpPr>
        <p:spPr>
          <a:xfrm>
            <a:off x="516951" y="1647948"/>
            <a:ext cx="6413237"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006699"/>
                </a:solidFill>
              </a:rPr>
              <a:t>Energy Prices</a:t>
            </a:r>
            <a:endParaRPr lang="de-DE" kern="0" dirty="0">
              <a:solidFill>
                <a:srgbClr val="006699"/>
              </a:solidFill>
            </a:endParaRPr>
          </a:p>
        </p:txBody>
      </p:sp>
      <p:sp>
        <p:nvSpPr>
          <p:cNvPr id="10" name="Titel 1"/>
          <p:cNvSpPr txBox="1">
            <a:spLocks/>
          </p:cNvSpPr>
          <p:nvPr/>
        </p:nvSpPr>
        <p:spPr>
          <a:xfrm>
            <a:off x="516952" y="4314694"/>
            <a:ext cx="3899140"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006699"/>
                </a:solidFill>
              </a:rPr>
              <a:t>Policy Instruments</a:t>
            </a:r>
            <a:endParaRPr lang="de-DE" kern="0" dirty="0">
              <a:solidFill>
                <a:srgbClr val="006699"/>
              </a:solidFill>
            </a:endParaRPr>
          </a:p>
        </p:txBody>
      </p:sp>
      <p:graphicFrame>
        <p:nvGraphicFramePr>
          <p:cNvPr id="12" name="Tabelle 11"/>
          <p:cNvGraphicFramePr>
            <a:graphicFrameLocks noGrp="1"/>
          </p:cNvGraphicFramePr>
          <p:nvPr>
            <p:extLst>
              <p:ext uri="{D42A27DB-BD31-4B8C-83A1-F6EECF244321}">
                <p14:modId xmlns:p14="http://schemas.microsoft.com/office/powerpoint/2010/main" val="3868284321"/>
              </p:ext>
            </p:extLst>
          </p:nvPr>
        </p:nvGraphicFramePr>
        <p:xfrm>
          <a:off x="516952" y="4813968"/>
          <a:ext cx="6096000" cy="914400"/>
        </p:xfrm>
        <a:graphic>
          <a:graphicData uri="http://schemas.openxmlformats.org/drawingml/2006/table">
            <a:tbl>
              <a:tblPr firstRow="1" bandRow="1">
                <a:tableStyleId>{2D5ABB26-0587-4C30-8999-92F81FD0307C}</a:tableStyleId>
              </a:tblPr>
              <a:tblGrid>
                <a:gridCol w="957140"/>
                <a:gridCol w="5138860"/>
              </a:tblGrid>
              <a:tr h="370840">
                <a:tc>
                  <a:txBody>
                    <a:bodyPr/>
                    <a:lstStyle/>
                    <a:p>
                      <a:r>
                        <a:rPr lang="de-DE" b="1" dirty="0" smtClean="0">
                          <a:solidFill>
                            <a:srgbClr val="6E6452"/>
                          </a:solidFill>
                        </a:rPr>
                        <a:t>Grants</a:t>
                      </a:r>
                      <a:endParaRPr lang="de-DE" b="1" dirty="0">
                        <a:solidFill>
                          <a:srgbClr val="6E6452"/>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0" dirty="0" smtClean="0">
                          <a:solidFill>
                            <a:srgbClr val="6E6452"/>
                          </a:solidFill>
                        </a:rPr>
                        <a:t>30% </a:t>
                      </a:r>
                      <a:r>
                        <a:rPr lang="de-DE" sz="1800" kern="0" dirty="0" err="1" smtClean="0">
                          <a:solidFill>
                            <a:srgbClr val="6E6452"/>
                          </a:solidFill>
                        </a:rPr>
                        <a:t>of</a:t>
                      </a:r>
                      <a:r>
                        <a:rPr lang="de-DE" sz="1800" kern="0" dirty="0" smtClean="0">
                          <a:solidFill>
                            <a:srgbClr val="6E6452"/>
                          </a:solidFill>
                        </a:rPr>
                        <a:t> </a:t>
                      </a:r>
                      <a:r>
                        <a:rPr lang="de-DE" sz="1800" kern="0" dirty="0" err="1" smtClean="0">
                          <a:solidFill>
                            <a:srgbClr val="6E6452"/>
                          </a:solidFill>
                        </a:rPr>
                        <a:t>investment</a:t>
                      </a:r>
                      <a:r>
                        <a:rPr lang="de-DE" sz="1800" kern="0" dirty="0" smtClean="0">
                          <a:solidFill>
                            <a:srgbClr val="6E6452"/>
                          </a:solidFill>
                        </a:rPr>
                        <a:t> </a:t>
                      </a:r>
                      <a:r>
                        <a:rPr lang="de-DE" sz="1800" kern="0" dirty="0" err="1" smtClean="0">
                          <a:solidFill>
                            <a:srgbClr val="6E6452"/>
                          </a:solidFill>
                        </a:rPr>
                        <a:t>costs</a:t>
                      </a:r>
                      <a:r>
                        <a:rPr lang="de-DE" sz="1800" kern="0" dirty="0" smtClean="0">
                          <a:solidFill>
                            <a:srgbClr val="6E6452"/>
                          </a:solidFill>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kern="0" dirty="0" err="1" smtClean="0">
                          <a:solidFill>
                            <a:srgbClr val="6E6452"/>
                          </a:solidFill>
                        </a:rPr>
                        <a:t>capped</a:t>
                      </a:r>
                      <a:r>
                        <a:rPr lang="de-DE" sz="1800" kern="0" dirty="0" smtClean="0">
                          <a:solidFill>
                            <a:srgbClr val="6E6452"/>
                          </a:solidFill>
                        </a:rPr>
                        <a:t> at </a:t>
                      </a:r>
                      <a:r>
                        <a:rPr lang="de-DE" sz="1800" kern="0" dirty="0" err="1" smtClean="0">
                          <a:solidFill>
                            <a:srgbClr val="6E6452"/>
                          </a:solidFill>
                        </a:rPr>
                        <a:t>about</a:t>
                      </a:r>
                      <a:r>
                        <a:rPr lang="de-DE" sz="1800" kern="0" dirty="0" smtClean="0">
                          <a:solidFill>
                            <a:srgbClr val="6E6452"/>
                          </a:solidFill>
                        </a:rPr>
                        <a:t> 65 EUR/m²</a:t>
                      </a:r>
                    </a:p>
                    <a:p>
                      <a:endParaRPr lang="de-DE" dirty="0">
                        <a:solidFill>
                          <a:srgbClr val="6E6452"/>
                        </a:solidFill>
                      </a:endParaRPr>
                    </a:p>
                  </a:txBody>
                  <a:tcPr/>
                </a:tc>
              </a:tr>
            </a:tbl>
          </a:graphicData>
        </a:graphic>
      </p:graphicFrame>
      <p:graphicFrame>
        <p:nvGraphicFramePr>
          <p:cNvPr id="14" name="Tabelle 13"/>
          <p:cNvGraphicFramePr>
            <a:graphicFrameLocks noGrp="1"/>
          </p:cNvGraphicFramePr>
          <p:nvPr>
            <p:extLst>
              <p:ext uri="{D42A27DB-BD31-4B8C-83A1-F6EECF244321}">
                <p14:modId xmlns:p14="http://schemas.microsoft.com/office/powerpoint/2010/main" val="1812463498"/>
              </p:ext>
            </p:extLst>
          </p:nvPr>
        </p:nvGraphicFramePr>
        <p:xfrm>
          <a:off x="5374105" y="2474421"/>
          <a:ext cx="3082102" cy="1234440"/>
        </p:xfrm>
        <a:graphic>
          <a:graphicData uri="http://schemas.openxmlformats.org/drawingml/2006/table">
            <a:tbl>
              <a:tblPr firstRow="1" firstCol="1" bandRow="1">
                <a:tableStyleId>{5C22544A-7EE6-4342-B048-85BDC9FD1C3A}</a:tableStyleId>
              </a:tblPr>
              <a:tblGrid>
                <a:gridCol w="1541051"/>
                <a:gridCol w="1541051"/>
              </a:tblGrid>
              <a:tr h="396000">
                <a:tc gridSpan="2">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de-DE" sz="1800" b="1" dirty="0" err="1" smtClean="0">
                          <a:solidFill>
                            <a:schemeClr val="bg1"/>
                          </a:solidFill>
                          <a:effectLst/>
                          <a:latin typeface="+mj-lt"/>
                          <a:ea typeface="Times New Roman" panose="02020603050405020304" pitchFamily="18" charset="0"/>
                        </a:rPr>
                        <a:t>Estimated</a:t>
                      </a:r>
                      <a:r>
                        <a:rPr lang="de-DE" sz="1800" b="1" dirty="0" smtClean="0">
                          <a:solidFill>
                            <a:schemeClr val="bg1"/>
                          </a:solidFill>
                          <a:effectLst/>
                          <a:latin typeface="+mj-lt"/>
                          <a:ea typeface="Times New Roman" panose="02020603050405020304" pitchFamily="18" charset="0"/>
                        </a:rPr>
                        <a:t> Annual </a:t>
                      </a:r>
                      <a:r>
                        <a:rPr lang="de-DE" sz="1800" b="1" dirty="0" err="1" smtClean="0">
                          <a:solidFill>
                            <a:schemeClr val="bg1"/>
                          </a:solidFill>
                          <a:effectLst/>
                          <a:latin typeface="+mj-lt"/>
                          <a:ea typeface="Times New Roman" panose="02020603050405020304" pitchFamily="18" charset="0"/>
                        </a:rPr>
                        <a:t>Increase</a:t>
                      </a:r>
                      <a:endParaRPr lang="de-DE" b="0" kern="0" dirty="0" smtClean="0">
                        <a:solidFill>
                          <a:schemeClr val="bg1"/>
                        </a:solidFill>
                        <a:latin typeface="+mj-lt"/>
                      </a:endParaRPr>
                    </a:p>
                  </a:txBody>
                  <a:tcPr marL="68580" marR="68580" marT="0" marB="0" anchor="ctr"/>
                </a:tc>
                <a:tc hMerge="1">
                  <a:txBody>
                    <a:bodyPr/>
                    <a:lstStyle/>
                    <a:p>
                      <a:pPr algn="ctr">
                        <a:lnSpc>
                          <a:spcPct val="150000"/>
                        </a:lnSpc>
                        <a:spcAft>
                          <a:spcPts val="0"/>
                        </a:spcAft>
                      </a:pPr>
                      <a:endParaRPr lang="de-DE" sz="1800" dirty="0">
                        <a:effectLst/>
                        <a:latin typeface="Times New Roman" panose="02020603050405020304" pitchFamily="18" charset="0"/>
                        <a:ea typeface="Times New Roman" panose="02020603050405020304" pitchFamily="18" charset="0"/>
                      </a:endParaRPr>
                    </a:p>
                  </a:txBody>
                  <a:tcPr marL="68580" marR="68580" marT="0" marB="0" anchor="ctr"/>
                </a:tc>
              </a:tr>
              <a:tr h="396000">
                <a:tc>
                  <a:txBody>
                    <a:bodyPr/>
                    <a:lstStyle/>
                    <a:p>
                      <a:pPr algn="ctr">
                        <a:lnSpc>
                          <a:spcPct val="150000"/>
                        </a:lnSpc>
                        <a:spcAft>
                          <a:spcPts val="0"/>
                        </a:spcAft>
                      </a:pPr>
                      <a:r>
                        <a:rPr lang="en-US" sz="1800" b="0" dirty="0" smtClean="0">
                          <a:solidFill>
                            <a:schemeClr val="tx1"/>
                          </a:solidFill>
                          <a:effectLst/>
                          <a:latin typeface="+mj-lt"/>
                        </a:rPr>
                        <a:t>2015-2021</a:t>
                      </a:r>
                      <a:endParaRPr lang="de-DE" sz="1800" b="0" dirty="0">
                        <a:solidFill>
                          <a:schemeClr val="tx1"/>
                        </a:solidFill>
                        <a:effectLst/>
                        <a:latin typeface="+mj-lt"/>
                        <a:ea typeface="Times New Roman" panose="02020603050405020304" pitchFamily="18" charset="0"/>
                      </a:endParaRPr>
                    </a:p>
                  </a:txBody>
                  <a:tcPr marL="68580" marR="68580" marT="0" marB="0" anchor="ctr">
                    <a:solidFill>
                      <a:srgbClr val="EBCCCC"/>
                    </a:solidFill>
                  </a:tcPr>
                </a:tc>
                <a:tc>
                  <a:txBody>
                    <a:bodyPr/>
                    <a:lstStyle/>
                    <a:p>
                      <a:pPr algn="ctr">
                        <a:lnSpc>
                          <a:spcPct val="150000"/>
                        </a:lnSpc>
                        <a:spcAft>
                          <a:spcPts val="0"/>
                        </a:spcAft>
                      </a:pPr>
                      <a:r>
                        <a:rPr lang="en-US" sz="1800" dirty="0" smtClean="0">
                          <a:effectLst/>
                          <a:latin typeface="+mj-lt"/>
                        </a:rPr>
                        <a:t>2021-2035</a:t>
                      </a:r>
                      <a:endParaRPr lang="de-DE" sz="1800" dirty="0">
                        <a:effectLst/>
                        <a:latin typeface="+mj-lt"/>
                        <a:ea typeface="Times New Roman" panose="02020603050405020304" pitchFamily="18" charset="0"/>
                      </a:endParaRPr>
                    </a:p>
                  </a:txBody>
                  <a:tcPr marL="68580" marR="68580" marT="0" marB="0" anchor="ctr"/>
                </a:tc>
              </a:tr>
              <a:tr h="396000">
                <a:tc>
                  <a:txBody>
                    <a:bodyPr/>
                    <a:lstStyle/>
                    <a:p>
                      <a:pPr algn="r">
                        <a:lnSpc>
                          <a:spcPct val="150000"/>
                        </a:lnSpc>
                        <a:spcAft>
                          <a:spcPts val="0"/>
                        </a:spcAft>
                      </a:pPr>
                      <a:r>
                        <a:rPr lang="de-DE" sz="1800" b="0" dirty="0" smtClean="0">
                          <a:solidFill>
                            <a:schemeClr val="tx1"/>
                          </a:solidFill>
                          <a:effectLst/>
                          <a:latin typeface="+mj-lt"/>
                          <a:ea typeface="Times New Roman" panose="02020603050405020304" pitchFamily="18" charset="0"/>
                        </a:rPr>
                        <a:t>10%</a:t>
                      </a:r>
                      <a:endParaRPr lang="de-DE" sz="1800" b="0" dirty="0">
                        <a:solidFill>
                          <a:schemeClr val="tx1"/>
                        </a:solidFill>
                        <a:effectLst/>
                        <a:latin typeface="+mj-lt"/>
                        <a:ea typeface="Times New Roman" panose="02020603050405020304" pitchFamily="18" charset="0"/>
                      </a:endParaRPr>
                    </a:p>
                  </a:txBody>
                  <a:tcPr marL="68580" marR="68580" marT="0" marB="0" anchor="ctr">
                    <a:solidFill>
                      <a:srgbClr val="F5E7E7"/>
                    </a:solidFill>
                  </a:tcPr>
                </a:tc>
                <a:tc>
                  <a:txBody>
                    <a:bodyPr/>
                    <a:lstStyle/>
                    <a:p>
                      <a:pPr algn="r">
                        <a:lnSpc>
                          <a:spcPct val="150000"/>
                        </a:lnSpc>
                        <a:spcAft>
                          <a:spcPts val="0"/>
                        </a:spcAft>
                      </a:pPr>
                      <a:r>
                        <a:rPr lang="en-US" sz="1800" dirty="0" smtClean="0">
                          <a:effectLst/>
                          <a:latin typeface="+mj-lt"/>
                        </a:rPr>
                        <a:t>5%</a:t>
                      </a:r>
                      <a:endParaRPr lang="de-DE" sz="1800" dirty="0">
                        <a:effectLst/>
                        <a:latin typeface="+mj-lt"/>
                        <a:ea typeface="Times New Roman" panose="02020603050405020304" pitchFamily="18" charset="0"/>
                      </a:endParaRPr>
                    </a:p>
                  </a:txBody>
                  <a:tcPr marL="68580" marR="68580" marT="0" marB="0" anchor="ctr"/>
                </a:tc>
              </a:tr>
            </a:tbl>
          </a:graphicData>
        </a:graphic>
      </p:graphicFrame>
    </p:spTree>
    <p:extLst>
      <p:ext uri="{BB962C8B-B14F-4D97-AF65-F5344CB8AC3E}">
        <p14:creationId xmlns:p14="http://schemas.microsoft.com/office/powerpoint/2010/main" val="263171226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2"/>
          <p:cNvSpPr>
            <a:spLocks noGrp="1"/>
          </p:cNvSpPr>
          <p:nvPr>
            <p:ph type="ftr" sz="quarter" idx="10"/>
          </p:nvPr>
        </p:nvSpPr>
        <p:spPr/>
        <p:txBody>
          <a:bodyPr/>
          <a:lstStyle/>
          <a:p>
            <a:r>
              <a:rPr lang="en-GB" dirty="0" smtClean="0"/>
              <a:t>Economic Assessment of SHIP in Tunisia</a:t>
            </a:r>
            <a:endParaRPr lang="en-GB" dirty="0"/>
          </a:p>
        </p:txBody>
      </p:sp>
      <p:sp>
        <p:nvSpPr>
          <p:cNvPr id="3" name="Datumsplatzhalter 2"/>
          <p:cNvSpPr>
            <a:spLocks noGrp="1"/>
          </p:cNvSpPr>
          <p:nvPr>
            <p:ph type="dt" sz="half" idx="11"/>
          </p:nvPr>
        </p:nvSpPr>
        <p:spPr/>
        <p:txBody>
          <a:bodyPr/>
          <a:lstStyle/>
          <a:p>
            <a:fld id="{16A73F5A-F6F8-44BD-9605-8321BD5AF5DE}" type="datetime1">
              <a:rPr lang="fr-FR" noProof="0" smtClean="0"/>
              <a:t>26/09/2014</a:t>
            </a:fld>
            <a:endParaRPr lang="de-DE" noProof="0"/>
          </a:p>
        </p:txBody>
      </p:sp>
      <p:sp>
        <p:nvSpPr>
          <p:cNvPr id="8" name="Titel 1"/>
          <p:cNvSpPr txBox="1">
            <a:spLocks/>
          </p:cNvSpPr>
          <p:nvPr/>
        </p:nvSpPr>
        <p:spPr>
          <a:xfrm>
            <a:off x="516952" y="1254608"/>
            <a:ext cx="7776000"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C80F0F"/>
                </a:solidFill>
              </a:rPr>
              <a:t>3. Reference Case</a:t>
            </a:r>
            <a:endParaRPr lang="de-DE" kern="0" dirty="0">
              <a:solidFill>
                <a:srgbClr val="C80F0F"/>
              </a:solidFill>
            </a:endParaRPr>
          </a:p>
        </p:txBody>
      </p:sp>
      <p:sp>
        <p:nvSpPr>
          <p:cNvPr id="9" name="Titel 1"/>
          <p:cNvSpPr txBox="1">
            <a:spLocks/>
          </p:cNvSpPr>
          <p:nvPr/>
        </p:nvSpPr>
        <p:spPr>
          <a:xfrm>
            <a:off x="516951" y="1647948"/>
            <a:ext cx="6413237"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006699"/>
                </a:solidFill>
              </a:rPr>
              <a:t>Methods of Investment Appraisal</a:t>
            </a:r>
            <a:endParaRPr lang="de-DE" kern="0" dirty="0">
              <a:solidFill>
                <a:srgbClr val="006699"/>
              </a:solidFill>
            </a:endParaRPr>
          </a:p>
        </p:txBody>
      </p:sp>
      <p:sp>
        <p:nvSpPr>
          <p:cNvPr id="11" name="Inhaltsplatzhalter 2"/>
          <p:cNvSpPr txBox="1">
            <a:spLocks/>
          </p:cNvSpPr>
          <p:nvPr/>
        </p:nvSpPr>
        <p:spPr>
          <a:xfrm>
            <a:off x="516952" y="2249834"/>
            <a:ext cx="7776000" cy="1680483"/>
          </a:xfrm>
          <a:prstGeom prst="rect">
            <a:avLst/>
          </a:prstGeom>
          <a:ln>
            <a:noFill/>
          </a:ln>
        </p:spPr>
        <p:style>
          <a:lnRef idx="2">
            <a:schemeClr val="accent1"/>
          </a:lnRef>
          <a:fillRef idx="1">
            <a:schemeClr val="lt1"/>
          </a:fillRef>
          <a:effectRef idx="0">
            <a:schemeClr val="accent1"/>
          </a:effectRef>
          <a:fontRef idx="minor">
            <a:schemeClr val="dk1"/>
          </a:fontRef>
        </p:style>
        <p:txBody>
          <a:bodyPr/>
          <a:lstStyle>
            <a:lvl1pPr marL="342900" indent="-342900" algn="l" rtl="0" eaLnBrk="1" fontAlgn="base" hangingPunct="1">
              <a:spcBef>
                <a:spcPts val="400"/>
              </a:spcBef>
              <a:spcAft>
                <a:spcPts val="800"/>
              </a:spcAft>
              <a:buClr>
                <a:srgbClr val="C80F0F"/>
              </a:buClr>
              <a:buFont typeface="Arial" pitchFamily="34" charset="0"/>
              <a:buAutoNum type="arabicPeriod"/>
              <a:tabLst>
                <a:tab pos="2190750" algn="l"/>
              </a:tabLst>
              <a:defRPr sz="1800" baseline="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a:buFont typeface="Wingdings" panose="05000000000000000000" pitchFamily="2" charset="2"/>
              <a:buChar char="§"/>
            </a:pPr>
            <a:r>
              <a:rPr lang="de-DE" sz="2400" b="0" kern="0" dirty="0" smtClean="0"/>
              <a:t>Net </a:t>
            </a:r>
            <a:r>
              <a:rPr lang="de-DE" sz="2400" b="0" kern="0" dirty="0" err="1" smtClean="0"/>
              <a:t>Present</a:t>
            </a:r>
            <a:r>
              <a:rPr lang="de-DE" sz="2400" b="0" kern="0" dirty="0" smtClean="0"/>
              <a:t> Value (NPV)</a:t>
            </a:r>
            <a:endParaRPr lang="de-DE" sz="2400" b="0" kern="0" dirty="0"/>
          </a:p>
          <a:p>
            <a:pPr>
              <a:buFont typeface="Wingdings" panose="05000000000000000000" pitchFamily="2" charset="2"/>
              <a:buChar char="§"/>
            </a:pPr>
            <a:r>
              <a:rPr lang="de-DE" sz="2400" b="0" kern="0" dirty="0" smtClean="0"/>
              <a:t>Internal Rate </a:t>
            </a:r>
            <a:r>
              <a:rPr lang="de-DE" sz="2400" b="0" kern="0" dirty="0" err="1" smtClean="0"/>
              <a:t>of</a:t>
            </a:r>
            <a:r>
              <a:rPr lang="de-DE" sz="2400" b="0" kern="0" dirty="0" smtClean="0"/>
              <a:t> Return (IRR)</a:t>
            </a:r>
          </a:p>
          <a:p>
            <a:pPr>
              <a:buFont typeface="Wingdings" panose="05000000000000000000" pitchFamily="2" charset="2"/>
              <a:buChar char="§"/>
            </a:pPr>
            <a:r>
              <a:rPr lang="de-DE" sz="2400" b="0" kern="0" dirty="0" err="1" smtClean="0"/>
              <a:t>Static</a:t>
            </a:r>
            <a:r>
              <a:rPr lang="de-DE" sz="2400" b="0" kern="0" dirty="0" smtClean="0"/>
              <a:t> Payback </a:t>
            </a:r>
            <a:r>
              <a:rPr lang="de-DE" sz="2400" b="0" kern="0" dirty="0" err="1" smtClean="0"/>
              <a:t>Period</a:t>
            </a:r>
            <a:r>
              <a:rPr lang="de-DE" sz="2400" b="0" kern="0" dirty="0" smtClean="0"/>
              <a:t> (SPP)</a:t>
            </a:r>
            <a:endParaRPr lang="fr-FR" sz="2400" b="0" kern="0" dirty="0" smtClean="0"/>
          </a:p>
        </p:txBody>
      </p:sp>
      <p:graphicFrame>
        <p:nvGraphicFramePr>
          <p:cNvPr id="10" name="Tabelle 9"/>
          <p:cNvGraphicFramePr>
            <a:graphicFrameLocks noGrp="1"/>
          </p:cNvGraphicFramePr>
          <p:nvPr>
            <p:extLst>
              <p:ext uri="{D42A27DB-BD31-4B8C-83A1-F6EECF244321}">
                <p14:modId xmlns:p14="http://schemas.microsoft.com/office/powerpoint/2010/main" val="4026608796"/>
              </p:ext>
            </p:extLst>
          </p:nvPr>
        </p:nvGraphicFramePr>
        <p:xfrm>
          <a:off x="516951" y="3963933"/>
          <a:ext cx="7937238" cy="2194560"/>
        </p:xfrm>
        <a:graphic>
          <a:graphicData uri="http://schemas.openxmlformats.org/drawingml/2006/table">
            <a:tbl>
              <a:tblPr firstRow="1" bandRow="1">
                <a:tableStyleId>{5C22544A-7EE6-4342-B048-85BDC9FD1C3A}</a:tableStyleId>
              </a:tblPr>
              <a:tblGrid>
                <a:gridCol w="2949108"/>
                <a:gridCol w="1446714"/>
                <a:gridCol w="3541416"/>
              </a:tblGrid>
              <a:tr h="196219">
                <a:tc>
                  <a:txBody>
                    <a:bodyPr/>
                    <a:lstStyle/>
                    <a:p>
                      <a:pPr algn="ctr"/>
                      <a:r>
                        <a:rPr lang="de-DE" dirty="0" smtClean="0"/>
                        <a:t>Input Parameter</a:t>
                      </a:r>
                      <a:endParaRPr lang="de-DE" dirty="0"/>
                    </a:p>
                  </a:txBody>
                  <a:tcPr/>
                </a:tc>
                <a:tc>
                  <a:txBody>
                    <a:bodyPr/>
                    <a:lstStyle/>
                    <a:p>
                      <a:pPr algn="ctr"/>
                      <a:r>
                        <a:rPr lang="de-DE" dirty="0" smtClean="0"/>
                        <a:t>Unit</a:t>
                      </a:r>
                      <a:endParaRPr lang="de-DE" dirty="0"/>
                    </a:p>
                  </a:txBody>
                  <a:tcPr/>
                </a:tc>
                <a:tc>
                  <a:txBody>
                    <a:bodyPr/>
                    <a:lstStyle/>
                    <a:p>
                      <a:pPr algn="ctr"/>
                      <a:r>
                        <a:rPr lang="de-DE" dirty="0" smtClean="0"/>
                        <a:t>Value</a:t>
                      </a:r>
                      <a:endParaRPr lang="de-DE" dirty="0"/>
                    </a:p>
                  </a:txBody>
                  <a:tcPr/>
                </a:tc>
              </a:tr>
              <a:tr h="3386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err="1" smtClean="0"/>
                        <a:t>Aperture</a:t>
                      </a:r>
                      <a:r>
                        <a:rPr lang="de-DE" dirty="0" smtClean="0"/>
                        <a:t> </a:t>
                      </a:r>
                      <a:r>
                        <a:rPr lang="de-DE" dirty="0" err="1" smtClean="0"/>
                        <a:t>area</a:t>
                      </a:r>
                      <a:endParaRPr lang="de-DE" sz="1800" kern="1200" dirty="0" smtClean="0">
                        <a:solidFill>
                          <a:schemeClr val="dk1"/>
                        </a:solidFill>
                        <a:effectLst/>
                        <a:latin typeface="+mn-lt"/>
                        <a:ea typeface="+mn-ea"/>
                        <a:cs typeface="+mn-cs"/>
                      </a:endParaRPr>
                    </a:p>
                  </a:txBody>
                  <a:tcPr/>
                </a:tc>
                <a:tc>
                  <a:txBody>
                    <a:bodyPr/>
                    <a:lstStyle/>
                    <a:p>
                      <a:r>
                        <a:rPr lang="en-US" sz="1800" kern="1200" dirty="0" smtClean="0">
                          <a:solidFill>
                            <a:schemeClr val="dk1"/>
                          </a:solidFill>
                          <a:effectLst/>
                          <a:latin typeface="+mn-lt"/>
                          <a:ea typeface="+mn-ea"/>
                          <a:cs typeface="+mn-cs"/>
                        </a:rPr>
                        <a:t>m²</a:t>
                      </a:r>
                      <a:endParaRPr lang="de-DE" sz="1800" kern="1200" dirty="0">
                        <a:solidFill>
                          <a:schemeClr val="dk1"/>
                        </a:solidFill>
                        <a:effectLst/>
                        <a:latin typeface="+mn-lt"/>
                        <a:ea typeface="+mn-ea"/>
                        <a:cs typeface="+mn-cs"/>
                      </a:endParaRPr>
                    </a:p>
                  </a:txBody>
                  <a:tcPr/>
                </a:tc>
                <a:tc>
                  <a:txBody>
                    <a:bodyPr/>
                    <a:lstStyle/>
                    <a:p>
                      <a:pPr algn="ctr"/>
                      <a:r>
                        <a:rPr lang="de-DE" dirty="0" smtClean="0"/>
                        <a:t>1000</a:t>
                      </a:r>
                      <a:endParaRPr lang="de-DE" dirty="0"/>
                    </a:p>
                  </a:txBody>
                  <a:tcPr/>
                </a:tc>
              </a:tr>
              <a:tr h="196219">
                <a:tc>
                  <a:txBody>
                    <a:bodyPr/>
                    <a:lstStyle/>
                    <a:p>
                      <a:r>
                        <a:rPr lang="de-DE" dirty="0" err="1" smtClean="0"/>
                        <a:t>Lifetime</a:t>
                      </a:r>
                      <a:endParaRPr lang="de-DE" dirty="0"/>
                    </a:p>
                  </a:txBody>
                  <a:tcPr/>
                </a:tc>
                <a:tc>
                  <a:txBody>
                    <a:bodyPr/>
                    <a:lstStyle/>
                    <a:p>
                      <a:r>
                        <a:rPr lang="de-DE" sz="1800" kern="1200" dirty="0" smtClean="0">
                          <a:solidFill>
                            <a:schemeClr val="dk1"/>
                          </a:solidFill>
                          <a:effectLst/>
                          <a:latin typeface="+mn-lt"/>
                          <a:ea typeface="+mn-ea"/>
                          <a:cs typeface="+mn-cs"/>
                        </a:rPr>
                        <a:t>a</a:t>
                      </a:r>
                      <a:endParaRPr lang="de-DE" sz="1800" kern="1200" dirty="0">
                        <a:solidFill>
                          <a:schemeClr val="dk1"/>
                        </a:solidFill>
                        <a:effectLst/>
                        <a:latin typeface="+mn-lt"/>
                        <a:ea typeface="+mn-ea"/>
                        <a:cs typeface="+mn-cs"/>
                      </a:endParaRPr>
                    </a:p>
                  </a:txBody>
                  <a:tcPr/>
                </a:tc>
                <a:tc>
                  <a:txBody>
                    <a:bodyPr/>
                    <a:lstStyle/>
                    <a:p>
                      <a:pPr algn="ctr"/>
                      <a:r>
                        <a:rPr lang="de-DE" dirty="0" smtClean="0"/>
                        <a:t>20</a:t>
                      </a:r>
                      <a:endParaRPr lang="de-DE" dirty="0"/>
                    </a:p>
                  </a:txBody>
                  <a:tcPr/>
                </a:tc>
              </a:tr>
              <a:tr h="196219">
                <a:tc>
                  <a:txBody>
                    <a:bodyPr/>
                    <a:lstStyle/>
                    <a:p>
                      <a:r>
                        <a:rPr lang="de-DE" dirty="0" smtClean="0"/>
                        <a:t>Real </a:t>
                      </a:r>
                      <a:r>
                        <a:rPr lang="de-DE" dirty="0" err="1" smtClean="0"/>
                        <a:t>discounting</a:t>
                      </a:r>
                      <a:r>
                        <a:rPr lang="de-DE" dirty="0" smtClean="0"/>
                        <a:t> </a:t>
                      </a:r>
                      <a:r>
                        <a:rPr lang="de-DE" dirty="0" err="1" smtClean="0"/>
                        <a:t>factor</a:t>
                      </a:r>
                      <a:endParaRPr lang="de-DE" dirty="0"/>
                    </a:p>
                  </a:txBody>
                  <a:tcPr/>
                </a:tc>
                <a:tc>
                  <a:txBody>
                    <a:bodyPr/>
                    <a:lstStyle/>
                    <a:p>
                      <a:r>
                        <a:rPr lang="de-DE" sz="1800" kern="1200" dirty="0" smtClean="0">
                          <a:solidFill>
                            <a:schemeClr val="dk1"/>
                          </a:solidFill>
                          <a:effectLst/>
                          <a:latin typeface="+mn-lt"/>
                          <a:ea typeface="+mn-ea"/>
                          <a:cs typeface="+mn-cs"/>
                        </a:rPr>
                        <a:t>%</a:t>
                      </a:r>
                      <a:endParaRPr lang="de-DE" sz="1800" kern="1200" dirty="0">
                        <a:solidFill>
                          <a:schemeClr val="dk1"/>
                        </a:solidFill>
                        <a:effectLst/>
                        <a:latin typeface="+mn-lt"/>
                        <a:ea typeface="+mn-ea"/>
                        <a:cs typeface="+mn-cs"/>
                      </a:endParaRPr>
                    </a:p>
                  </a:txBody>
                  <a:tcPr/>
                </a:tc>
                <a:tc>
                  <a:txBody>
                    <a:bodyPr/>
                    <a:lstStyle/>
                    <a:p>
                      <a:pPr algn="ctr"/>
                      <a:r>
                        <a:rPr lang="de-DE" dirty="0" smtClean="0"/>
                        <a:t>7</a:t>
                      </a:r>
                      <a:endParaRPr lang="de-DE" dirty="0"/>
                    </a:p>
                  </a:txBody>
                  <a:tcPr/>
                </a:tc>
              </a:tr>
              <a:tr h="196219">
                <a:tc>
                  <a:txBody>
                    <a:bodyPr/>
                    <a:lstStyle/>
                    <a:p>
                      <a:r>
                        <a:rPr lang="de-DE" dirty="0" smtClean="0"/>
                        <a:t>Inflation per </a:t>
                      </a:r>
                      <a:r>
                        <a:rPr lang="de-DE" dirty="0" err="1" smtClean="0"/>
                        <a:t>year</a:t>
                      </a:r>
                      <a:endParaRPr lang="de-DE" dirty="0"/>
                    </a:p>
                  </a:txBody>
                  <a:tcPr/>
                </a:tc>
                <a:tc>
                  <a:txBody>
                    <a:bodyPr/>
                    <a:lstStyle/>
                    <a:p>
                      <a:r>
                        <a:rPr lang="de-DE" sz="1800" kern="1200" dirty="0" smtClean="0">
                          <a:solidFill>
                            <a:schemeClr val="dk1"/>
                          </a:solidFill>
                          <a:effectLst/>
                          <a:latin typeface="+mn-lt"/>
                          <a:ea typeface="+mn-ea"/>
                          <a:cs typeface="+mn-cs"/>
                        </a:rPr>
                        <a:t>%/a</a:t>
                      </a:r>
                      <a:endParaRPr lang="de-DE" sz="1800" kern="1200" dirty="0">
                        <a:solidFill>
                          <a:schemeClr val="dk1"/>
                        </a:solidFill>
                        <a:effectLst/>
                        <a:latin typeface="+mn-lt"/>
                        <a:ea typeface="+mn-ea"/>
                        <a:cs typeface="+mn-cs"/>
                      </a:endParaRPr>
                    </a:p>
                  </a:txBody>
                  <a:tcPr/>
                </a:tc>
                <a:tc>
                  <a:txBody>
                    <a:bodyPr/>
                    <a:lstStyle/>
                    <a:p>
                      <a:pPr algn="ctr"/>
                      <a:r>
                        <a:rPr lang="de-DE" dirty="0" smtClean="0"/>
                        <a:t>4.4</a:t>
                      </a:r>
                      <a:endParaRPr lang="de-DE" dirty="0"/>
                    </a:p>
                  </a:txBody>
                  <a:tcPr/>
                </a:tc>
              </a:tr>
              <a:tr h="196219">
                <a:tc>
                  <a:txBody>
                    <a:bodyPr/>
                    <a:lstStyle/>
                    <a:p>
                      <a:r>
                        <a:rPr lang="de-DE" dirty="0" smtClean="0"/>
                        <a:t>Nominal </a:t>
                      </a:r>
                      <a:r>
                        <a:rPr lang="de-DE" dirty="0" err="1" smtClean="0"/>
                        <a:t>discounting</a:t>
                      </a:r>
                      <a:r>
                        <a:rPr lang="de-DE" baseline="0" dirty="0" smtClean="0"/>
                        <a:t> </a:t>
                      </a:r>
                      <a:r>
                        <a:rPr lang="de-DE" baseline="0" dirty="0" err="1" smtClean="0"/>
                        <a:t>factor</a:t>
                      </a:r>
                      <a:endParaRPr lang="de-DE" dirty="0"/>
                    </a:p>
                  </a:txBody>
                  <a:tcPr/>
                </a:tc>
                <a:tc>
                  <a:txBody>
                    <a:bodyPr/>
                    <a:lstStyle/>
                    <a:p>
                      <a:r>
                        <a:rPr lang="de-DE" sz="1800" kern="1200" dirty="0" smtClean="0">
                          <a:solidFill>
                            <a:schemeClr val="dk1"/>
                          </a:solidFill>
                          <a:effectLst/>
                          <a:latin typeface="+mn-lt"/>
                          <a:ea typeface="+mn-ea"/>
                          <a:cs typeface="+mn-cs"/>
                        </a:rPr>
                        <a:t>%</a:t>
                      </a:r>
                      <a:endParaRPr lang="de-DE" sz="1800" kern="1200" dirty="0">
                        <a:solidFill>
                          <a:schemeClr val="dk1"/>
                        </a:solidFill>
                        <a:effectLst/>
                        <a:latin typeface="+mn-lt"/>
                        <a:ea typeface="+mn-ea"/>
                        <a:cs typeface="+mn-cs"/>
                      </a:endParaRPr>
                    </a:p>
                  </a:txBody>
                  <a:tcPr/>
                </a:tc>
                <a:tc>
                  <a:txBody>
                    <a:bodyPr/>
                    <a:lstStyle/>
                    <a:p>
                      <a:pPr algn="ctr"/>
                      <a:r>
                        <a:rPr lang="de-DE" dirty="0" smtClean="0"/>
                        <a:t>11.7</a:t>
                      </a:r>
                      <a:endParaRPr lang="de-DE" dirty="0"/>
                    </a:p>
                  </a:txBody>
                  <a:tcPr/>
                </a:tc>
              </a:tr>
            </a:tbl>
          </a:graphicData>
        </a:graphic>
      </p:graphicFrame>
    </p:spTree>
    <p:extLst>
      <p:ext uri="{BB962C8B-B14F-4D97-AF65-F5344CB8AC3E}">
        <p14:creationId xmlns:p14="http://schemas.microsoft.com/office/powerpoint/2010/main" val="2065684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2"/>
          <p:cNvSpPr>
            <a:spLocks noGrp="1"/>
          </p:cNvSpPr>
          <p:nvPr>
            <p:ph type="ftr" sz="quarter" idx="10"/>
          </p:nvPr>
        </p:nvSpPr>
        <p:spPr/>
        <p:txBody>
          <a:bodyPr/>
          <a:lstStyle/>
          <a:p>
            <a:r>
              <a:rPr lang="en-GB" dirty="0" smtClean="0"/>
              <a:t>Economic Assessment of SHIP in Tunisia</a:t>
            </a:r>
            <a:endParaRPr lang="en-GB" dirty="0"/>
          </a:p>
        </p:txBody>
      </p:sp>
      <p:sp>
        <p:nvSpPr>
          <p:cNvPr id="3" name="Datumsplatzhalter 2"/>
          <p:cNvSpPr>
            <a:spLocks noGrp="1"/>
          </p:cNvSpPr>
          <p:nvPr>
            <p:ph type="dt" sz="half" idx="11"/>
          </p:nvPr>
        </p:nvSpPr>
        <p:spPr/>
        <p:txBody>
          <a:bodyPr/>
          <a:lstStyle/>
          <a:p>
            <a:fld id="{16A73F5A-F6F8-44BD-9605-8321BD5AF5DE}" type="datetime1">
              <a:rPr lang="fr-FR" noProof="0" smtClean="0"/>
              <a:t>26/09/2014</a:t>
            </a:fld>
            <a:endParaRPr lang="de-DE" noProof="0"/>
          </a:p>
        </p:txBody>
      </p:sp>
      <p:sp>
        <p:nvSpPr>
          <p:cNvPr id="8" name="Titel 1"/>
          <p:cNvSpPr txBox="1">
            <a:spLocks/>
          </p:cNvSpPr>
          <p:nvPr/>
        </p:nvSpPr>
        <p:spPr>
          <a:xfrm>
            <a:off x="516952" y="1254608"/>
            <a:ext cx="7776000"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C80F0F"/>
                </a:solidFill>
              </a:rPr>
              <a:t>3. Reference Case</a:t>
            </a:r>
            <a:endParaRPr lang="de-DE" kern="0" dirty="0">
              <a:solidFill>
                <a:srgbClr val="C80F0F"/>
              </a:solidFill>
            </a:endParaRPr>
          </a:p>
        </p:txBody>
      </p:sp>
      <p:sp>
        <p:nvSpPr>
          <p:cNvPr id="9" name="Titel 1"/>
          <p:cNvSpPr txBox="1">
            <a:spLocks/>
          </p:cNvSpPr>
          <p:nvPr/>
        </p:nvSpPr>
        <p:spPr>
          <a:xfrm>
            <a:off x="516951" y="1647948"/>
            <a:ext cx="6413237"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006699"/>
                </a:solidFill>
              </a:rPr>
              <a:t>Assumptions – Cash Outflows</a:t>
            </a:r>
            <a:endParaRPr lang="de-DE" kern="0" dirty="0">
              <a:solidFill>
                <a:srgbClr val="006699"/>
              </a:solidFill>
            </a:endParaRPr>
          </a:p>
        </p:txBody>
      </p:sp>
      <p:graphicFrame>
        <p:nvGraphicFramePr>
          <p:cNvPr id="2" name="Tabelle 1"/>
          <p:cNvGraphicFramePr>
            <a:graphicFrameLocks noGrp="1"/>
          </p:cNvGraphicFramePr>
          <p:nvPr>
            <p:extLst>
              <p:ext uri="{D42A27DB-BD31-4B8C-83A1-F6EECF244321}">
                <p14:modId xmlns:p14="http://schemas.microsoft.com/office/powerpoint/2010/main" val="1001946218"/>
              </p:ext>
            </p:extLst>
          </p:nvPr>
        </p:nvGraphicFramePr>
        <p:xfrm>
          <a:off x="516951" y="2330044"/>
          <a:ext cx="7937240" cy="3235960"/>
        </p:xfrm>
        <a:graphic>
          <a:graphicData uri="http://schemas.openxmlformats.org/drawingml/2006/table">
            <a:tbl>
              <a:tblPr firstRow="1" bandRow="1">
                <a:tableStyleId>{5C22544A-7EE6-4342-B048-85BDC9FD1C3A}</a:tableStyleId>
              </a:tblPr>
              <a:tblGrid>
                <a:gridCol w="2949108"/>
                <a:gridCol w="1279659"/>
                <a:gridCol w="814629"/>
                <a:gridCol w="814629"/>
                <a:gridCol w="2079215"/>
              </a:tblGrid>
              <a:tr h="370840">
                <a:tc>
                  <a:txBody>
                    <a:bodyPr/>
                    <a:lstStyle/>
                    <a:p>
                      <a:pPr algn="ctr"/>
                      <a:r>
                        <a:rPr lang="de-DE" dirty="0" smtClean="0"/>
                        <a:t>Input Parameter</a:t>
                      </a:r>
                      <a:endParaRPr lang="de-DE" dirty="0"/>
                    </a:p>
                  </a:txBody>
                  <a:tcPr/>
                </a:tc>
                <a:tc>
                  <a:txBody>
                    <a:bodyPr/>
                    <a:lstStyle/>
                    <a:p>
                      <a:pPr algn="ctr"/>
                      <a:r>
                        <a:rPr lang="de-DE" dirty="0" smtClean="0"/>
                        <a:t>Unit</a:t>
                      </a:r>
                      <a:endParaRPr lang="de-DE" dirty="0"/>
                    </a:p>
                  </a:txBody>
                  <a:tcPr/>
                </a:tc>
                <a:tc>
                  <a:txBody>
                    <a:bodyPr/>
                    <a:lstStyle/>
                    <a:p>
                      <a:pPr algn="ctr"/>
                      <a:r>
                        <a:rPr lang="de-DE" dirty="0" smtClean="0"/>
                        <a:t>FPC</a:t>
                      </a:r>
                      <a:endParaRPr lang="de-DE" dirty="0"/>
                    </a:p>
                  </a:txBody>
                  <a:tcPr/>
                </a:tc>
                <a:tc>
                  <a:txBody>
                    <a:bodyPr/>
                    <a:lstStyle/>
                    <a:p>
                      <a:pPr algn="ctr"/>
                      <a:r>
                        <a:rPr lang="de-DE" dirty="0" smtClean="0"/>
                        <a:t>ETC</a:t>
                      </a:r>
                      <a:endParaRPr lang="de-DE" dirty="0"/>
                    </a:p>
                  </a:txBody>
                  <a:tcPr/>
                </a:tc>
                <a:tc>
                  <a:txBody>
                    <a:bodyPr/>
                    <a:lstStyle/>
                    <a:p>
                      <a:pPr algn="ctr"/>
                      <a:r>
                        <a:rPr lang="de-DE" dirty="0" err="1" smtClean="0"/>
                        <a:t>Concentrating</a:t>
                      </a:r>
                      <a:endParaRPr lang="de-DE" dirty="0"/>
                    </a:p>
                  </a:txBody>
                  <a:tcPr/>
                </a:tc>
              </a:tr>
              <a:tr h="370840">
                <a:tc>
                  <a:txBody>
                    <a:bodyPr/>
                    <a:lstStyle/>
                    <a:p>
                      <a:r>
                        <a:rPr lang="de-DE" dirty="0" err="1" smtClean="0"/>
                        <a:t>Specific</a:t>
                      </a:r>
                      <a:r>
                        <a:rPr lang="de-DE" dirty="0" smtClean="0"/>
                        <a:t> total </a:t>
                      </a:r>
                      <a:r>
                        <a:rPr lang="de-DE" dirty="0" err="1" smtClean="0"/>
                        <a:t>investment</a:t>
                      </a:r>
                      <a:r>
                        <a:rPr lang="de-DE" baseline="0" dirty="0" smtClean="0"/>
                        <a:t> </a:t>
                      </a:r>
                      <a:r>
                        <a:rPr lang="de-DE" baseline="0" dirty="0" err="1" smtClean="0"/>
                        <a:t>costs</a:t>
                      </a:r>
                      <a:endParaRPr lang="de-DE" dirty="0"/>
                    </a:p>
                  </a:txBody>
                  <a:tcPr/>
                </a:tc>
                <a:tc>
                  <a:txBody>
                    <a:bodyPr/>
                    <a:lstStyle/>
                    <a:p>
                      <a:pPr algn="l"/>
                      <a:r>
                        <a:rPr lang="de-DE" dirty="0" smtClean="0"/>
                        <a:t>EUR/m²</a:t>
                      </a:r>
                      <a:endParaRPr lang="de-DE" dirty="0"/>
                    </a:p>
                  </a:txBody>
                  <a:tcPr anchor="ctr"/>
                </a:tc>
                <a:tc>
                  <a:txBody>
                    <a:bodyPr/>
                    <a:lstStyle/>
                    <a:p>
                      <a:pPr algn="r"/>
                      <a:r>
                        <a:rPr lang="de-DE" dirty="0" smtClean="0"/>
                        <a:t>400</a:t>
                      </a:r>
                      <a:endParaRPr lang="de-DE" dirty="0"/>
                    </a:p>
                  </a:txBody>
                  <a:tcPr anchor="ctr"/>
                </a:tc>
                <a:tc>
                  <a:txBody>
                    <a:bodyPr/>
                    <a:lstStyle/>
                    <a:p>
                      <a:pPr algn="r"/>
                      <a:r>
                        <a:rPr lang="de-DE" dirty="0" smtClean="0"/>
                        <a:t>500</a:t>
                      </a:r>
                      <a:endParaRPr lang="de-DE" dirty="0"/>
                    </a:p>
                  </a:txBody>
                  <a:tcPr anchor="ctr"/>
                </a:tc>
                <a:tc>
                  <a:txBody>
                    <a:bodyPr/>
                    <a:lstStyle/>
                    <a:p>
                      <a:pPr algn="r"/>
                      <a:r>
                        <a:rPr lang="de-DE" dirty="0" smtClean="0"/>
                        <a:t>550</a:t>
                      </a:r>
                      <a:endParaRPr lang="de-DE" dirty="0"/>
                    </a:p>
                  </a:txBody>
                  <a:tcPr anchor="ctr"/>
                </a:tc>
              </a:tr>
              <a:tr h="370840">
                <a:tc>
                  <a:txBody>
                    <a:bodyPr/>
                    <a:lstStyle/>
                    <a:p>
                      <a:r>
                        <a:rPr lang="de-DE" dirty="0" smtClean="0"/>
                        <a:t>Equity</a:t>
                      </a:r>
                      <a:r>
                        <a:rPr lang="de-DE" baseline="0" dirty="0" smtClean="0"/>
                        <a:t> </a:t>
                      </a:r>
                      <a:r>
                        <a:rPr lang="de-DE" baseline="0" dirty="0" err="1" smtClean="0"/>
                        <a:t>ratio</a:t>
                      </a:r>
                      <a:endParaRPr lang="de-DE" dirty="0"/>
                    </a:p>
                  </a:txBody>
                  <a:tcPr/>
                </a:tc>
                <a:tc>
                  <a:txBody>
                    <a:bodyPr/>
                    <a:lstStyle/>
                    <a:p>
                      <a:pPr algn="l"/>
                      <a:r>
                        <a:rPr lang="de-DE" dirty="0" smtClean="0"/>
                        <a:t>% </a:t>
                      </a:r>
                      <a:r>
                        <a:rPr lang="de-DE" dirty="0" err="1" smtClean="0"/>
                        <a:t>of</a:t>
                      </a:r>
                      <a:r>
                        <a:rPr lang="de-DE" dirty="0" smtClean="0"/>
                        <a:t> </a:t>
                      </a:r>
                      <a:r>
                        <a:rPr lang="de-DE" dirty="0" err="1" smtClean="0"/>
                        <a:t>C</a:t>
                      </a:r>
                      <a:r>
                        <a:rPr lang="de-DE" baseline="-25000" dirty="0" err="1" smtClean="0"/>
                        <a:t>inv</a:t>
                      </a:r>
                      <a:endParaRPr lang="de-DE" baseline="-25000" dirty="0"/>
                    </a:p>
                  </a:txBody>
                  <a:tcPr/>
                </a:tc>
                <a:tc gridSpan="3">
                  <a:txBody>
                    <a:bodyPr/>
                    <a:lstStyle/>
                    <a:p>
                      <a:pPr algn="ctr"/>
                      <a:r>
                        <a:rPr lang="de-DE" dirty="0" smtClean="0"/>
                        <a:t>30</a:t>
                      </a:r>
                      <a:endParaRPr lang="de-DE" dirty="0"/>
                    </a:p>
                  </a:txBody>
                  <a:tcPr/>
                </a:tc>
                <a:tc hMerge="1">
                  <a:txBody>
                    <a:bodyPr/>
                    <a:lstStyle/>
                    <a:p>
                      <a:pPr algn="r"/>
                      <a:endParaRPr lang="de-DE" dirty="0"/>
                    </a:p>
                  </a:txBody>
                  <a:tcPr/>
                </a:tc>
                <a:tc hMerge="1">
                  <a:txBody>
                    <a:bodyPr/>
                    <a:lstStyle/>
                    <a:p>
                      <a:pPr algn="r"/>
                      <a:endParaRPr lang="de-DE" dirty="0"/>
                    </a:p>
                  </a:txBody>
                  <a:tcPr/>
                </a:tc>
              </a:tr>
              <a:tr h="370840">
                <a:tc>
                  <a:txBody>
                    <a:bodyPr/>
                    <a:lstStyle/>
                    <a:p>
                      <a:r>
                        <a:rPr lang="de-DE" dirty="0" smtClean="0"/>
                        <a:t>  Interest</a:t>
                      </a:r>
                      <a:r>
                        <a:rPr lang="de-DE" baseline="0" dirty="0" smtClean="0"/>
                        <a:t> rate</a:t>
                      </a:r>
                      <a:endParaRPr lang="de-DE" dirty="0"/>
                    </a:p>
                  </a:txBody>
                  <a:tcPr/>
                </a:tc>
                <a:tc>
                  <a:txBody>
                    <a:bodyPr/>
                    <a:lstStyle/>
                    <a:p>
                      <a:pPr algn="l"/>
                      <a:r>
                        <a:rPr lang="de-DE" dirty="0" smtClean="0"/>
                        <a:t>%</a:t>
                      </a:r>
                      <a:endParaRPr lang="de-DE" dirty="0"/>
                    </a:p>
                  </a:txBody>
                  <a:tcPr/>
                </a:tc>
                <a:tc gridSpan="3">
                  <a:txBody>
                    <a:bodyPr/>
                    <a:lstStyle/>
                    <a:p>
                      <a:pPr algn="ctr"/>
                      <a:r>
                        <a:rPr lang="de-DE" dirty="0" smtClean="0"/>
                        <a:t>7</a:t>
                      </a:r>
                      <a:endParaRPr lang="de-DE" dirty="0"/>
                    </a:p>
                  </a:txBody>
                  <a:tcPr/>
                </a:tc>
                <a:tc hMerge="1">
                  <a:txBody>
                    <a:bodyPr/>
                    <a:lstStyle/>
                    <a:p>
                      <a:pPr algn="r"/>
                      <a:endParaRPr lang="de-DE" dirty="0"/>
                    </a:p>
                  </a:txBody>
                  <a:tcPr/>
                </a:tc>
                <a:tc hMerge="1">
                  <a:txBody>
                    <a:bodyPr/>
                    <a:lstStyle/>
                    <a:p>
                      <a:pPr algn="r"/>
                      <a:endParaRPr lang="de-DE"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  </a:t>
                      </a:r>
                      <a:r>
                        <a:rPr lang="de-DE" dirty="0" err="1" smtClean="0"/>
                        <a:t>Repayment</a:t>
                      </a:r>
                      <a:r>
                        <a:rPr lang="de-DE" baseline="0" dirty="0" smtClean="0"/>
                        <a:t> </a:t>
                      </a:r>
                      <a:r>
                        <a:rPr lang="de-DE" baseline="0" dirty="0" err="1" smtClean="0"/>
                        <a:t>period</a:t>
                      </a:r>
                      <a:endParaRPr lang="de-DE" dirty="0" smtClean="0"/>
                    </a:p>
                  </a:txBody>
                  <a:tcPr>
                    <a:lnB w="28575" cap="flat" cmpd="sng" algn="ctr">
                      <a:solidFill>
                        <a:schemeClr val="bg1"/>
                      </a:solidFill>
                      <a:prstDash val="solid"/>
                      <a:round/>
                      <a:headEnd type="none" w="med" len="med"/>
                      <a:tailEnd type="none" w="med" len="med"/>
                    </a:lnB>
                  </a:tcPr>
                </a:tc>
                <a:tc>
                  <a:txBody>
                    <a:bodyPr/>
                    <a:lstStyle/>
                    <a:p>
                      <a:pPr algn="l"/>
                      <a:r>
                        <a:rPr lang="de-DE" dirty="0" smtClean="0"/>
                        <a:t>a</a:t>
                      </a:r>
                      <a:endParaRPr lang="de-DE" dirty="0"/>
                    </a:p>
                  </a:txBody>
                  <a:tcPr>
                    <a:lnB w="28575" cap="flat" cmpd="sng" algn="ctr">
                      <a:solidFill>
                        <a:schemeClr val="bg1"/>
                      </a:solidFill>
                      <a:prstDash val="solid"/>
                      <a:round/>
                      <a:headEnd type="none" w="med" len="med"/>
                      <a:tailEnd type="none" w="med" len="med"/>
                    </a:lnB>
                  </a:tcPr>
                </a:tc>
                <a:tc gridSpan="3">
                  <a:txBody>
                    <a:bodyPr/>
                    <a:lstStyle/>
                    <a:p>
                      <a:pPr algn="ctr"/>
                      <a:r>
                        <a:rPr lang="de-DE" dirty="0" smtClean="0"/>
                        <a:t>5</a:t>
                      </a:r>
                      <a:endParaRPr lang="de-DE" dirty="0"/>
                    </a:p>
                  </a:txBody>
                  <a:tcPr>
                    <a:lnB w="28575" cap="flat" cmpd="sng" algn="ctr">
                      <a:solidFill>
                        <a:schemeClr val="bg1"/>
                      </a:solidFill>
                      <a:prstDash val="solid"/>
                      <a:round/>
                      <a:headEnd type="none" w="med" len="med"/>
                      <a:tailEnd type="none" w="med" len="med"/>
                    </a:lnB>
                  </a:tcPr>
                </a:tc>
                <a:tc hMerge="1">
                  <a:txBody>
                    <a:bodyPr/>
                    <a:lstStyle/>
                    <a:p>
                      <a:pPr algn="r"/>
                      <a:endParaRPr lang="de-DE" dirty="0"/>
                    </a:p>
                  </a:txBody>
                  <a:tcPr/>
                </a:tc>
                <a:tc hMerge="1">
                  <a:txBody>
                    <a:bodyPr/>
                    <a:lstStyle/>
                    <a:p>
                      <a:pPr algn="r"/>
                      <a:endParaRPr lang="de-DE" dirty="0"/>
                    </a:p>
                  </a:txBody>
                  <a:tcPr/>
                </a:tc>
              </a:tr>
              <a:tr h="370840">
                <a:tc>
                  <a:txBody>
                    <a:bodyPr/>
                    <a:lstStyle/>
                    <a:p>
                      <a:r>
                        <a:rPr lang="de-DE" dirty="0" smtClean="0"/>
                        <a:t>O&amp;M </a:t>
                      </a:r>
                      <a:r>
                        <a:rPr lang="de-DE" dirty="0" err="1" smtClean="0"/>
                        <a:t>costs</a:t>
                      </a:r>
                      <a:endParaRPr lang="de-DE" dirty="0"/>
                    </a:p>
                  </a:txBody>
                  <a:tcPr>
                    <a:lnT w="28575" cap="flat" cmpd="sng" algn="ctr">
                      <a:solidFill>
                        <a:schemeClr val="bg1"/>
                      </a:solidFill>
                      <a:prstDash val="solid"/>
                      <a:round/>
                      <a:headEnd type="none" w="med" len="med"/>
                      <a:tailEnd type="none" w="med" len="med"/>
                    </a:lnT>
                  </a:tcPr>
                </a:tc>
                <a:tc>
                  <a:txBody>
                    <a:bodyPr/>
                    <a:lstStyle/>
                    <a:p>
                      <a:pPr algn="l"/>
                      <a:r>
                        <a:rPr lang="de-DE" dirty="0" smtClean="0"/>
                        <a:t>% </a:t>
                      </a:r>
                      <a:r>
                        <a:rPr lang="de-DE" dirty="0" err="1" smtClean="0"/>
                        <a:t>of</a:t>
                      </a:r>
                      <a:r>
                        <a:rPr lang="de-DE" dirty="0" smtClean="0"/>
                        <a:t> </a:t>
                      </a:r>
                      <a:r>
                        <a:rPr lang="de-DE" dirty="0" err="1" smtClean="0"/>
                        <a:t>C</a:t>
                      </a:r>
                      <a:r>
                        <a:rPr lang="de-DE" baseline="-25000" dirty="0" err="1" smtClean="0"/>
                        <a:t>inv</a:t>
                      </a:r>
                      <a:endParaRPr lang="de-DE" baseline="-25000" dirty="0"/>
                    </a:p>
                  </a:txBody>
                  <a:tcPr>
                    <a:lnT w="28575" cap="flat" cmpd="sng" algn="ctr">
                      <a:solidFill>
                        <a:schemeClr val="bg1"/>
                      </a:solidFill>
                      <a:prstDash val="solid"/>
                      <a:round/>
                      <a:headEnd type="none" w="med" len="med"/>
                      <a:tailEnd type="none" w="med" len="med"/>
                    </a:lnT>
                  </a:tcPr>
                </a:tc>
                <a:tc>
                  <a:txBody>
                    <a:bodyPr/>
                    <a:lstStyle/>
                    <a:p>
                      <a:pPr algn="r"/>
                      <a:r>
                        <a:rPr lang="de-DE" baseline="0" dirty="0" smtClean="0"/>
                        <a:t>1</a:t>
                      </a:r>
                    </a:p>
                  </a:txBody>
                  <a:tcPr>
                    <a:lnT w="28575" cap="flat" cmpd="sng" algn="ctr">
                      <a:solidFill>
                        <a:schemeClr val="bg1"/>
                      </a:solidFill>
                      <a:prstDash val="solid"/>
                      <a:round/>
                      <a:headEnd type="none" w="med" len="med"/>
                      <a:tailEnd type="none" w="med" len="med"/>
                    </a:lnT>
                  </a:tcPr>
                </a:tc>
                <a:tc>
                  <a:txBody>
                    <a:bodyPr/>
                    <a:lstStyle/>
                    <a:p>
                      <a:pPr algn="r"/>
                      <a:r>
                        <a:rPr lang="de-DE" baseline="0" dirty="0" smtClean="0"/>
                        <a:t>1</a:t>
                      </a:r>
                    </a:p>
                  </a:txBody>
                  <a:tcPr>
                    <a:lnT w="28575" cap="flat" cmpd="sng" algn="ctr">
                      <a:solidFill>
                        <a:schemeClr val="bg1"/>
                      </a:solidFill>
                      <a:prstDash val="solid"/>
                      <a:round/>
                      <a:headEnd type="none" w="med" len="med"/>
                      <a:tailEnd type="none" w="med" len="med"/>
                    </a:lnT>
                  </a:tcPr>
                </a:tc>
                <a:tc>
                  <a:txBody>
                    <a:bodyPr/>
                    <a:lstStyle/>
                    <a:p>
                      <a:pPr algn="r"/>
                      <a:r>
                        <a:rPr lang="de-DE" baseline="0" dirty="0" smtClean="0"/>
                        <a:t>1.5</a:t>
                      </a:r>
                    </a:p>
                  </a:txBody>
                  <a:tcPr>
                    <a:lnT w="28575" cap="flat" cmpd="sng" algn="ctr">
                      <a:solidFill>
                        <a:schemeClr val="bg1"/>
                      </a:solidFill>
                      <a:prstDash val="solid"/>
                      <a:round/>
                      <a:headEnd type="none" w="med" len="med"/>
                      <a:tailEnd type="none" w="med" len="med"/>
                    </a:lnT>
                  </a:tcPr>
                </a:tc>
              </a:tr>
              <a:tr h="370840">
                <a:tc>
                  <a:txBody>
                    <a:bodyPr/>
                    <a:lstStyle/>
                    <a:p>
                      <a:r>
                        <a:rPr lang="de-DE" baseline="0" dirty="0" smtClean="0"/>
                        <a:t>  Annual</a:t>
                      </a:r>
                      <a:r>
                        <a:rPr lang="de-DE" dirty="0" smtClean="0"/>
                        <a:t> </a:t>
                      </a:r>
                      <a:r>
                        <a:rPr lang="de-DE" dirty="0" err="1" smtClean="0"/>
                        <a:t>increase</a:t>
                      </a:r>
                      <a:endParaRPr lang="de-DE" dirty="0"/>
                    </a:p>
                  </a:txBody>
                  <a:tcPr>
                    <a:lnB w="28575" cap="flat" cmpd="sng" algn="ctr">
                      <a:solidFill>
                        <a:schemeClr val="bg1"/>
                      </a:solidFill>
                      <a:prstDash val="solid"/>
                      <a:round/>
                      <a:headEnd type="none" w="med" len="med"/>
                      <a:tailEnd type="none" w="med" len="med"/>
                    </a:lnB>
                  </a:tcPr>
                </a:tc>
                <a:tc>
                  <a:txBody>
                    <a:bodyPr/>
                    <a:lstStyle/>
                    <a:p>
                      <a:pPr algn="l"/>
                      <a:r>
                        <a:rPr lang="de-DE" baseline="0" dirty="0" smtClean="0"/>
                        <a:t>%/a</a:t>
                      </a:r>
                    </a:p>
                  </a:txBody>
                  <a:tcPr>
                    <a:lnB w="28575" cap="flat" cmpd="sng" algn="ctr">
                      <a:solidFill>
                        <a:schemeClr val="bg1"/>
                      </a:solidFill>
                      <a:prstDash val="solid"/>
                      <a:round/>
                      <a:headEnd type="none" w="med" len="med"/>
                      <a:tailEnd type="none" w="med" len="med"/>
                    </a:lnB>
                  </a:tcPr>
                </a:tc>
                <a:tc gridSpan="3">
                  <a:txBody>
                    <a:bodyPr/>
                    <a:lstStyle/>
                    <a:p>
                      <a:pPr algn="ctr"/>
                      <a:r>
                        <a:rPr lang="de-DE" baseline="0" dirty="0" smtClean="0"/>
                        <a:t>0.5</a:t>
                      </a:r>
                    </a:p>
                  </a:txBody>
                  <a:tcPr>
                    <a:lnB w="28575" cap="flat" cmpd="sng" algn="ctr">
                      <a:solidFill>
                        <a:schemeClr val="bg1"/>
                      </a:solidFill>
                      <a:prstDash val="solid"/>
                      <a:round/>
                      <a:headEnd type="none" w="med" len="med"/>
                      <a:tailEnd type="none" w="med" len="med"/>
                    </a:lnB>
                  </a:tcPr>
                </a:tc>
                <a:tc h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de-DE" baseline="0" dirty="0" smtClean="0"/>
                    </a:p>
                  </a:txBody>
                  <a:tcPr/>
                </a:tc>
                <a:tc h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de-DE" baseline="0" dirty="0" smtClean="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err="1" smtClean="0"/>
                        <a:t>Electrical</a:t>
                      </a:r>
                      <a:r>
                        <a:rPr lang="de-DE" dirty="0" smtClean="0"/>
                        <a:t> </a:t>
                      </a:r>
                      <a:r>
                        <a:rPr lang="de-DE" dirty="0" err="1" smtClean="0"/>
                        <a:t>consumption</a:t>
                      </a:r>
                      <a:endParaRPr lang="de-DE" dirty="0" smtClean="0"/>
                    </a:p>
                  </a:txBody>
                  <a:tcPr>
                    <a:lnT w="28575" cap="flat" cmpd="sng" algn="ctr">
                      <a:solidFill>
                        <a:schemeClr val="bg1"/>
                      </a:solidFill>
                      <a:prstDash val="solid"/>
                      <a:round/>
                      <a:headEnd type="none" w="med" len="med"/>
                      <a:tailEnd type="none" w="med" len="med"/>
                    </a:lnT>
                  </a:tcPr>
                </a:tc>
                <a:tc>
                  <a:txBody>
                    <a:bodyPr/>
                    <a:lstStyle/>
                    <a:p>
                      <a:pPr algn="l"/>
                      <a:r>
                        <a:rPr lang="de-DE" baseline="0" dirty="0" smtClean="0"/>
                        <a:t>%</a:t>
                      </a:r>
                    </a:p>
                  </a:txBody>
                  <a:tcPr>
                    <a:lnT w="28575" cap="flat" cmpd="sng" algn="ctr">
                      <a:solidFill>
                        <a:schemeClr val="bg1"/>
                      </a:solidFill>
                      <a:prstDash val="solid"/>
                      <a:round/>
                      <a:headEnd type="none" w="med" len="med"/>
                      <a:tailEnd type="none" w="med" len="med"/>
                    </a:lnT>
                  </a:tcPr>
                </a:tc>
                <a:tc>
                  <a:txBody>
                    <a:bodyPr/>
                    <a:lstStyle/>
                    <a:p>
                      <a:pPr algn="ctr"/>
                      <a:r>
                        <a:rPr lang="de-DE" baseline="0" dirty="0" smtClean="0"/>
                        <a:t>2</a:t>
                      </a:r>
                    </a:p>
                  </a:txBody>
                  <a:tcPr>
                    <a:lnT w="28575" cap="flat" cmpd="sng" algn="ctr">
                      <a:solidFill>
                        <a:schemeClr val="bg1"/>
                      </a:solid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baseline="0" dirty="0" smtClean="0"/>
                        <a:t>2</a:t>
                      </a:r>
                    </a:p>
                  </a:txBody>
                  <a:tcPr>
                    <a:lnT w="28575" cap="flat" cmpd="sng" algn="ctr">
                      <a:solidFill>
                        <a:schemeClr val="bg1"/>
                      </a:solid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baseline="0" dirty="0" smtClean="0"/>
                        <a:t>2.5</a:t>
                      </a:r>
                    </a:p>
                  </a:txBody>
                  <a:tcPr>
                    <a:lnT w="28575" cap="flat" cmpd="sng" algn="ctr">
                      <a:solidFill>
                        <a:schemeClr val="bg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268261887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2"/>
          <p:cNvSpPr>
            <a:spLocks noGrp="1"/>
          </p:cNvSpPr>
          <p:nvPr>
            <p:ph type="ftr" sz="quarter" idx="10"/>
          </p:nvPr>
        </p:nvSpPr>
        <p:spPr/>
        <p:txBody>
          <a:bodyPr/>
          <a:lstStyle/>
          <a:p>
            <a:r>
              <a:rPr lang="en-GB" dirty="0" smtClean="0"/>
              <a:t>Economic Assessment of SHIP in Tunisia</a:t>
            </a:r>
            <a:endParaRPr lang="en-GB" dirty="0"/>
          </a:p>
        </p:txBody>
      </p:sp>
      <p:sp>
        <p:nvSpPr>
          <p:cNvPr id="3" name="Datumsplatzhalter 2"/>
          <p:cNvSpPr>
            <a:spLocks noGrp="1"/>
          </p:cNvSpPr>
          <p:nvPr>
            <p:ph type="dt" sz="half" idx="11"/>
          </p:nvPr>
        </p:nvSpPr>
        <p:spPr/>
        <p:txBody>
          <a:bodyPr/>
          <a:lstStyle/>
          <a:p>
            <a:fld id="{16A73F5A-F6F8-44BD-9605-8321BD5AF5DE}" type="datetime1">
              <a:rPr lang="fr-FR" noProof="0" smtClean="0"/>
              <a:t>26/09/2014</a:t>
            </a:fld>
            <a:endParaRPr lang="de-DE" noProof="0"/>
          </a:p>
        </p:txBody>
      </p:sp>
      <p:sp>
        <p:nvSpPr>
          <p:cNvPr id="8" name="Titel 1"/>
          <p:cNvSpPr txBox="1">
            <a:spLocks/>
          </p:cNvSpPr>
          <p:nvPr/>
        </p:nvSpPr>
        <p:spPr>
          <a:xfrm>
            <a:off x="516952" y="1254608"/>
            <a:ext cx="7776000"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C80F0F"/>
                </a:solidFill>
              </a:rPr>
              <a:t>3. Reference Case</a:t>
            </a:r>
            <a:endParaRPr lang="de-DE" kern="0" dirty="0">
              <a:solidFill>
                <a:srgbClr val="C80F0F"/>
              </a:solidFill>
            </a:endParaRPr>
          </a:p>
        </p:txBody>
      </p:sp>
      <p:sp>
        <p:nvSpPr>
          <p:cNvPr id="9" name="Titel 1"/>
          <p:cNvSpPr txBox="1">
            <a:spLocks/>
          </p:cNvSpPr>
          <p:nvPr/>
        </p:nvSpPr>
        <p:spPr>
          <a:xfrm>
            <a:off x="516951" y="1647948"/>
            <a:ext cx="6413237"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006699"/>
                </a:solidFill>
              </a:rPr>
              <a:t>Assumptions – Cash Inflows</a:t>
            </a:r>
            <a:endParaRPr lang="de-DE" kern="0" dirty="0">
              <a:solidFill>
                <a:srgbClr val="006699"/>
              </a:solidFill>
            </a:endParaRPr>
          </a:p>
        </p:txBody>
      </p:sp>
      <p:graphicFrame>
        <p:nvGraphicFramePr>
          <p:cNvPr id="7" name="Diagramm 6"/>
          <p:cNvGraphicFramePr/>
          <p:nvPr>
            <p:extLst>
              <p:ext uri="{D42A27DB-BD31-4B8C-83A1-F6EECF244321}">
                <p14:modId xmlns:p14="http://schemas.microsoft.com/office/powerpoint/2010/main" val="1862445588"/>
              </p:ext>
            </p:extLst>
          </p:nvPr>
        </p:nvGraphicFramePr>
        <p:xfrm>
          <a:off x="516951" y="2201707"/>
          <a:ext cx="7953281" cy="14964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2" name="Tabelle 11"/>
          <p:cNvGraphicFramePr>
            <a:graphicFrameLocks noGrp="1"/>
          </p:cNvGraphicFramePr>
          <p:nvPr>
            <p:extLst>
              <p:ext uri="{D42A27DB-BD31-4B8C-83A1-F6EECF244321}">
                <p14:modId xmlns:p14="http://schemas.microsoft.com/office/powerpoint/2010/main" val="1010473100"/>
              </p:ext>
            </p:extLst>
          </p:nvPr>
        </p:nvGraphicFramePr>
        <p:xfrm>
          <a:off x="516951" y="4060185"/>
          <a:ext cx="7937238" cy="2194560"/>
        </p:xfrm>
        <a:graphic>
          <a:graphicData uri="http://schemas.openxmlformats.org/drawingml/2006/table">
            <a:tbl>
              <a:tblPr firstRow="1" bandRow="1">
                <a:tableStyleId>{5C22544A-7EE6-4342-B048-85BDC9FD1C3A}</a:tableStyleId>
              </a:tblPr>
              <a:tblGrid>
                <a:gridCol w="2949108"/>
                <a:gridCol w="1446714"/>
                <a:gridCol w="798686"/>
                <a:gridCol w="928705"/>
                <a:gridCol w="1814025"/>
              </a:tblGrid>
              <a:tr h="196219">
                <a:tc>
                  <a:txBody>
                    <a:bodyPr/>
                    <a:lstStyle/>
                    <a:p>
                      <a:pPr algn="ctr"/>
                      <a:r>
                        <a:rPr lang="de-DE" dirty="0" smtClean="0"/>
                        <a:t>Input Parameter</a:t>
                      </a:r>
                      <a:endParaRPr lang="de-DE" dirty="0"/>
                    </a:p>
                  </a:txBody>
                  <a:tcPr/>
                </a:tc>
                <a:tc>
                  <a:txBody>
                    <a:bodyPr/>
                    <a:lstStyle/>
                    <a:p>
                      <a:pPr algn="ctr"/>
                      <a:r>
                        <a:rPr lang="de-DE" dirty="0" smtClean="0"/>
                        <a:t>Unit</a:t>
                      </a:r>
                      <a:endParaRPr lang="de-DE" dirty="0"/>
                    </a:p>
                  </a:txBody>
                  <a:tcPr/>
                </a:tc>
                <a:tc>
                  <a:txBody>
                    <a:bodyPr/>
                    <a:lstStyle/>
                    <a:p>
                      <a:pPr algn="ctr"/>
                      <a:r>
                        <a:rPr lang="de-DE" dirty="0" smtClean="0"/>
                        <a:t>FPC</a:t>
                      </a:r>
                      <a:endParaRPr lang="de-DE" dirty="0"/>
                    </a:p>
                  </a:txBody>
                  <a:tcPr/>
                </a:tc>
                <a:tc>
                  <a:txBody>
                    <a:bodyPr/>
                    <a:lstStyle/>
                    <a:p>
                      <a:pPr algn="ctr"/>
                      <a:r>
                        <a:rPr lang="de-DE" dirty="0" smtClean="0"/>
                        <a:t>ETC</a:t>
                      </a:r>
                      <a:endParaRPr lang="de-DE" dirty="0"/>
                    </a:p>
                  </a:txBody>
                  <a:tcPr/>
                </a:tc>
                <a:tc>
                  <a:txBody>
                    <a:bodyPr/>
                    <a:lstStyle/>
                    <a:p>
                      <a:pPr algn="ctr"/>
                      <a:r>
                        <a:rPr lang="de-DE" dirty="0" err="1" smtClean="0"/>
                        <a:t>Concentrating</a:t>
                      </a:r>
                      <a:endParaRPr lang="de-DE" dirty="0"/>
                    </a:p>
                  </a:txBody>
                  <a:tcPr/>
                </a:tc>
              </a:tr>
              <a:tr h="3386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Irradiation (</a:t>
                      </a:r>
                      <a:r>
                        <a:rPr lang="en-US" sz="1800" kern="1200" dirty="0" err="1" smtClean="0">
                          <a:solidFill>
                            <a:schemeClr val="dk1"/>
                          </a:solidFill>
                          <a:effectLst/>
                          <a:latin typeface="+mn-lt"/>
                          <a:ea typeface="+mn-ea"/>
                          <a:cs typeface="+mn-cs"/>
                        </a:rPr>
                        <a:t>G</a:t>
                      </a:r>
                      <a:r>
                        <a:rPr lang="en-US" sz="1800" kern="1200" baseline="-25000" dirty="0" err="1" smtClean="0">
                          <a:solidFill>
                            <a:schemeClr val="dk1"/>
                          </a:solidFill>
                          <a:effectLst/>
                          <a:latin typeface="+mn-lt"/>
                          <a:ea typeface="+mn-ea"/>
                          <a:cs typeface="+mn-cs"/>
                        </a:rPr>
                        <a:t>tilt</a:t>
                      </a:r>
                      <a:r>
                        <a:rPr lang="en-US" sz="1800" kern="1200" dirty="0" smtClean="0">
                          <a:solidFill>
                            <a:schemeClr val="dk1"/>
                          </a:solidFill>
                          <a:effectLst/>
                          <a:latin typeface="+mn-lt"/>
                          <a:ea typeface="+mn-ea"/>
                          <a:cs typeface="+mn-cs"/>
                        </a:rPr>
                        <a:t>, DNI</a:t>
                      </a:r>
                      <a:r>
                        <a:rPr lang="de-DE" sz="1800" kern="1200" dirty="0" smtClean="0">
                          <a:solidFill>
                            <a:schemeClr val="dk1"/>
                          </a:solidFill>
                          <a:effectLst/>
                          <a:latin typeface="+mn-lt"/>
                          <a:ea typeface="+mn-ea"/>
                          <a:cs typeface="+mn-cs"/>
                        </a:rPr>
                        <a:t>)</a:t>
                      </a:r>
                    </a:p>
                  </a:txBody>
                  <a:tcPr/>
                </a:tc>
                <a:tc>
                  <a:txBody>
                    <a:bodyPr/>
                    <a:lstStyle/>
                    <a:p>
                      <a:r>
                        <a:rPr lang="en-US" sz="1800" kern="1200" dirty="0" smtClean="0">
                          <a:solidFill>
                            <a:schemeClr val="dk1"/>
                          </a:solidFill>
                          <a:effectLst/>
                          <a:latin typeface="+mn-lt"/>
                          <a:ea typeface="+mn-ea"/>
                          <a:cs typeface="+mn-cs"/>
                        </a:rPr>
                        <a:t>kWh/m²/a</a:t>
                      </a:r>
                      <a:endParaRPr lang="de-DE" sz="1800" kern="1200" dirty="0">
                        <a:solidFill>
                          <a:schemeClr val="dk1"/>
                        </a:solidFill>
                        <a:effectLst/>
                        <a:latin typeface="+mn-lt"/>
                        <a:ea typeface="+mn-ea"/>
                        <a:cs typeface="+mn-cs"/>
                      </a:endParaRPr>
                    </a:p>
                  </a:txBody>
                  <a:tcPr/>
                </a:tc>
                <a:tc>
                  <a:txBody>
                    <a:bodyPr/>
                    <a:lstStyle/>
                    <a:p>
                      <a:pPr algn="r"/>
                      <a:r>
                        <a:rPr lang="de-DE" dirty="0" smtClean="0"/>
                        <a:t>2050</a:t>
                      </a:r>
                      <a:endParaRPr lang="de-DE" dirty="0"/>
                    </a:p>
                  </a:txBody>
                  <a:tcPr/>
                </a:tc>
                <a:tc>
                  <a:txBody>
                    <a:bodyPr/>
                    <a:lstStyle/>
                    <a:p>
                      <a:pPr algn="r"/>
                      <a:r>
                        <a:rPr lang="de-DE" dirty="0" smtClean="0"/>
                        <a:t>2050</a:t>
                      </a:r>
                      <a:endParaRPr lang="de-DE" dirty="0"/>
                    </a:p>
                  </a:txBody>
                  <a:tcPr/>
                </a:tc>
                <a:tc>
                  <a:txBody>
                    <a:bodyPr/>
                    <a:lstStyle/>
                    <a:p>
                      <a:pPr algn="r"/>
                      <a:r>
                        <a:rPr lang="de-DE" dirty="0" smtClean="0"/>
                        <a:t>2000</a:t>
                      </a:r>
                      <a:endParaRPr lang="de-DE" dirty="0"/>
                    </a:p>
                  </a:txBody>
                  <a:tcPr/>
                </a:tc>
              </a:tr>
              <a:tr h="196219">
                <a:tc>
                  <a:txBody>
                    <a:bodyPr/>
                    <a:lstStyle/>
                    <a:p>
                      <a:r>
                        <a:rPr lang="de-DE" dirty="0" smtClean="0"/>
                        <a:t>System </a:t>
                      </a:r>
                      <a:r>
                        <a:rPr lang="de-DE" dirty="0" err="1" smtClean="0"/>
                        <a:t>efficiency</a:t>
                      </a:r>
                      <a:endParaRPr lang="de-DE" dirty="0"/>
                    </a:p>
                  </a:txBody>
                  <a:tcPr/>
                </a:tc>
                <a:tc>
                  <a:txBody>
                    <a:bodyPr/>
                    <a:lstStyle/>
                    <a:p>
                      <a:r>
                        <a:rPr lang="en-US" sz="1800" kern="1200" dirty="0" smtClean="0">
                          <a:solidFill>
                            <a:schemeClr val="dk1"/>
                          </a:solidFill>
                          <a:effectLst/>
                          <a:latin typeface="+mn-lt"/>
                          <a:ea typeface="+mn-ea"/>
                          <a:cs typeface="+mn-cs"/>
                        </a:rPr>
                        <a:t>% of G</a:t>
                      </a:r>
                      <a:endParaRPr lang="de-DE" sz="1800" kern="1200" dirty="0">
                        <a:solidFill>
                          <a:schemeClr val="dk1"/>
                        </a:solidFill>
                        <a:effectLst/>
                        <a:latin typeface="+mn-lt"/>
                        <a:ea typeface="+mn-ea"/>
                        <a:cs typeface="+mn-cs"/>
                      </a:endParaRPr>
                    </a:p>
                  </a:txBody>
                  <a:tcPr/>
                </a:tc>
                <a:tc>
                  <a:txBody>
                    <a:bodyPr/>
                    <a:lstStyle/>
                    <a:p>
                      <a:pPr algn="r"/>
                      <a:r>
                        <a:rPr lang="de-DE" dirty="0" smtClean="0"/>
                        <a:t>45</a:t>
                      </a:r>
                      <a:endParaRPr lang="de-DE" dirty="0"/>
                    </a:p>
                  </a:txBody>
                  <a:tcPr/>
                </a:tc>
                <a:tc>
                  <a:txBody>
                    <a:bodyPr/>
                    <a:lstStyle/>
                    <a:p>
                      <a:pPr algn="r"/>
                      <a:r>
                        <a:rPr lang="de-DE" dirty="0" smtClean="0"/>
                        <a:t>40</a:t>
                      </a:r>
                      <a:endParaRPr lang="de-DE" dirty="0"/>
                    </a:p>
                  </a:txBody>
                  <a:tcPr/>
                </a:tc>
                <a:tc>
                  <a:txBody>
                    <a:bodyPr/>
                    <a:lstStyle/>
                    <a:p>
                      <a:pPr algn="r"/>
                      <a:r>
                        <a:rPr lang="de-DE" dirty="0" smtClean="0"/>
                        <a:t>40</a:t>
                      </a:r>
                      <a:endParaRPr lang="de-DE" dirty="0"/>
                    </a:p>
                  </a:txBody>
                  <a:tcPr/>
                </a:tc>
              </a:tr>
              <a:tr h="196219">
                <a:tc>
                  <a:txBody>
                    <a:bodyPr/>
                    <a:lstStyle/>
                    <a:p>
                      <a:r>
                        <a:rPr lang="de-DE" dirty="0" smtClean="0"/>
                        <a:t>  Annual </a:t>
                      </a:r>
                      <a:r>
                        <a:rPr lang="de-DE" dirty="0" err="1" smtClean="0"/>
                        <a:t>degradation</a:t>
                      </a:r>
                      <a:endParaRPr lang="de-DE" dirty="0"/>
                    </a:p>
                  </a:txBody>
                  <a:tcPr/>
                </a:tc>
                <a:tc>
                  <a:txBody>
                    <a:bodyPr/>
                    <a:lstStyle/>
                    <a:p>
                      <a:pPr algn="l"/>
                      <a:r>
                        <a:rPr lang="de-DE" dirty="0" smtClean="0"/>
                        <a:t>%/a</a:t>
                      </a:r>
                      <a:endParaRPr lang="de-DE" dirty="0"/>
                    </a:p>
                  </a:txBody>
                  <a:tcPr/>
                </a:tc>
                <a:tc gridSpan="3">
                  <a:txBody>
                    <a:bodyPr/>
                    <a:lstStyle/>
                    <a:p>
                      <a:pPr algn="ctr"/>
                      <a:r>
                        <a:rPr lang="de-DE" dirty="0" smtClean="0"/>
                        <a:t>0.5</a:t>
                      </a:r>
                      <a:endParaRPr lang="de-DE" dirty="0"/>
                    </a:p>
                  </a:txBody>
                  <a:tcPr/>
                </a:tc>
                <a:tc hMerge="1">
                  <a:txBody>
                    <a:bodyPr/>
                    <a:lstStyle/>
                    <a:p>
                      <a:pPr algn="r"/>
                      <a:endParaRPr lang="de-DE" dirty="0"/>
                    </a:p>
                  </a:txBody>
                  <a:tcPr/>
                </a:tc>
                <a:tc hMerge="1">
                  <a:txBody>
                    <a:bodyPr/>
                    <a:lstStyle/>
                    <a:p>
                      <a:pPr algn="r"/>
                      <a:endParaRPr lang="de-DE" dirty="0"/>
                    </a:p>
                  </a:txBody>
                  <a:tcPr/>
                </a:tc>
              </a:tr>
              <a:tr h="19621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err="1" smtClean="0"/>
                        <a:t>Utilization</a:t>
                      </a:r>
                      <a:r>
                        <a:rPr lang="de-DE" baseline="0" dirty="0" smtClean="0"/>
                        <a:t> rate</a:t>
                      </a:r>
                      <a:endParaRPr lang="de-DE"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 of </a:t>
                      </a:r>
                      <a:r>
                        <a:rPr lang="en-US" sz="1800" kern="1200" dirty="0" err="1" smtClean="0">
                          <a:solidFill>
                            <a:schemeClr val="dk1"/>
                          </a:solidFill>
                          <a:effectLst/>
                          <a:latin typeface="+mn-lt"/>
                          <a:ea typeface="+mn-ea"/>
                          <a:cs typeface="+mn-cs"/>
                        </a:rPr>
                        <a:t>Q</a:t>
                      </a:r>
                      <a:r>
                        <a:rPr lang="en-US" sz="1800" kern="1200" baseline="-25000" dirty="0" err="1" smtClean="0">
                          <a:solidFill>
                            <a:schemeClr val="dk1"/>
                          </a:solidFill>
                          <a:effectLst/>
                          <a:latin typeface="+mn-lt"/>
                          <a:ea typeface="+mn-ea"/>
                          <a:cs typeface="+mn-cs"/>
                        </a:rPr>
                        <a:t>sol</a:t>
                      </a:r>
                      <a:endParaRPr lang="de-DE" sz="1800" kern="1200" dirty="0" smtClean="0">
                        <a:solidFill>
                          <a:schemeClr val="dk1"/>
                        </a:solidFill>
                        <a:effectLst/>
                        <a:latin typeface="+mn-lt"/>
                        <a:ea typeface="+mn-ea"/>
                        <a:cs typeface="+mn-cs"/>
                      </a:endParaRPr>
                    </a:p>
                  </a:txBody>
                  <a:tcPr/>
                </a:tc>
                <a:tc>
                  <a:txBody>
                    <a:bodyPr/>
                    <a:lstStyle/>
                    <a:p>
                      <a:pPr algn="r"/>
                      <a:r>
                        <a:rPr lang="de-DE" dirty="0" smtClean="0"/>
                        <a:t>75</a:t>
                      </a:r>
                      <a:endParaRPr lang="de-DE" dirty="0"/>
                    </a:p>
                  </a:txBody>
                  <a:tcPr/>
                </a:tc>
                <a:tc>
                  <a:txBody>
                    <a:bodyPr/>
                    <a:lstStyle/>
                    <a:p>
                      <a:pPr algn="r"/>
                      <a:r>
                        <a:rPr lang="de-DE" dirty="0" smtClean="0"/>
                        <a:t>75</a:t>
                      </a:r>
                      <a:endParaRPr lang="de-DE" dirty="0"/>
                    </a:p>
                  </a:txBody>
                  <a:tcPr/>
                </a:tc>
                <a:tc>
                  <a:txBody>
                    <a:bodyPr/>
                    <a:lstStyle/>
                    <a:p>
                      <a:pPr algn="r"/>
                      <a:r>
                        <a:rPr lang="de-DE" dirty="0" smtClean="0"/>
                        <a:t>90</a:t>
                      </a:r>
                      <a:endParaRPr lang="de-DE" dirty="0"/>
                    </a:p>
                  </a:txBody>
                  <a:tcPr/>
                </a:tc>
              </a:tr>
              <a:tr h="196219">
                <a:tc>
                  <a:txBody>
                    <a:bodyPr/>
                    <a:lstStyle/>
                    <a:p>
                      <a:r>
                        <a:rPr lang="de-DE" dirty="0" smtClean="0"/>
                        <a:t>Boiler</a:t>
                      </a:r>
                      <a:r>
                        <a:rPr lang="de-DE" baseline="0" dirty="0" smtClean="0"/>
                        <a:t> </a:t>
                      </a:r>
                      <a:r>
                        <a:rPr lang="de-DE" baseline="0" dirty="0" err="1" smtClean="0"/>
                        <a:t>efficiency</a:t>
                      </a:r>
                      <a:endParaRPr lang="de-DE" dirty="0"/>
                    </a:p>
                  </a:txBody>
                  <a:tcPr/>
                </a:tc>
                <a:tc>
                  <a:txBody>
                    <a:bodyPr/>
                    <a:lstStyle/>
                    <a:p>
                      <a:pPr algn="l"/>
                      <a:r>
                        <a:rPr lang="de-DE" dirty="0" smtClean="0"/>
                        <a:t>%</a:t>
                      </a:r>
                      <a:endParaRPr lang="de-DE" baseline="-25000" dirty="0"/>
                    </a:p>
                  </a:txBody>
                  <a:tcPr/>
                </a:tc>
                <a:tc gridSpan="3">
                  <a:txBody>
                    <a:bodyPr/>
                    <a:lstStyle/>
                    <a:p>
                      <a:pPr algn="ctr"/>
                      <a:r>
                        <a:rPr lang="de-DE" baseline="0" dirty="0" smtClean="0"/>
                        <a:t>85</a:t>
                      </a:r>
                    </a:p>
                  </a:txBody>
                  <a:tcPr/>
                </a:tc>
                <a:tc hMerge="1">
                  <a:txBody>
                    <a:bodyPr/>
                    <a:lstStyle/>
                    <a:p>
                      <a:pPr algn="r"/>
                      <a:endParaRPr lang="de-DE" baseline="0" dirty="0" smtClean="0"/>
                    </a:p>
                  </a:txBody>
                  <a:tcPr/>
                </a:tc>
                <a:tc hMerge="1">
                  <a:txBody>
                    <a:bodyPr/>
                    <a:lstStyle/>
                    <a:p>
                      <a:pPr algn="r"/>
                      <a:endParaRPr lang="de-DE" baseline="0" dirty="0" smtClean="0"/>
                    </a:p>
                  </a:txBody>
                  <a:tcPr/>
                </a:tc>
              </a:tr>
            </a:tbl>
          </a:graphicData>
        </a:graphic>
      </p:graphicFrame>
    </p:spTree>
    <p:extLst>
      <p:ext uri="{BB962C8B-B14F-4D97-AF65-F5344CB8AC3E}">
        <p14:creationId xmlns:p14="http://schemas.microsoft.com/office/powerpoint/2010/main" val="907946788"/>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7" name="Diagramm 66"/>
          <p:cNvGraphicFramePr>
            <a:graphicFrameLocks/>
          </p:cNvGraphicFramePr>
          <p:nvPr>
            <p:extLst>
              <p:ext uri="{D42A27DB-BD31-4B8C-83A1-F6EECF244321}">
                <p14:modId xmlns:p14="http://schemas.microsoft.com/office/powerpoint/2010/main" val="3494820141"/>
              </p:ext>
            </p:extLst>
          </p:nvPr>
        </p:nvGraphicFramePr>
        <p:xfrm>
          <a:off x="4860000" y="4500000"/>
          <a:ext cx="3600000" cy="169756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6" name="Diagramm 65"/>
          <p:cNvGraphicFramePr>
            <a:graphicFrameLocks/>
          </p:cNvGraphicFramePr>
          <p:nvPr>
            <p:extLst>
              <p:ext uri="{D42A27DB-BD31-4B8C-83A1-F6EECF244321}">
                <p14:modId xmlns:p14="http://schemas.microsoft.com/office/powerpoint/2010/main" val="3858499240"/>
              </p:ext>
            </p:extLst>
          </p:nvPr>
        </p:nvGraphicFramePr>
        <p:xfrm>
          <a:off x="1044000" y="4500000"/>
          <a:ext cx="3600000" cy="1697565"/>
        </p:xfrm>
        <a:graphic>
          <a:graphicData uri="http://schemas.openxmlformats.org/drawingml/2006/chart">
            <c:chart xmlns:c="http://schemas.openxmlformats.org/drawingml/2006/chart" xmlns:r="http://schemas.openxmlformats.org/officeDocument/2006/relationships" r:id="rId4"/>
          </a:graphicData>
        </a:graphic>
      </p:graphicFrame>
      <p:sp>
        <p:nvSpPr>
          <p:cNvPr id="6" name="Fußzeilenplatzhalter 2"/>
          <p:cNvSpPr>
            <a:spLocks noGrp="1"/>
          </p:cNvSpPr>
          <p:nvPr>
            <p:ph type="ftr" sz="quarter" idx="10"/>
          </p:nvPr>
        </p:nvSpPr>
        <p:spPr/>
        <p:txBody>
          <a:bodyPr/>
          <a:lstStyle/>
          <a:p>
            <a:r>
              <a:rPr lang="en-GB" dirty="0" smtClean="0"/>
              <a:t>Economic Assessment of SHIP in Tunisia</a:t>
            </a:r>
            <a:endParaRPr lang="en-GB" dirty="0"/>
          </a:p>
        </p:txBody>
      </p:sp>
      <p:sp>
        <p:nvSpPr>
          <p:cNvPr id="3" name="Datumsplatzhalter 2"/>
          <p:cNvSpPr>
            <a:spLocks noGrp="1"/>
          </p:cNvSpPr>
          <p:nvPr>
            <p:ph type="dt" sz="half" idx="11"/>
          </p:nvPr>
        </p:nvSpPr>
        <p:spPr/>
        <p:txBody>
          <a:bodyPr/>
          <a:lstStyle/>
          <a:p>
            <a:fld id="{16A73F5A-F6F8-44BD-9605-8321BD5AF5DE}" type="datetime1">
              <a:rPr lang="fr-FR" noProof="0" smtClean="0"/>
              <a:t>26/09/2014</a:t>
            </a:fld>
            <a:endParaRPr lang="de-DE" noProof="0"/>
          </a:p>
        </p:txBody>
      </p:sp>
      <p:sp>
        <p:nvSpPr>
          <p:cNvPr id="8" name="Titel 1"/>
          <p:cNvSpPr txBox="1">
            <a:spLocks/>
          </p:cNvSpPr>
          <p:nvPr/>
        </p:nvSpPr>
        <p:spPr>
          <a:xfrm>
            <a:off x="516952" y="1254608"/>
            <a:ext cx="7776000"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C80F0F"/>
                </a:solidFill>
              </a:rPr>
              <a:t>3. Reference Case</a:t>
            </a:r>
            <a:endParaRPr lang="de-DE" kern="0" dirty="0">
              <a:solidFill>
                <a:srgbClr val="C80F0F"/>
              </a:solidFill>
            </a:endParaRPr>
          </a:p>
        </p:txBody>
      </p:sp>
      <p:sp>
        <p:nvSpPr>
          <p:cNvPr id="7" name="Titel 1"/>
          <p:cNvSpPr txBox="1">
            <a:spLocks/>
          </p:cNvSpPr>
          <p:nvPr/>
        </p:nvSpPr>
        <p:spPr>
          <a:xfrm>
            <a:off x="516951" y="1647948"/>
            <a:ext cx="7375765"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006699"/>
                </a:solidFill>
              </a:rPr>
              <a:t>Flat Plate Collectors</a:t>
            </a:r>
          </a:p>
        </p:txBody>
      </p:sp>
      <p:cxnSp>
        <p:nvCxnSpPr>
          <p:cNvPr id="4" name="Gerader Verbinder 3"/>
          <p:cNvCxnSpPr/>
          <p:nvPr/>
        </p:nvCxnSpPr>
        <p:spPr bwMode="auto">
          <a:xfrm flipH="1">
            <a:off x="4714196" y="2086816"/>
            <a:ext cx="1" cy="4317167"/>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6" name="Inhaltsplatzhalter 2"/>
          <p:cNvSpPr txBox="1">
            <a:spLocks/>
          </p:cNvSpPr>
          <p:nvPr/>
        </p:nvSpPr>
        <p:spPr>
          <a:xfrm>
            <a:off x="943962" y="2000341"/>
            <a:ext cx="3708000" cy="40938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a:lstStyle>
            <a:lvl1pPr marL="342900" indent="-342900" algn="l" rtl="0" eaLnBrk="1" fontAlgn="base" hangingPunct="1">
              <a:spcBef>
                <a:spcPts val="400"/>
              </a:spcBef>
              <a:spcAft>
                <a:spcPts val="800"/>
              </a:spcAft>
              <a:buClr>
                <a:srgbClr val="C80F0F"/>
              </a:buClr>
              <a:buFont typeface="Arial" pitchFamily="34" charset="0"/>
              <a:buAutoNum type="arabicPeriod"/>
              <a:tabLst>
                <a:tab pos="2190750" algn="l"/>
              </a:tabLst>
              <a:defRPr sz="1800" baseline="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0" indent="0" algn="ctr">
              <a:buNone/>
            </a:pPr>
            <a:r>
              <a:rPr lang="de-DE" sz="2400" b="0" kern="0" dirty="0" err="1" smtClean="0"/>
              <a:t>without</a:t>
            </a:r>
            <a:r>
              <a:rPr lang="de-DE" sz="2400" b="0" kern="0" dirty="0" smtClean="0"/>
              <a:t> </a:t>
            </a:r>
            <a:r>
              <a:rPr lang="de-DE" sz="2400" b="0" kern="0" dirty="0" err="1" smtClean="0"/>
              <a:t>grants</a:t>
            </a:r>
            <a:endParaRPr lang="de-DE" sz="2400" b="0" kern="0" dirty="0" smtClean="0"/>
          </a:p>
        </p:txBody>
      </p:sp>
      <p:sp>
        <p:nvSpPr>
          <p:cNvPr id="27" name="Inhaltsplatzhalter 2"/>
          <p:cNvSpPr txBox="1">
            <a:spLocks/>
          </p:cNvSpPr>
          <p:nvPr/>
        </p:nvSpPr>
        <p:spPr>
          <a:xfrm>
            <a:off x="4745129" y="2000454"/>
            <a:ext cx="3708000" cy="40938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a:lstStyle>
            <a:lvl1pPr marL="342900" indent="-342900" algn="l" rtl="0" eaLnBrk="1" fontAlgn="base" hangingPunct="1">
              <a:spcBef>
                <a:spcPts val="400"/>
              </a:spcBef>
              <a:spcAft>
                <a:spcPts val="800"/>
              </a:spcAft>
              <a:buClr>
                <a:srgbClr val="C80F0F"/>
              </a:buClr>
              <a:buFont typeface="Arial" pitchFamily="34" charset="0"/>
              <a:buAutoNum type="arabicPeriod"/>
              <a:tabLst>
                <a:tab pos="2190750" algn="l"/>
              </a:tabLst>
              <a:defRPr sz="1800" baseline="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0" indent="0" algn="ctr">
              <a:buNone/>
            </a:pPr>
            <a:r>
              <a:rPr lang="de-DE" sz="2400" b="0" kern="0" dirty="0" err="1" smtClean="0"/>
              <a:t>current</a:t>
            </a:r>
            <a:r>
              <a:rPr lang="de-DE" sz="2400" b="0" kern="0" dirty="0" smtClean="0"/>
              <a:t> </a:t>
            </a:r>
            <a:r>
              <a:rPr lang="de-DE" sz="2400" b="0" kern="0" dirty="0" err="1" smtClean="0"/>
              <a:t>grants</a:t>
            </a:r>
            <a:r>
              <a:rPr lang="de-DE" sz="2400" b="0" kern="0" dirty="0" smtClean="0"/>
              <a:t> at 16.25%</a:t>
            </a:r>
          </a:p>
        </p:txBody>
      </p:sp>
      <p:sp>
        <p:nvSpPr>
          <p:cNvPr id="37" name="Inhaltsplatzhalter 2"/>
          <p:cNvSpPr txBox="1">
            <a:spLocks/>
          </p:cNvSpPr>
          <p:nvPr/>
        </p:nvSpPr>
        <p:spPr>
          <a:xfrm>
            <a:off x="456990" y="2149368"/>
            <a:ext cx="574727" cy="209603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vert="vert270"/>
          <a:lstStyle>
            <a:lvl1pPr marL="342900" indent="-342900" algn="l" rtl="0" eaLnBrk="1" fontAlgn="base" hangingPunct="1">
              <a:spcBef>
                <a:spcPts val="400"/>
              </a:spcBef>
              <a:spcAft>
                <a:spcPts val="800"/>
              </a:spcAft>
              <a:buClr>
                <a:srgbClr val="C80F0F"/>
              </a:buClr>
              <a:buFont typeface="Arial" pitchFamily="34" charset="0"/>
              <a:buAutoNum type="arabicPeriod"/>
              <a:tabLst>
                <a:tab pos="2190750" algn="l"/>
              </a:tabLst>
              <a:defRPr sz="1800" baseline="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0" indent="0">
              <a:buNone/>
            </a:pPr>
            <a:r>
              <a:rPr lang="de-DE" sz="2400" b="0" kern="0" dirty="0" smtClean="0"/>
              <a:t>Natural Gas</a:t>
            </a:r>
          </a:p>
        </p:txBody>
      </p:sp>
      <p:sp>
        <p:nvSpPr>
          <p:cNvPr id="38" name="Inhaltsplatzhalter 2"/>
          <p:cNvSpPr txBox="1">
            <a:spLocks/>
          </p:cNvSpPr>
          <p:nvPr/>
        </p:nvSpPr>
        <p:spPr>
          <a:xfrm>
            <a:off x="456990" y="4366520"/>
            <a:ext cx="574727" cy="1743243"/>
          </a:xfrm>
          <a:prstGeom prst="rect">
            <a:avLst/>
          </a:prstGeom>
          <a:noFill/>
          <a:ln>
            <a:noFill/>
          </a:ln>
        </p:spPr>
        <p:style>
          <a:lnRef idx="2">
            <a:schemeClr val="accent1"/>
          </a:lnRef>
          <a:fillRef idx="1">
            <a:schemeClr val="lt1"/>
          </a:fillRef>
          <a:effectRef idx="0">
            <a:schemeClr val="accent1"/>
          </a:effectRef>
          <a:fontRef idx="minor">
            <a:schemeClr val="dk1"/>
          </a:fontRef>
        </p:style>
        <p:txBody>
          <a:bodyPr vert="vert270"/>
          <a:lstStyle>
            <a:lvl1pPr marL="342900" indent="-342900" algn="l" rtl="0" eaLnBrk="1" fontAlgn="base" hangingPunct="1">
              <a:spcBef>
                <a:spcPts val="400"/>
              </a:spcBef>
              <a:spcAft>
                <a:spcPts val="800"/>
              </a:spcAft>
              <a:buClr>
                <a:srgbClr val="C80F0F"/>
              </a:buClr>
              <a:buFont typeface="Arial" pitchFamily="34" charset="0"/>
              <a:buAutoNum type="arabicPeriod"/>
              <a:tabLst>
                <a:tab pos="2190750" algn="l"/>
              </a:tabLst>
              <a:defRPr sz="1800" baseline="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0" indent="0" algn="ctr">
              <a:buNone/>
            </a:pPr>
            <a:r>
              <a:rPr lang="de-DE" sz="2400" b="0" kern="0" dirty="0" smtClean="0"/>
              <a:t>Fuel </a:t>
            </a:r>
            <a:r>
              <a:rPr lang="de-DE" sz="2400" b="0" kern="0" dirty="0" err="1" smtClean="0"/>
              <a:t>Oil</a:t>
            </a:r>
            <a:endParaRPr lang="de-DE" sz="2400" b="0" kern="0" dirty="0" smtClean="0"/>
          </a:p>
        </p:txBody>
      </p:sp>
      <p:cxnSp>
        <p:nvCxnSpPr>
          <p:cNvPr id="43" name="Gerader Verbinder 42"/>
          <p:cNvCxnSpPr/>
          <p:nvPr/>
        </p:nvCxnSpPr>
        <p:spPr bwMode="auto">
          <a:xfrm rot="5400000" flipH="1">
            <a:off x="4513764" y="-1520358"/>
            <a:ext cx="1" cy="788400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Gerader Verbinder 43"/>
          <p:cNvCxnSpPr/>
          <p:nvPr/>
        </p:nvCxnSpPr>
        <p:spPr bwMode="auto">
          <a:xfrm rot="5400000" flipH="1">
            <a:off x="4513765" y="475050"/>
            <a:ext cx="1" cy="788400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Gerader Verbinder 44"/>
          <p:cNvCxnSpPr/>
          <p:nvPr/>
        </p:nvCxnSpPr>
        <p:spPr bwMode="auto">
          <a:xfrm flipH="1">
            <a:off x="972626" y="2086816"/>
            <a:ext cx="1" cy="4317167"/>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2" name="Inhaltsplatzhalter 2"/>
          <p:cNvSpPr txBox="1">
            <a:spLocks/>
          </p:cNvSpPr>
          <p:nvPr/>
        </p:nvSpPr>
        <p:spPr>
          <a:xfrm>
            <a:off x="2827654" y="5377018"/>
            <a:ext cx="1838822" cy="40938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a:lstStyle>
            <a:lvl1pPr marL="342900" indent="-342900" algn="l" rtl="0" eaLnBrk="1" fontAlgn="base" hangingPunct="1">
              <a:spcBef>
                <a:spcPts val="400"/>
              </a:spcBef>
              <a:spcAft>
                <a:spcPts val="800"/>
              </a:spcAft>
              <a:buClr>
                <a:srgbClr val="C80F0F"/>
              </a:buClr>
              <a:buFont typeface="Arial" pitchFamily="34" charset="0"/>
              <a:buAutoNum type="arabicPeriod"/>
              <a:tabLst>
                <a:tab pos="2190750" algn="l"/>
              </a:tabLst>
              <a:defRPr sz="1800" baseline="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0" indent="0">
              <a:buNone/>
            </a:pPr>
            <a:r>
              <a:rPr lang="de-DE" sz="1400" b="0" kern="0" dirty="0" smtClean="0">
                <a:solidFill>
                  <a:schemeClr val="tx1">
                    <a:lumMod val="50000"/>
                  </a:schemeClr>
                </a:solidFill>
              </a:rPr>
              <a:t>NPV: -178,518 EUR</a:t>
            </a:r>
            <a:br>
              <a:rPr lang="de-DE" sz="1400" b="0" kern="0" dirty="0" smtClean="0">
                <a:solidFill>
                  <a:schemeClr val="tx1">
                    <a:lumMod val="50000"/>
                  </a:schemeClr>
                </a:solidFill>
              </a:rPr>
            </a:br>
            <a:r>
              <a:rPr lang="de-DE" sz="1400" b="0" kern="0" dirty="0" smtClean="0">
                <a:solidFill>
                  <a:schemeClr val="tx1">
                    <a:lumMod val="50000"/>
                  </a:schemeClr>
                </a:solidFill>
              </a:rPr>
              <a:t>IRR: 2.8 %</a:t>
            </a:r>
          </a:p>
        </p:txBody>
      </p:sp>
      <p:graphicFrame>
        <p:nvGraphicFramePr>
          <p:cNvPr id="68" name="Diagramm 67"/>
          <p:cNvGraphicFramePr>
            <a:graphicFrameLocks/>
          </p:cNvGraphicFramePr>
          <p:nvPr>
            <p:extLst>
              <p:ext uri="{D42A27DB-BD31-4B8C-83A1-F6EECF244321}">
                <p14:modId xmlns:p14="http://schemas.microsoft.com/office/powerpoint/2010/main" val="2275905740"/>
              </p:ext>
            </p:extLst>
          </p:nvPr>
        </p:nvGraphicFramePr>
        <p:xfrm>
          <a:off x="4860000" y="2520000"/>
          <a:ext cx="3600000" cy="169756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9" name="Diagramm 68"/>
          <p:cNvGraphicFramePr>
            <a:graphicFrameLocks/>
          </p:cNvGraphicFramePr>
          <p:nvPr>
            <p:extLst>
              <p:ext uri="{D42A27DB-BD31-4B8C-83A1-F6EECF244321}">
                <p14:modId xmlns:p14="http://schemas.microsoft.com/office/powerpoint/2010/main" val="1099468250"/>
              </p:ext>
            </p:extLst>
          </p:nvPr>
        </p:nvGraphicFramePr>
        <p:xfrm>
          <a:off x="1044000" y="2520000"/>
          <a:ext cx="3600000" cy="1697565"/>
        </p:xfrm>
        <a:graphic>
          <a:graphicData uri="http://schemas.openxmlformats.org/drawingml/2006/chart">
            <c:chart xmlns:c="http://schemas.openxmlformats.org/drawingml/2006/chart" xmlns:r="http://schemas.openxmlformats.org/officeDocument/2006/relationships" r:id="rId6"/>
          </a:graphicData>
        </a:graphic>
      </p:graphicFrame>
      <p:sp>
        <p:nvSpPr>
          <p:cNvPr id="70" name="Inhaltsplatzhalter 2"/>
          <p:cNvSpPr txBox="1">
            <a:spLocks/>
          </p:cNvSpPr>
          <p:nvPr/>
        </p:nvSpPr>
        <p:spPr>
          <a:xfrm>
            <a:off x="6664973" y="5364953"/>
            <a:ext cx="1838822" cy="40938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a:lstStyle>
            <a:lvl1pPr marL="342900" indent="-342900" algn="l" rtl="0" eaLnBrk="1" fontAlgn="base" hangingPunct="1">
              <a:spcBef>
                <a:spcPts val="400"/>
              </a:spcBef>
              <a:spcAft>
                <a:spcPts val="800"/>
              </a:spcAft>
              <a:buClr>
                <a:srgbClr val="C80F0F"/>
              </a:buClr>
              <a:buFont typeface="Arial" pitchFamily="34" charset="0"/>
              <a:buAutoNum type="arabicPeriod"/>
              <a:tabLst>
                <a:tab pos="2190750" algn="l"/>
              </a:tabLst>
              <a:defRPr sz="1800" baseline="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0" indent="0">
              <a:buNone/>
            </a:pPr>
            <a:r>
              <a:rPr lang="de-DE" sz="1400" b="0" kern="0" dirty="0" smtClean="0">
                <a:solidFill>
                  <a:schemeClr val="tx1">
                    <a:lumMod val="50000"/>
                  </a:schemeClr>
                </a:solidFill>
              </a:rPr>
              <a:t>NPV: -118,725 EUR</a:t>
            </a:r>
            <a:br>
              <a:rPr lang="de-DE" sz="1400" b="0" kern="0" dirty="0" smtClean="0">
                <a:solidFill>
                  <a:schemeClr val="tx1">
                    <a:lumMod val="50000"/>
                  </a:schemeClr>
                </a:solidFill>
              </a:rPr>
            </a:br>
            <a:r>
              <a:rPr lang="de-DE" sz="1400" b="0" kern="0" dirty="0" smtClean="0">
                <a:solidFill>
                  <a:schemeClr val="tx1">
                    <a:lumMod val="50000"/>
                  </a:schemeClr>
                </a:solidFill>
              </a:rPr>
              <a:t>IRR: 4.9 %</a:t>
            </a:r>
          </a:p>
        </p:txBody>
      </p:sp>
    </p:spTree>
    <p:extLst>
      <p:ext uri="{BB962C8B-B14F-4D97-AF65-F5344CB8AC3E}">
        <p14:creationId xmlns:p14="http://schemas.microsoft.com/office/powerpoint/2010/main" val="118691034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2"/>
          <p:cNvSpPr>
            <a:spLocks noGrp="1"/>
          </p:cNvSpPr>
          <p:nvPr>
            <p:ph type="ftr" sz="quarter" idx="10"/>
          </p:nvPr>
        </p:nvSpPr>
        <p:spPr/>
        <p:txBody>
          <a:bodyPr/>
          <a:lstStyle/>
          <a:p>
            <a:r>
              <a:rPr lang="en-GB" dirty="0" smtClean="0"/>
              <a:t>Economic Assessment of SHIP in Tunisia</a:t>
            </a:r>
            <a:endParaRPr lang="en-GB" dirty="0"/>
          </a:p>
        </p:txBody>
      </p:sp>
      <p:sp>
        <p:nvSpPr>
          <p:cNvPr id="3" name="Datumsplatzhalter 2"/>
          <p:cNvSpPr>
            <a:spLocks noGrp="1"/>
          </p:cNvSpPr>
          <p:nvPr>
            <p:ph type="dt" sz="half" idx="11"/>
          </p:nvPr>
        </p:nvSpPr>
        <p:spPr/>
        <p:txBody>
          <a:bodyPr/>
          <a:lstStyle/>
          <a:p>
            <a:fld id="{16A73F5A-F6F8-44BD-9605-8321BD5AF5DE}" type="datetime1">
              <a:rPr lang="fr-FR" noProof="0" smtClean="0"/>
              <a:t>26/09/2014</a:t>
            </a:fld>
            <a:endParaRPr lang="de-DE" noProof="0"/>
          </a:p>
        </p:txBody>
      </p:sp>
      <p:sp>
        <p:nvSpPr>
          <p:cNvPr id="8" name="Titel 1"/>
          <p:cNvSpPr txBox="1">
            <a:spLocks/>
          </p:cNvSpPr>
          <p:nvPr/>
        </p:nvSpPr>
        <p:spPr>
          <a:xfrm>
            <a:off x="516952" y="1254608"/>
            <a:ext cx="7776000"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C80F0F"/>
                </a:solidFill>
              </a:rPr>
              <a:t>3. Reference Case</a:t>
            </a:r>
            <a:endParaRPr lang="de-DE" kern="0" dirty="0">
              <a:solidFill>
                <a:srgbClr val="C80F0F"/>
              </a:solidFill>
            </a:endParaRPr>
          </a:p>
        </p:txBody>
      </p:sp>
      <p:sp>
        <p:nvSpPr>
          <p:cNvPr id="7" name="Titel 1"/>
          <p:cNvSpPr txBox="1">
            <a:spLocks/>
          </p:cNvSpPr>
          <p:nvPr/>
        </p:nvSpPr>
        <p:spPr>
          <a:xfrm>
            <a:off x="516951" y="1647948"/>
            <a:ext cx="7375765" cy="617928"/>
          </a:xfrm>
          <a:prstGeom prst="rect">
            <a:avLst/>
          </a:prstGeom>
        </p:spPr>
        <p:txBody>
          <a:bodyPr/>
          <a:lstStyle>
            <a:lvl1pPr algn="l" rtl="0" eaLnBrk="1" fontAlgn="base" hangingPunct="1">
              <a:spcBef>
                <a:spcPct val="0"/>
              </a:spcBef>
              <a:spcAft>
                <a:spcPct val="0"/>
              </a:spcAft>
              <a:defRPr sz="2400" b="1">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GB" kern="0" dirty="0" smtClean="0">
                <a:solidFill>
                  <a:srgbClr val="006699"/>
                </a:solidFill>
              </a:rPr>
              <a:t>Evacuated Tube Collectors</a:t>
            </a:r>
          </a:p>
        </p:txBody>
      </p:sp>
      <p:cxnSp>
        <p:nvCxnSpPr>
          <p:cNvPr id="4" name="Gerader Verbinder 3"/>
          <p:cNvCxnSpPr/>
          <p:nvPr/>
        </p:nvCxnSpPr>
        <p:spPr bwMode="auto">
          <a:xfrm flipH="1">
            <a:off x="4714196" y="2086816"/>
            <a:ext cx="1" cy="4317167"/>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6" name="Inhaltsplatzhalter 2"/>
          <p:cNvSpPr txBox="1">
            <a:spLocks/>
          </p:cNvSpPr>
          <p:nvPr/>
        </p:nvSpPr>
        <p:spPr>
          <a:xfrm>
            <a:off x="943962" y="2000341"/>
            <a:ext cx="3708000" cy="40938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a:lstStyle>
            <a:lvl1pPr marL="342900" indent="-342900" algn="l" rtl="0" eaLnBrk="1" fontAlgn="base" hangingPunct="1">
              <a:spcBef>
                <a:spcPts val="400"/>
              </a:spcBef>
              <a:spcAft>
                <a:spcPts val="800"/>
              </a:spcAft>
              <a:buClr>
                <a:srgbClr val="C80F0F"/>
              </a:buClr>
              <a:buFont typeface="Arial" pitchFamily="34" charset="0"/>
              <a:buAutoNum type="arabicPeriod"/>
              <a:tabLst>
                <a:tab pos="2190750" algn="l"/>
              </a:tabLst>
              <a:defRPr sz="1800" baseline="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0" indent="0" algn="ctr">
              <a:buNone/>
            </a:pPr>
            <a:r>
              <a:rPr lang="de-DE" sz="2400" b="0" kern="0" dirty="0" err="1" smtClean="0"/>
              <a:t>without</a:t>
            </a:r>
            <a:r>
              <a:rPr lang="de-DE" sz="2400" b="0" kern="0" dirty="0" smtClean="0"/>
              <a:t> </a:t>
            </a:r>
            <a:r>
              <a:rPr lang="de-DE" sz="2400" b="0" kern="0" dirty="0" err="1" smtClean="0"/>
              <a:t>grants</a:t>
            </a:r>
            <a:endParaRPr lang="de-DE" sz="2400" b="0" kern="0" dirty="0" smtClean="0"/>
          </a:p>
        </p:txBody>
      </p:sp>
      <p:sp>
        <p:nvSpPr>
          <p:cNvPr id="27" name="Inhaltsplatzhalter 2"/>
          <p:cNvSpPr txBox="1">
            <a:spLocks/>
          </p:cNvSpPr>
          <p:nvPr/>
        </p:nvSpPr>
        <p:spPr>
          <a:xfrm>
            <a:off x="4745129" y="2000454"/>
            <a:ext cx="3708000" cy="40938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a:lstStyle>
            <a:lvl1pPr marL="342900" indent="-342900" algn="l" rtl="0" eaLnBrk="1" fontAlgn="base" hangingPunct="1">
              <a:spcBef>
                <a:spcPts val="400"/>
              </a:spcBef>
              <a:spcAft>
                <a:spcPts val="800"/>
              </a:spcAft>
              <a:buClr>
                <a:srgbClr val="C80F0F"/>
              </a:buClr>
              <a:buFont typeface="Arial" pitchFamily="34" charset="0"/>
              <a:buAutoNum type="arabicPeriod"/>
              <a:tabLst>
                <a:tab pos="2190750" algn="l"/>
              </a:tabLst>
              <a:defRPr sz="1800" baseline="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0" indent="0" algn="ctr">
              <a:buNone/>
            </a:pPr>
            <a:r>
              <a:rPr lang="de-DE" sz="2400" b="0" kern="0" dirty="0" err="1" smtClean="0"/>
              <a:t>current</a:t>
            </a:r>
            <a:r>
              <a:rPr lang="de-DE" sz="2400" b="0" kern="0" dirty="0" smtClean="0"/>
              <a:t> </a:t>
            </a:r>
            <a:r>
              <a:rPr lang="de-DE" sz="2400" b="0" kern="0" dirty="0" err="1" smtClean="0"/>
              <a:t>grants</a:t>
            </a:r>
            <a:r>
              <a:rPr lang="de-DE" sz="2400" b="0" kern="0" dirty="0" smtClean="0"/>
              <a:t> at 13%</a:t>
            </a:r>
          </a:p>
        </p:txBody>
      </p:sp>
      <p:sp>
        <p:nvSpPr>
          <p:cNvPr id="37" name="Inhaltsplatzhalter 2"/>
          <p:cNvSpPr txBox="1">
            <a:spLocks/>
          </p:cNvSpPr>
          <p:nvPr/>
        </p:nvSpPr>
        <p:spPr>
          <a:xfrm>
            <a:off x="456990" y="2149368"/>
            <a:ext cx="574727" cy="209603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vert="vert270"/>
          <a:lstStyle>
            <a:lvl1pPr marL="342900" indent="-342900" algn="l" rtl="0" eaLnBrk="1" fontAlgn="base" hangingPunct="1">
              <a:spcBef>
                <a:spcPts val="400"/>
              </a:spcBef>
              <a:spcAft>
                <a:spcPts val="800"/>
              </a:spcAft>
              <a:buClr>
                <a:srgbClr val="C80F0F"/>
              </a:buClr>
              <a:buFont typeface="Arial" pitchFamily="34" charset="0"/>
              <a:buAutoNum type="arabicPeriod"/>
              <a:tabLst>
                <a:tab pos="2190750" algn="l"/>
              </a:tabLst>
              <a:defRPr sz="1800" baseline="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0" indent="0">
              <a:buNone/>
            </a:pPr>
            <a:r>
              <a:rPr lang="de-DE" sz="2400" b="0" kern="0" dirty="0" smtClean="0"/>
              <a:t>Natural Gas</a:t>
            </a:r>
          </a:p>
        </p:txBody>
      </p:sp>
      <p:sp>
        <p:nvSpPr>
          <p:cNvPr id="38" name="Inhaltsplatzhalter 2"/>
          <p:cNvSpPr txBox="1">
            <a:spLocks/>
          </p:cNvSpPr>
          <p:nvPr/>
        </p:nvSpPr>
        <p:spPr>
          <a:xfrm>
            <a:off x="456990" y="4366520"/>
            <a:ext cx="574727" cy="1743243"/>
          </a:xfrm>
          <a:prstGeom prst="rect">
            <a:avLst/>
          </a:prstGeom>
          <a:noFill/>
          <a:ln>
            <a:noFill/>
          </a:ln>
        </p:spPr>
        <p:style>
          <a:lnRef idx="2">
            <a:schemeClr val="accent1"/>
          </a:lnRef>
          <a:fillRef idx="1">
            <a:schemeClr val="lt1"/>
          </a:fillRef>
          <a:effectRef idx="0">
            <a:schemeClr val="accent1"/>
          </a:effectRef>
          <a:fontRef idx="minor">
            <a:schemeClr val="dk1"/>
          </a:fontRef>
        </p:style>
        <p:txBody>
          <a:bodyPr vert="vert270"/>
          <a:lstStyle>
            <a:lvl1pPr marL="342900" indent="-342900" algn="l" rtl="0" eaLnBrk="1" fontAlgn="base" hangingPunct="1">
              <a:spcBef>
                <a:spcPts val="400"/>
              </a:spcBef>
              <a:spcAft>
                <a:spcPts val="800"/>
              </a:spcAft>
              <a:buClr>
                <a:srgbClr val="C80F0F"/>
              </a:buClr>
              <a:buFont typeface="Arial" pitchFamily="34" charset="0"/>
              <a:buAutoNum type="arabicPeriod"/>
              <a:tabLst>
                <a:tab pos="2190750" algn="l"/>
              </a:tabLst>
              <a:defRPr sz="1800" baseline="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0" indent="0" algn="ctr">
              <a:buNone/>
            </a:pPr>
            <a:r>
              <a:rPr lang="de-DE" sz="2400" b="0" kern="0" dirty="0" smtClean="0"/>
              <a:t>Fuel </a:t>
            </a:r>
            <a:r>
              <a:rPr lang="de-DE" sz="2400" b="0" kern="0" dirty="0" err="1" smtClean="0"/>
              <a:t>Oil</a:t>
            </a:r>
            <a:endParaRPr lang="de-DE" sz="2400" b="0" kern="0" dirty="0" smtClean="0"/>
          </a:p>
        </p:txBody>
      </p:sp>
      <p:cxnSp>
        <p:nvCxnSpPr>
          <p:cNvPr id="43" name="Gerader Verbinder 42"/>
          <p:cNvCxnSpPr/>
          <p:nvPr/>
        </p:nvCxnSpPr>
        <p:spPr bwMode="auto">
          <a:xfrm rot="5400000" flipH="1">
            <a:off x="4513764" y="-1520358"/>
            <a:ext cx="1" cy="788400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Gerader Verbinder 43"/>
          <p:cNvCxnSpPr/>
          <p:nvPr/>
        </p:nvCxnSpPr>
        <p:spPr bwMode="auto">
          <a:xfrm rot="5400000" flipH="1">
            <a:off x="4513765" y="475050"/>
            <a:ext cx="1" cy="788400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Gerader Verbinder 44"/>
          <p:cNvCxnSpPr/>
          <p:nvPr/>
        </p:nvCxnSpPr>
        <p:spPr bwMode="auto">
          <a:xfrm flipH="1">
            <a:off x="972626" y="2086816"/>
            <a:ext cx="1" cy="4317167"/>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graphicFrame>
        <p:nvGraphicFramePr>
          <p:cNvPr id="32" name="Diagramm 31"/>
          <p:cNvGraphicFramePr>
            <a:graphicFrameLocks/>
          </p:cNvGraphicFramePr>
          <p:nvPr>
            <p:extLst>
              <p:ext uri="{D42A27DB-BD31-4B8C-83A1-F6EECF244321}">
                <p14:modId xmlns:p14="http://schemas.microsoft.com/office/powerpoint/2010/main" val="2210867548"/>
              </p:ext>
            </p:extLst>
          </p:nvPr>
        </p:nvGraphicFramePr>
        <p:xfrm>
          <a:off x="1044000" y="2520000"/>
          <a:ext cx="3600000" cy="169756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3" name="Diagramm 32"/>
          <p:cNvGraphicFramePr>
            <a:graphicFrameLocks/>
          </p:cNvGraphicFramePr>
          <p:nvPr>
            <p:extLst>
              <p:ext uri="{D42A27DB-BD31-4B8C-83A1-F6EECF244321}">
                <p14:modId xmlns:p14="http://schemas.microsoft.com/office/powerpoint/2010/main" val="1122964792"/>
              </p:ext>
            </p:extLst>
          </p:nvPr>
        </p:nvGraphicFramePr>
        <p:xfrm>
          <a:off x="1044000" y="4500000"/>
          <a:ext cx="3600000" cy="169756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4" name="Diagramm 33"/>
          <p:cNvGraphicFramePr>
            <a:graphicFrameLocks/>
          </p:cNvGraphicFramePr>
          <p:nvPr>
            <p:extLst>
              <p:ext uri="{D42A27DB-BD31-4B8C-83A1-F6EECF244321}">
                <p14:modId xmlns:p14="http://schemas.microsoft.com/office/powerpoint/2010/main" val="4229550566"/>
              </p:ext>
            </p:extLst>
          </p:nvPr>
        </p:nvGraphicFramePr>
        <p:xfrm>
          <a:off x="4860000" y="4500000"/>
          <a:ext cx="3600000" cy="169756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5" name="Diagramm 34"/>
          <p:cNvGraphicFramePr>
            <a:graphicFrameLocks/>
          </p:cNvGraphicFramePr>
          <p:nvPr>
            <p:extLst>
              <p:ext uri="{D42A27DB-BD31-4B8C-83A1-F6EECF244321}">
                <p14:modId xmlns:p14="http://schemas.microsoft.com/office/powerpoint/2010/main" val="3210670253"/>
              </p:ext>
            </p:extLst>
          </p:nvPr>
        </p:nvGraphicFramePr>
        <p:xfrm>
          <a:off x="4860000" y="2520000"/>
          <a:ext cx="3600000" cy="1697565"/>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33021823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giz-powerpoint-leerfolie-en">
  <a:themeElements>
    <a:clrScheme name="Bachelorarbeit DASTII">
      <a:dk1>
        <a:srgbClr val="6E6452"/>
      </a:dk1>
      <a:lt1>
        <a:srgbClr val="FFFFFF"/>
      </a:lt1>
      <a:dk2>
        <a:srgbClr val="FFFFFF"/>
      </a:dk2>
      <a:lt2>
        <a:srgbClr val="FFFFFF"/>
      </a:lt2>
      <a:accent1>
        <a:srgbClr val="C80F0F"/>
      </a:accent1>
      <a:accent2>
        <a:srgbClr val="006699"/>
      </a:accent2>
      <a:accent3>
        <a:srgbClr val="6E6452"/>
      </a:accent3>
      <a:accent4>
        <a:srgbClr val="FDC607"/>
      </a:accent4>
      <a:accent5>
        <a:srgbClr val="A5A5A5"/>
      </a:accent5>
      <a:accent6>
        <a:srgbClr val="70AD47"/>
      </a:accent6>
      <a:hlink>
        <a:srgbClr val="0563C1"/>
      </a:hlink>
      <a:folHlink>
        <a:srgbClr val="954F72"/>
      </a:folHlink>
    </a:clrScheme>
    <a:fontScheme name="GIZ Schrift">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2.xml><?xml version="1.0" encoding="utf-8"?>
<a:theme xmlns:a="http://schemas.openxmlformats.org/drawingml/2006/main" name="Cover">
  <a:themeElements>
    <a:clrScheme name="GTZ-DE">
      <a:dk1>
        <a:srgbClr val="000000"/>
      </a:dk1>
      <a:lt1>
        <a:srgbClr val="FFFFFF"/>
      </a:lt1>
      <a:dk2>
        <a:srgbClr val="727272"/>
      </a:dk2>
      <a:lt2>
        <a:srgbClr val="D9D9D9"/>
      </a:lt2>
      <a:accent1>
        <a:srgbClr val="4B859F"/>
      </a:accent1>
      <a:accent2>
        <a:srgbClr val="C80F0E"/>
      </a:accent2>
      <a:accent3>
        <a:srgbClr val="DEDEAF"/>
      </a:accent3>
      <a:accent4>
        <a:srgbClr val="939393"/>
      </a:accent4>
      <a:accent5>
        <a:srgbClr val="9AB0BA"/>
      </a:accent5>
      <a:accent6>
        <a:srgbClr val="BABA93"/>
      </a:accent6>
      <a:hlink>
        <a:srgbClr val="0000FF"/>
      </a:hlink>
      <a:folHlink>
        <a:srgbClr val="800080"/>
      </a:folHlink>
    </a:clrScheme>
    <a:fontScheme name="GTZ">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giz-powerpoint-leerfolie-en</Template>
  <TotalTime>0</TotalTime>
  <Words>4468</Words>
  <Application>Microsoft Office PowerPoint</Application>
  <PresentationFormat>Bildschirmpräsentation (4:3)</PresentationFormat>
  <Paragraphs>1194</Paragraphs>
  <Slides>21</Slides>
  <Notes>15</Notes>
  <HiddenSlides>0</HiddenSlides>
  <MMClips>0</MMClips>
  <ScaleCrop>false</ScaleCrop>
  <HeadingPairs>
    <vt:vector size="6" baseType="variant">
      <vt:variant>
        <vt:lpstr>Verwendete Schriftarten</vt:lpstr>
      </vt:variant>
      <vt:variant>
        <vt:i4>4</vt:i4>
      </vt:variant>
      <vt:variant>
        <vt:lpstr>Design</vt:lpstr>
      </vt:variant>
      <vt:variant>
        <vt:i4>2</vt:i4>
      </vt:variant>
      <vt:variant>
        <vt:lpstr>Folientitel</vt:lpstr>
      </vt:variant>
      <vt:variant>
        <vt:i4>21</vt:i4>
      </vt:variant>
    </vt:vector>
  </HeadingPairs>
  <TitlesOfParts>
    <vt:vector size="27" baseType="lpstr">
      <vt:lpstr>Arial</vt:lpstr>
      <vt:lpstr>Arial Narrow</vt:lpstr>
      <vt:lpstr>Times New Roman</vt:lpstr>
      <vt:lpstr>Wingdings</vt:lpstr>
      <vt:lpstr>giz-powerpoint-leerfolie-en</vt:lpstr>
      <vt:lpstr>Cover</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GIZ GmbH</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Frank Münk</dc:creator>
  <cp:keywords>GIZ-Leerfolie</cp:keywords>
  <cp:lastModifiedBy>Filip</cp:lastModifiedBy>
  <cp:revision>536</cp:revision>
  <cp:lastPrinted>2014-01-17T08:48:45Z</cp:lastPrinted>
  <dcterms:created xsi:type="dcterms:W3CDTF">2013-03-15T13:11:44Z</dcterms:created>
  <dcterms:modified xsi:type="dcterms:W3CDTF">2014-09-26T07:09:53Z</dcterms:modified>
</cp:coreProperties>
</file>